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sldIdLst>
    <p:sldId id="530" r:id="rId2"/>
    <p:sldId id="554" r:id="rId3"/>
    <p:sldId id="532" r:id="rId4"/>
    <p:sldId id="533" r:id="rId5"/>
    <p:sldId id="534" r:id="rId6"/>
    <p:sldId id="535" r:id="rId7"/>
    <p:sldId id="537" r:id="rId8"/>
    <p:sldId id="538" r:id="rId9"/>
    <p:sldId id="539" r:id="rId10"/>
    <p:sldId id="540" r:id="rId11"/>
    <p:sldId id="541" r:id="rId12"/>
    <p:sldId id="542" r:id="rId13"/>
    <p:sldId id="543" r:id="rId14"/>
    <p:sldId id="544" r:id="rId15"/>
    <p:sldId id="545" r:id="rId16"/>
    <p:sldId id="546" r:id="rId17"/>
    <p:sldId id="547" r:id="rId18"/>
    <p:sldId id="548" r:id="rId19"/>
    <p:sldId id="562" r:id="rId20"/>
    <p:sldId id="563" r:id="rId21"/>
    <p:sldId id="564" r:id="rId22"/>
    <p:sldId id="551" r:id="rId23"/>
    <p:sldId id="553" r:id="rId24"/>
    <p:sldId id="397" r:id="rId25"/>
    <p:sldId id="398" r:id="rId26"/>
    <p:sldId id="399" r:id="rId27"/>
    <p:sldId id="400" r:id="rId28"/>
    <p:sldId id="407" r:id="rId29"/>
    <p:sldId id="408" r:id="rId30"/>
    <p:sldId id="409" r:id="rId31"/>
    <p:sldId id="410" r:id="rId32"/>
    <p:sldId id="418" r:id="rId33"/>
    <p:sldId id="419" r:id="rId34"/>
    <p:sldId id="420" r:id="rId35"/>
    <p:sldId id="421" r:id="rId36"/>
    <p:sldId id="429" r:id="rId37"/>
    <p:sldId id="430" r:id="rId38"/>
    <p:sldId id="431" r:id="rId39"/>
    <p:sldId id="432" r:id="rId40"/>
    <p:sldId id="440" r:id="rId41"/>
    <p:sldId id="441" r:id="rId42"/>
    <p:sldId id="442" r:id="rId43"/>
    <p:sldId id="443" r:id="rId44"/>
    <p:sldId id="451" r:id="rId45"/>
    <p:sldId id="452" r:id="rId46"/>
    <p:sldId id="453" r:id="rId47"/>
    <p:sldId id="454" r:id="rId48"/>
    <p:sldId id="462" r:id="rId49"/>
    <p:sldId id="463" r:id="rId50"/>
    <p:sldId id="464" r:id="rId51"/>
    <p:sldId id="465" r:id="rId52"/>
    <p:sldId id="466" r:id="rId53"/>
    <p:sldId id="474" r:id="rId54"/>
    <p:sldId id="475" r:id="rId55"/>
    <p:sldId id="476" r:id="rId56"/>
    <p:sldId id="477" r:id="rId57"/>
    <p:sldId id="485" r:id="rId58"/>
    <p:sldId id="486" r:id="rId59"/>
    <p:sldId id="487" r:id="rId60"/>
    <p:sldId id="488" r:id="rId61"/>
    <p:sldId id="496" r:id="rId62"/>
    <p:sldId id="497" r:id="rId63"/>
    <p:sldId id="498" r:id="rId64"/>
    <p:sldId id="499" r:id="rId65"/>
    <p:sldId id="507" r:id="rId66"/>
    <p:sldId id="508" r:id="rId67"/>
    <p:sldId id="509" r:id="rId68"/>
    <p:sldId id="510" r:id="rId69"/>
    <p:sldId id="518" r:id="rId70"/>
    <p:sldId id="519" r:id="rId71"/>
    <p:sldId id="520" r:id="rId72"/>
    <p:sldId id="521" r:id="rId73"/>
    <p:sldId id="529" r:id="rId74"/>
    <p:sldId id="586" r:id="rId75"/>
    <p:sldId id="587" r:id="rId76"/>
    <p:sldId id="589" r:id="rId77"/>
    <p:sldId id="590" r:id="rId78"/>
    <p:sldId id="591" r:id="rId79"/>
    <p:sldId id="592" r:id="rId80"/>
    <p:sldId id="595" r:id="rId81"/>
    <p:sldId id="596" r:id="rId82"/>
    <p:sldId id="597" r:id="rId83"/>
    <p:sldId id="59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56" autoAdjust="0"/>
    <p:restoredTop sz="98966" autoAdjust="0"/>
  </p:normalViewPr>
  <p:slideViewPr>
    <p:cSldViewPr>
      <p:cViewPr varScale="1">
        <p:scale>
          <a:sx n="102" d="100"/>
          <a:sy n="102" d="100"/>
        </p:scale>
        <p:origin x="-18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12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5F7D9-5FD2-44F4-94BE-E202CABB7FC3}" type="datetimeFigureOut">
              <a:rPr lang="id-ID" smtClean="0"/>
              <a:pPr/>
              <a:t>11/29/13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CB4D7-9F15-4D38-AD37-89AB8CA9E2CD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749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14F1B-1D83-4A2B-B3C2-83A6A8E9D22B}" type="slidenum">
              <a:rPr lang="id-ID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14F1B-1D83-4A2B-B3C2-83A6A8E9D22B}" type="slidenum">
              <a:rPr lang="id-ID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E4D80-7BA1-415E-8161-5FC72FC37A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7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14F1B-1D83-4A2B-B3C2-83A6A8E9D22B}" type="slidenum">
              <a:rPr lang="id-ID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7A9E3-C790-42BC-A883-27490D910C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7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152A-D50B-4FD8-A411-1B516CC50BF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C356-09B9-4097-846F-99505D66721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7A9A-67C7-4346-9B17-90B05BC5FF3A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E738-1F38-4491-9433-6FCF7C27E5E0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8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89B8E-9CD5-48F5-95E9-9DECF6EC16D4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435C-2885-4422-BF3E-0E2DEEEB4083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0D0C-0147-4EBE-A14A-41E6E17FFEC8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F9D6-182F-46A6-BF3D-F96D951E9B6B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7D45-5E17-4E07-8813-EB8EFAE1097E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DA02-40DA-4C3F-84CD-A7D0E9F624B7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F32-7FA7-4AD2-99A5-7DFA81683FE0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9F2D-0E11-400B-A08B-73E333099040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2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237-887A-4E24-B911-DE3030F85479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6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40333-FCF2-431A-9CB3-2897FE32C600}" type="datetime1">
              <a:rPr lang="en-US" smtClean="0"/>
              <a:pPr/>
              <a:t>11/29/13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B39E-61B9-4A21-8B29-AFEEB8382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7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Relationship Id="rId3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Relationship Id="rId3" Type="http://schemas.openxmlformats.org/officeDocument/2006/relationships/image" Target="../media/image4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Excel_Sheet1.xlsx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Relationship Id="rId3" Type="http://schemas.openxmlformats.org/officeDocument/2006/relationships/image" Target="../media/image79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19850"/>
            <a:ext cx="9144000" cy="1371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66800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PETA</a:t>
            </a:r>
          </a:p>
          <a:p>
            <a:pPr algn="ctr">
              <a:defRPr/>
            </a:pPr>
            <a:r>
              <a:rPr lang="sv-SE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Indeks Kompetensi Sekolah SMA/MA</a:t>
            </a:r>
          </a:p>
          <a:p>
            <a:pPr algn="ctr">
              <a:defRPr/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Berdasar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Hasil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Ujian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Nasional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2013</a:t>
            </a:r>
            <a:endParaRPr lang="sv-SE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4" descr="dikna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1000" y="139005"/>
            <a:ext cx="801742" cy="86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906869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Badan Penelitian dan Pengembangan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Kementerian Pendidikan dan Kebudayaan</a:t>
            </a:r>
            <a:endParaRPr lang="id-ID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Jakarta, </a:t>
            </a:r>
            <a:r>
              <a:rPr lang="en-AU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November </a:t>
            </a:r>
            <a:r>
              <a:rPr lang="id-ID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201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3</a:t>
            </a:r>
            <a:endParaRPr lang="id-ID" b="1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6" descr="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0" y="2877058"/>
            <a:ext cx="4152900" cy="2685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86200" y="2057400"/>
            <a:ext cx="1142999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B.1.1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895600"/>
            <a:ext cx="91440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3102114"/>
            <a:ext cx="3098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Indeks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Kompetensi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Sekolah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NASIONAL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308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 bwMode="auto">
          <a:xfrm>
            <a:off x="5486400" y="3572195"/>
            <a:ext cx="3597844" cy="284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40" y="-1274"/>
            <a:ext cx="9144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75104"/>
            <a:ext cx="455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Indeks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Sekolah</a:t>
            </a:r>
            <a:r>
              <a:rPr lang="en-US" sz="2000" b="1" dirty="0" smtClean="0">
                <a:solidFill>
                  <a:prstClr val="black"/>
                </a:solidFill>
              </a:rPr>
              <a:t>  </a:t>
            </a:r>
            <a:r>
              <a:rPr lang="en-US" sz="1200" b="1" dirty="0" smtClean="0">
                <a:solidFill>
                  <a:prstClr val="black"/>
                </a:solidFill>
              </a:rPr>
              <a:t>(1…..100)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60C-8198-4A25-899E-56A68CE83E8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8006" y="5257800"/>
            <a:ext cx="472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Sekolah</a:t>
            </a:r>
            <a:r>
              <a:rPr lang="en-US" sz="1200" dirty="0" smtClean="0"/>
              <a:t> </a:t>
            </a:r>
            <a:r>
              <a:rPr lang="en-US" sz="1200" dirty="0" err="1" smtClean="0"/>
              <a:t>terkait</a:t>
            </a:r>
            <a:r>
              <a:rPr lang="en-US" sz="1200" dirty="0" smtClean="0"/>
              <a:t> </a:t>
            </a:r>
            <a:r>
              <a:rPr lang="en-US" sz="1200" dirty="0" err="1" smtClean="0"/>
              <a:t>dengan</a:t>
            </a:r>
            <a:r>
              <a:rPr lang="en-US" sz="1200" dirty="0" smtClean="0"/>
              <a:t> </a:t>
            </a:r>
            <a:r>
              <a:rPr lang="en-US" sz="1200" dirty="0" err="1" smtClean="0"/>
              <a:t>kemampuan</a:t>
            </a:r>
            <a:r>
              <a:rPr lang="en-US" sz="1200" dirty="0" smtClean="0"/>
              <a:t> </a:t>
            </a:r>
            <a:r>
              <a:rPr lang="en-US" sz="1200" dirty="0" err="1" smtClean="0"/>
              <a:t>siswa</a:t>
            </a:r>
            <a:r>
              <a:rPr lang="en-US" sz="1200" dirty="0" smtClean="0"/>
              <a:t> </a:t>
            </a:r>
            <a:r>
              <a:rPr lang="en-US" sz="1200" dirty="0" err="1" smtClean="0"/>
              <a:t>untuk</a:t>
            </a:r>
            <a:r>
              <a:rPr lang="en-US" sz="1200" dirty="0" smtClean="0"/>
              <a:t> </a:t>
            </a:r>
            <a:r>
              <a:rPr lang="en-US" sz="1200" dirty="0" err="1" smtClean="0"/>
              <a:t>menyerap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</a:t>
            </a:r>
            <a:r>
              <a:rPr lang="en-US" sz="1200" dirty="0" err="1" smtClean="0"/>
              <a:t>pelajaran</a:t>
            </a:r>
            <a:r>
              <a:rPr lang="en-US" sz="1200" dirty="0" smtClean="0"/>
              <a:t>,  </a:t>
            </a:r>
            <a:r>
              <a:rPr lang="en-US" sz="1200" dirty="0" err="1" smtClean="0"/>
              <a:t>menunjukkan</a:t>
            </a:r>
            <a:r>
              <a:rPr lang="en-US" sz="1200" dirty="0" smtClean="0"/>
              <a:t> </a:t>
            </a:r>
            <a:r>
              <a:rPr lang="en-US" sz="1200" dirty="0" err="1" smtClean="0"/>
              <a:t>bahwa</a:t>
            </a:r>
            <a:r>
              <a:rPr lang="en-US" sz="1200" dirty="0"/>
              <a:t> </a:t>
            </a:r>
            <a:r>
              <a:rPr lang="en-US" sz="1200" dirty="0" err="1" smtClean="0"/>
              <a:t>daya</a:t>
            </a:r>
            <a:r>
              <a:rPr lang="en-US" sz="1200" dirty="0" smtClean="0"/>
              <a:t> </a:t>
            </a:r>
            <a:r>
              <a:rPr lang="en-US" sz="1200" dirty="0" err="1" smtClean="0"/>
              <a:t>serap</a:t>
            </a:r>
            <a:r>
              <a:rPr lang="en-US" sz="1200" dirty="0" smtClean="0"/>
              <a:t> </a:t>
            </a:r>
            <a:r>
              <a:rPr lang="en-US" sz="1200" dirty="0" err="1" smtClean="0"/>
              <a:t>mata</a:t>
            </a:r>
            <a:r>
              <a:rPr lang="en-US" sz="1200" dirty="0" smtClean="0"/>
              <a:t> </a:t>
            </a:r>
            <a:r>
              <a:rPr lang="en-US" sz="1200" dirty="0" err="1" smtClean="0"/>
              <a:t>pelajaran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IPA (64,21%) </a:t>
            </a:r>
            <a:r>
              <a:rPr lang="en-US" sz="1200" dirty="0" err="1" smtClean="0"/>
              <a:t>lebih</a:t>
            </a:r>
            <a:r>
              <a:rPr lang="en-US" sz="1200" dirty="0" smtClean="0"/>
              <a:t> </a:t>
            </a:r>
            <a:r>
              <a:rPr lang="en-US" sz="1200" dirty="0" err="1" smtClean="0"/>
              <a:t>baik</a:t>
            </a:r>
            <a:r>
              <a:rPr lang="en-US" sz="1200" dirty="0" smtClean="0"/>
              <a:t> </a:t>
            </a:r>
            <a:r>
              <a:rPr lang="en-US" sz="1200" dirty="0" err="1" smtClean="0"/>
              <a:t>dari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siswa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IPS (60,58%).</a:t>
            </a:r>
          </a:p>
          <a:p>
            <a:pPr algn="just"/>
            <a:r>
              <a:rPr lang="en-US" sz="1200" dirty="0" err="1" smtClean="0"/>
              <a:t>Kesenjangan</a:t>
            </a:r>
            <a:r>
              <a:rPr lang="en-US" sz="1200" dirty="0" smtClean="0"/>
              <a:t>/gab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sekolah</a:t>
            </a:r>
            <a:r>
              <a:rPr lang="en-US" sz="1200" dirty="0" smtClean="0"/>
              <a:t>,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IPA (10,85) </a:t>
            </a:r>
            <a:r>
              <a:rPr lang="en-US" sz="1200" dirty="0" err="1" smtClean="0"/>
              <a:t>lebih</a:t>
            </a:r>
            <a:r>
              <a:rPr lang="en-US" sz="1200" dirty="0" smtClean="0"/>
              <a:t> </a:t>
            </a:r>
            <a:r>
              <a:rPr lang="en-US" sz="1200" dirty="0" err="1" smtClean="0"/>
              <a:t>tinggi</a:t>
            </a:r>
            <a:r>
              <a:rPr lang="en-US" sz="1200" dirty="0" smtClean="0"/>
              <a:t> </a:t>
            </a:r>
            <a:r>
              <a:rPr lang="en-US" sz="1200" dirty="0" err="1" smtClean="0"/>
              <a:t>dari</a:t>
            </a:r>
            <a:r>
              <a:rPr lang="en-US" sz="1200" dirty="0" smtClean="0"/>
              <a:t> IPS (10,31), </a:t>
            </a:r>
            <a:r>
              <a:rPr lang="en-US" sz="1200" dirty="0" err="1" smtClean="0"/>
              <a:t>namun</a:t>
            </a:r>
            <a:r>
              <a:rPr lang="en-US" sz="1200" dirty="0" smtClean="0"/>
              <a:t> </a:t>
            </a:r>
            <a:r>
              <a:rPr lang="en-US" sz="1200" dirty="0" err="1" smtClean="0"/>
              <a:t>demikian</a:t>
            </a:r>
            <a:r>
              <a:rPr lang="en-US" sz="1200" dirty="0" smtClean="0"/>
              <a:t> </a:t>
            </a:r>
            <a:r>
              <a:rPr lang="en-US" sz="1200" dirty="0" err="1" smtClean="0"/>
              <a:t>perbedaannya</a:t>
            </a:r>
            <a:r>
              <a:rPr lang="en-US" sz="1200" dirty="0" smtClean="0"/>
              <a:t> </a:t>
            </a:r>
            <a:r>
              <a:rPr lang="en-US" sz="1200" dirty="0" err="1" smtClean="0"/>
              <a:t>tidak</a:t>
            </a:r>
            <a:r>
              <a:rPr lang="en-US" sz="1200" dirty="0" smtClean="0"/>
              <a:t> significant.  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2" y="914400"/>
            <a:ext cx="2738718" cy="381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1947" y="4692089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Standard Dev. (</a:t>
            </a:r>
            <a:r>
              <a:rPr lang="en-US" sz="900" b="1" dirty="0" err="1" smtClean="0">
                <a:solidFill>
                  <a:schemeClr val="accent6">
                    <a:lumMod val="50000"/>
                  </a:schemeClr>
                </a:solidFill>
              </a:rPr>
              <a:t>Sd</a:t>
            </a:r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10.31</a:t>
            </a:r>
            <a:endParaRPr lang="en-US" sz="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0936" y="4704635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Standard Dev. (</a:t>
            </a:r>
            <a:r>
              <a:rPr lang="en-US" sz="900" b="1" dirty="0" err="1" smtClean="0">
                <a:solidFill>
                  <a:schemeClr val="accent6">
                    <a:lumMod val="50000"/>
                  </a:schemeClr>
                </a:solidFill>
              </a:rPr>
              <a:t>Sd</a:t>
            </a:r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sz="900" b="1" dirty="0" smtClean="0">
                <a:solidFill>
                  <a:schemeClr val="accent6">
                    <a:lumMod val="50000"/>
                  </a:schemeClr>
                </a:solidFill>
              </a:rPr>
              <a:t>10.85</a:t>
            </a:r>
            <a:endParaRPr lang="en-US" sz="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3577101" y="1999025"/>
            <a:ext cx="1147299" cy="1553097"/>
            <a:chOff x="7093435" y="1015289"/>
            <a:chExt cx="1512351" cy="1668513"/>
          </a:xfrm>
        </p:grpSpPr>
        <p:sp>
          <p:nvSpPr>
            <p:cNvPr id="63" name="Rectangle 62"/>
            <p:cNvSpPr/>
            <p:nvPr/>
          </p:nvSpPr>
          <p:spPr>
            <a:xfrm>
              <a:off x="7308304" y="1455905"/>
              <a:ext cx="360040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7093435" y="1861218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7441626" y="1101212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442271" y="2536025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493026" y="1122600"/>
              <a:ext cx="645" cy="143481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468361" y="1015289"/>
              <a:ext cx="6623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Maximum</a:t>
              </a:r>
              <a:endParaRPr lang="en-US" sz="9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76205" y="245297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Minimum</a:t>
              </a:r>
              <a:endParaRPr lang="en-US" sz="9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877842" y="1745802"/>
              <a:ext cx="6880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Rerata</a:t>
              </a:r>
              <a:r>
                <a:rPr lang="en-US" sz="900" dirty="0" smtClean="0"/>
                <a:t> (M)</a:t>
              </a:r>
              <a:endParaRPr lang="en-US" sz="9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28384" y="1335421"/>
              <a:ext cx="5774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+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031253" y="2190056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-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7321495" y="1455905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308304" y="2320001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148719" y="606623"/>
            <a:ext cx="501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Perbandingan</a:t>
            </a:r>
            <a:r>
              <a:rPr lang="en-US" sz="1400" dirty="0" smtClean="0"/>
              <a:t> </a:t>
            </a:r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Sekolah</a:t>
            </a:r>
            <a:r>
              <a:rPr lang="en-US" sz="1400" dirty="0" smtClean="0"/>
              <a:t> </a:t>
            </a:r>
            <a:r>
              <a:rPr lang="en-US" sz="1400" dirty="0" err="1" smtClean="0"/>
              <a:t>Menurut</a:t>
            </a:r>
            <a:r>
              <a:rPr lang="en-US" sz="1400" dirty="0" smtClean="0"/>
              <a:t> </a:t>
            </a:r>
            <a:r>
              <a:rPr lang="en-US" sz="1400" dirty="0" err="1" smtClean="0"/>
              <a:t>Jurusan</a:t>
            </a:r>
            <a:endParaRPr lang="en-US" sz="1400" dirty="0"/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"/>
          <a:stretch/>
        </p:blipFill>
        <p:spPr bwMode="auto">
          <a:xfrm>
            <a:off x="5548940" y="609600"/>
            <a:ext cx="3535304" cy="280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729734"/>
            <a:ext cx="10146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Jurusan</a:t>
            </a:r>
            <a:r>
              <a:rPr lang="en-US" sz="1400" dirty="0" smtClean="0"/>
              <a:t> IPA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7860957" y="3657600"/>
            <a:ext cx="10054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Jurusan</a:t>
            </a:r>
            <a:r>
              <a:rPr lang="en-US" sz="1400" dirty="0" smtClean="0"/>
              <a:t> IPS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836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2" y="958583"/>
            <a:ext cx="3966300" cy="578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491" y="626386"/>
            <a:ext cx="414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Capaian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Indeks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Kompetensi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Mapel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Jurusan</a:t>
            </a:r>
            <a:r>
              <a:rPr lang="en-US" sz="1600" b="1" dirty="0" smtClean="0">
                <a:solidFill>
                  <a:srgbClr val="FF0000"/>
                </a:solidFill>
              </a:rPr>
              <a:t> IPA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828" y="3748589"/>
            <a:ext cx="4127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Capaian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Indeks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Kompetensi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Mapel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Jurusan</a:t>
            </a:r>
            <a:r>
              <a:rPr lang="en-US" sz="1600" b="1" dirty="0" smtClean="0">
                <a:solidFill>
                  <a:srgbClr val="FF0000"/>
                </a:solidFill>
              </a:rPr>
              <a:t> IPS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0" y="-1274"/>
            <a:ext cx="9144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71052" y="2635684"/>
            <a:ext cx="4121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/>
              <a:t>Secara</a:t>
            </a:r>
            <a:r>
              <a:rPr lang="en-US" sz="1200" dirty="0" smtClean="0"/>
              <a:t> </a:t>
            </a:r>
            <a:r>
              <a:rPr lang="en-US" sz="1200" dirty="0" err="1" smtClean="0"/>
              <a:t>Nasional</a:t>
            </a:r>
            <a:r>
              <a:rPr lang="en-US" sz="1200" dirty="0" smtClean="0"/>
              <a:t>,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IPA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yang paling </a:t>
            </a:r>
            <a:r>
              <a:rPr lang="en-US" sz="1200" dirty="0" err="1" smtClean="0"/>
              <a:t>rendah</a:t>
            </a:r>
            <a:r>
              <a:rPr lang="en-US" sz="1200" dirty="0" smtClean="0"/>
              <a:t> </a:t>
            </a:r>
            <a:r>
              <a:rPr lang="en-US" sz="1200" dirty="0" err="1" smtClean="0"/>
              <a:t>adalah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</a:t>
            </a:r>
            <a:r>
              <a:rPr lang="en-US" sz="1200" dirty="0" err="1" smtClean="0"/>
              <a:t>matematik</a:t>
            </a:r>
            <a:r>
              <a:rPr lang="en-US" sz="1200" dirty="0" smtClean="0"/>
              <a:t> (56,96), </a:t>
            </a:r>
            <a:r>
              <a:rPr lang="en-US" sz="1200" dirty="0" err="1" smtClean="0"/>
              <a:t>sedangkan</a:t>
            </a:r>
            <a:r>
              <a:rPr lang="en-US" sz="1200" dirty="0" smtClean="0"/>
              <a:t> </a:t>
            </a:r>
            <a:r>
              <a:rPr lang="en-US" sz="1200" dirty="0" err="1" smtClean="0"/>
              <a:t>untuk</a:t>
            </a:r>
            <a:r>
              <a:rPr lang="en-US" sz="1200" dirty="0" smtClean="0"/>
              <a:t>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paling </a:t>
            </a:r>
            <a:r>
              <a:rPr lang="en-US" sz="1200" dirty="0" err="1" smtClean="0"/>
              <a:t>tinggi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Bhs. </a:t>
            </a:r>
            <a:r>
              <a:rPr lang="en-US" sz="1200" dirty="0" err="1" smtClean="0"/>
              <a:t>Inggris</a:t>
            </a:r>
            <a:r>
              <a:rPr lang="en-US" sz="1200" dirty="0" smtClean="0"/>
              <a:t> (71,50)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1052" y="5808702"/>
            <a:ext cx="4121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err="1" smtClean="0"/>
              <a:t>Secara</a:t>
            </a:r>
            <a:r>
              <a:rPr lang="en-US" sz="1200" dirty="0" smtClean="0"/>
              <a:t> </a:t>
            </a:r>
            <a:r>
              <a:rPr lang="en-US" sz="1200" dirty="0" err="1" smtClean="0"/>
              <a:t>Nasional</a:t>
            </a:r>
            <a:r>
              <a:rPr lang="en-US" sz="1200" dirty="0" smtClean="0"/>
              <a:t>,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IPS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yang paling </a:t>
            </a:r>
            <a:r>
              <a:rPr lang="en-US" sz="1200" dirty="0" err="1" smtClean="0"/>
              <a:t>rendah</a:t>
            </a:r>
            <a:r>
              <a:rPr lang="en-US" sz="1200" dirty="0" smtClean="0"/>
              <a:t> </a:t>
            </a:r>
            <a:r>
              <a:rPr lang="en-US" sz="1200" dirty="0" err="1" smtClean="0"/>
              <a:t>adalah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</a:t>
            </a:r>
            <a:r>
              <a:rPr lang="en-US" sz="1200" dirty="0" err="1" smtClean="0"/>
              <a:t>Ekonomi</a:t>
            </a:r>
            <a:r>
              <a:rPr lang="en-US" sz="1200" dirty="0" smtClean="0"/>
              <a:t> (54,69), </a:t>
            </a:r>
            <a:r>
              <a:rPr lang="en-US" sz="1200" dirty="0" err="1" smtClean="0"/>
              <a:t>sedangkan</a:t>
            </a:r>
            <a:r>
              <a:rPr lang="en-US" sz="1200" dirty="0" smtClean="0"/>
              <a:t> </a:t>
            </a:r>
            <a:r>
              <a:rPr lang="en-US" sz="1200" dirty="0" err="1" smtClean="0"/>
              <a:t>untuk</a:t>
            </a:r>
            <a:r>
              <a:rPr lang="en-US" sz="1200" dirty="0" smtClean="0"/>
              <a:t>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paling </a:t>
            </a:r>
            <a:r>
              <a:rPr lang="en-US" sz="1200" dirty="0" err="1" smtClean="0"/>
              <a:t>tinggi</a:t>
            </a:r>
            <a:r>
              <a:rPr lang="en-US" sz="1200" dirty="0" smtClean="0"/>
              <a:t> </a:t>
            </a:r>
            <a:r>
              <a:rPr lang="en-US" sz="1200" dirty="0" err="1" smtClean="0"/>
              <a:t>pada</a:t>
            </a:r>
            <a:r>
              <a:rPr lang="en-US" sz="1200" dirty="0" smtClean="0"/>
              <a:t> </a:t>
            </a:r>
            <a:r>
              <a:rPr lang="en-US" sz="1200" dirty="0" err="1" smtClean="0"/>
              <a:t>mapel</a:t>
            </a:r>
            <a:r>
              <a:rPr lang="en-US" sz="1200" dirty="0" smtClean="0"/>
              <a:t> Bhs. </a:t>
            </a:r>
            <a:r>
              <a:rPr lang="en-US" sz="1200" dirty="0" err="1" smtClean="0"/>
              <a:t>Inggris</a:t>
            </a:r>
            <a:r>
              <a:rPr lang="en-US" sz="1200" dirty="0" smtClean="0"/>
              <a:t> (68,06)</a:t>
            </a:r>
            <a:endParaRPr lang="en-US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6969" r="8111" b="9227"/>
          <a:stretch/>
        </p:blipFill>
        <p:spPr bwMode="auto">
          <a:xfrm>
            <a:off x="6460207" y="381000"/>
            <a:ext cx="2455193" cy="22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6968" r="7768" b="5829"/>
          <a:stretch/>
        </p:blipFill>
        <p:spPr bwMode="auto">
          <a:xfrm>
            <a:off x="6367669" y="3424000"/>
            <a:ext cx="2527460" cy="239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229600" y="182880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06803" y="5461687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3528" y="75104"/>
            <a:ext cx="5239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Indeks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Mapel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Menurut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Jurusan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8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7093435" y="1015289"/>
            <a:ext cx="1512351" cy="1668513"/>
            <a:chOff x="7093435" y="1015289"/>
            <a:chExt cx="1512351" cy="1668513"/>
          </a:xfrm>
        </p:grpSpPr>
        <p:sp>
          <p:nvSpPr>
            <p:cNvPr id="5" name="Rectangle 4"/>
            <p:cNvSpPr/>
            <p:nvPr/>
          </p:nvSpPr>
          <p:spPr>
            <a:xfrm>
              <a:off x="7308304" y="1455905"/>
              <a:ext cx="360040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093435" y="1861218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441626" y="1101212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42271" y="2536025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7493026" y="1122600"/>
              <a:ext cx="645" cy="143481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68361" y="1015289"/>
              <a:ext cx="6623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Maximum</a:t>
              </a:r>
              <a:endParaRPr lang="en-US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76205" y="245297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Minimum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77842" y="1745802"/>
              <a:ext cx="6880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Rerata</a:t>
              </a:r>
              <a:r>
                <a:rPr lang="en-US" sz="900" dirty="0" smtClean="0"/>
                <a:t> (M)</a:t>
              </a:r>
              <a:endParaRPr lang="en-US" sz="9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28384" y="1335421"/>
              <a:ext cx="5774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+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1253" y="2190056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-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321495" y="1455905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308304" y="2320001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4440" y="-1274"/>
            <a:ext cx="9144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4018" y="602516"/>
            <a:ext cx="6439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Perbandingan</a:t>
            </a:r>
            <a:r>
              <a:rPr lang="en-US" sz="1600" dirty="0" smtClean="0"/>
              <a:t> </a:t>
            </a:r>
            <a:r>
              <a:rPr lang="en-US" sz="1600" dirty="0" err="1" smtClean="0"/>
              <a:t>Indeks</a:t>
            </a:r>
            <a:r>
              <a:rPr lang="en-US" sz="1600" dirty="0" smtClean="0"/>
              <a:t>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Mapel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r>
              <a:rPr lang="en-US" sz="1600" dirty="0" smtClean="0"/>
              <a:t> IPA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Provinsi</a:t>
            </a:r>
            <a:r>
              <a:rPr lang="en-US" sz="1600" dirty="0" smtClean="0"/>
              <a:t> (N = 33)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14344" y="5165084"/>
            <a:ext cx="8755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Secara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</a:t>
            </a:r>
            <a:r>
              <a:rPr lang="en-US" sz="1400" dirty="0" err="1" smtClean="0"/>
              <a:t>Nilai</a:t>
            </a:r>
            <a:r>
              <a:rPr lang="en-US" sz="1400" dirty="0" smtClean="0"/>
              <a:t> </a:t>
            </a:r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SMA/MA </a:t>
            </a:r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jurusan</a:t>
            </a:r>
            <a:r>
              <a:rPr lang="en-US" sz="1400" dirty="0" smtClean="0"/>
              <a:t> IPA, </a:t>
            </a:r>
            <a:r>
              <a:rPr lang="en-US" sz="1400" dirty="0" err="1" smtClean="0"/>
              <a:t>nilai</a:t>
            </a:r>
            <a:r>
              <a:rPr lang="en-US" sz="1400" dirty="0" smtClean="0"/>
              <a:t> rata-rata yang paling </a:t>
            </a:r>
            <a:r>
              <a:rPr lang="en-US" sz="1400" dirty="0" err="1" smtClean="0"/>
              <a:t>rendah</a:t>
            </a:r>
            <a:r>
              <a:rPr lang="en-US" sz="1400" dirty="0" smtClean="0"/>
              <a:t> </a:t>
            </a:r>
            <a:r>
              <a:rPr lang="en-US" sz="1400" dirty="0" err="1" smtClean="0"/>
              <a:t>adalah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</a:t>
            </a:r>
            <a:r>
              <a:rPr lang="en-US" sz="1400" dirty="0" err="1" smtClean="0"/>
              <a:t>Matematik</a:t>
            </a:r>
            <a:r>
              <a:rPr lang="en-US" sz="1400" dirty="0" smtClean="0"/>
              <a:t> (52,01)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tertinggi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Bhs. </a:t>
            </a:r>
            <a:r>
              <a:rPr lang="en-US" sz="1400" dirty="0" err="1" smtClean="0"/>
              <a:t>Inggris</a:t>
            </a:r>
            <a:r>
              <a:rPr lang="en-US" sz="1400" dirty="0" smtClean="0"/>
              <a:t> (69,31).</a:t>
            </a:r>
          </a:p>
          <a:p>
            <a:pPr algn="just"/>
            <a:r>
              <a:rPr lang="en-US" sz="1400" dirty="0" err="1" smtClean="0"/>
              <a:t>Namun</a:t>
            </a:r>
            <a:r>
              <a:rPr lang="en-US" sz="1400" dirty="0" smtClean="0"/>
              <a:t> </a:t>
            </a:r>
            <a:r>
              <a:rPr lang="en-US" sz="1400" dirty="0" err="1" smtClean="0"/>
              <a:t>demikian</a:t>
            </a:r>
            <a:r>
              <a:rPr lang="en-US" sz="1400" dirty="0" smtClean="0"/>
              <a:t>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dilihat</a:t>
            </a:r>
            <a:r>
              <a:rPr lang="en-US" sz="1400" dirty="0" smtClean="0"/>
              <a:t> </a:t>
            </a:r>
            <a:r>
              <a:rPr lang="en-US" sz="1400" dirty="0" err="1" smtClean="0"/>
              <a:t>variasi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provinsi</a:t>
            </a:r>
            <a:r>
              <a:rPr lang="en-US" sz="1400" dirty="0" smtClean="0"/>
              <a:t> </a:t>
            </a:r>
            <a:r>
              <a:rPr lang="en-US" sz="1400" dirty="0" err="1" smtClean="0"/>
              <a:t>secara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</a:t>
            </a:r>
            <a:r>
              <a:rPr lang="en-US" sz="1400" dirty="0" err="1" smtClean="0"/>
              <a:t>kondisi</a:t>
            </a:r>
            <a:r>
              <a:rPr lang="en-US" sz="1400" dirty="0" smtClean="0"/>
              <a:t> yang paling </a:t>
            </a:r>
            <a:r>
              <a:rPr lang="en-US" sz="1400" dirty="0" err="1" smtClean="0"/>
              <a:t>tinggi</a:t>
            </a:r>
            <a:r>
              <a:rPr lang="en-US" sz="1400" dirty="0" smtClean="0"/>
              <a:t> </a:t>
            </a:r>
            <a:r>
              <a:rPr lang="en-US" sz="1400" dirty="0" err="1" smtClean="0"/>
              <a:t>variasinya</a:t>
            </a:r>
            <a:r>
              <a:rPr lang="en-US" sz="1400" dirty="0" smtClean="0"/>
              <a:t> </a:t>
            </a:r>
            <a:r>
              <a:rPr lang="en-US" sz="1400" dirty="0" err="1" smtClean="0"/>
              <a:t>adalah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Kimia, </a:t>
            </a:r>
            <a:r>
              <a:rPr lang="en-US" sz="1400" dirty="0" err="1" smtClean="0"/>
              <a:t>hal</a:t>
            </a:r>
            <a:r>
              <a:rPr lang="en-US" sz="1400" dirty="0" smtClean="0"/>
              <a:t> </a:t>
            </a:r>
            <a:r>
              <a:rPr lang="en-US" sz="1400" dirty="0" err="1" smtClean="0"/>
              <a:t>ini</a:t>
            </a:r>
            <a:r>
              <a:rPr lang="en-US" sz="1400" dirty="0" smtClean="0"/>
              <a:t> </a:t>
            </a:r>
            <a:r>
              <a:rPr lang="en-US" sz="1400" dirty="0" err="1" smtClean="0"/>
              <a:t>menunjukkan</a:t>
            </a:r>
            <a:r>
              <a:rPr lang="en-US" sz="1400" dirty="0" smtClean="0"/>
              <a:t> </a:t>
            </a:r>
            <a:r>
              <a:rPr lang="en-US" sz="1400" dirty="0" err="1" smtClean="0"/>
              <a:t>adanya</a:t>
            </a:r>
            <a:r>
              <a:rPr lang="en-US" sz="1400" dirty="0" smtClean="0"/>
              <a:t> </a:t>
            </a:r>
            <a:r>
              <a:rPr lang="en-US" sz="1400" dirty="0" err="1" smtClean="0"/>
              <a:t>kesenjangan</a:t>
            </a:r>
            <a:r>
              <a:rPr lang="en-US" sz="1400" dirty="0" smtClean="0"/>
              <a:t> yang </a:t>
            </a:r>
            <a:r>
              <a:rPr lang="en-US" sz="1400" dirty="0" err="1" smtClean="0"/>
              <a:t>tinggi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provinsi</a:t>
            </a:r>
            <a:r>
              <a:rPr lang="en-US" sz="1400" dirty="0" smtClean="0"/>
              <a:t> </a:t>
            </a:r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Kimia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dibandingkan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lain.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5" y="926490"/>
            <a:ext cx="6602873" cy="394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23528" y="75104"/>
            <a:ext cx="5239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Indeks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Mapel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Jurusan</a:t>
            </a:r>
            <a:r>
              <a:rPr lang="en-US" sz="2000" b="1" dirty="0" smtClean="0">
                <a:solidFill>
                  <a:prstClr val="black"/>
                </a:solidFill>
              </a:rPr>
              <a:t> IPA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1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2" name="Group 18"/>
          <p:cNvGrpSpPr/>
          <p:nvPr/>
        </p:nvGrpSpPr>
        <p:grpSpPr>
          <a:xfrm>
            <a:off x="7093435" y="1015289"/>
            <a:ext cx="1512351" cy="1668513"/>
            <a:chOff x="7093435" y="1015289"/>
            <a:chExt cx="1512351" cy="1668513"/>
          </a:xfrm>
        </p:grpSpPr>
        <p:sp>
          <p:nvSpPr>
            <p:cNvPr id="5" name="Rectangle 4"/>
            <p:cNvSpPr/>
            <p:nvPr/>
          </p:nvSpPr>
          <p:spPr>
            <a:xfrm>
              <a:off x="7308304" y="1455905"/>
              <a:ext cx="360040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093435" y="1861218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441626" y="1101212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42271" y="2536025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7493026" y="1122600"/>
              <a:ext cx="645" cy="143481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68361" y="1015289"/>
              <a:ext cx="6623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Maximum</a:t>
              </a:r>
              <a:endParaRPr lang="en-US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76205" y="245297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Minimum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77842" y="1745802"/>
              <a:ext cx="6880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Rerata</a:t>
              </a:r>
              <a:r>
                <a:rPr lang="en-US" sz="900" dirty="0" smtClean="0"/>
                <a:t> (M)</a:t>
              </a:r>
              <a:endParaRPr lang="en-US" sz="9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28384" y="1335421"/>
              <a:ext cx="5774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+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1253" y="2190056"/>
              <a:ext cx="5549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-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321495" y="1455905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308304" y="2320001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4440" y="-1274"/>
            <a:ext cx="91440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344" y="5165084"/>
            <a:ext cx="8755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Secara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</a:t>
            </a:r>
            <a:r>
              <a:rPr lang="en-US" sz="1400" dirty="0" err="1" smtClean="0"/>
              <a:t>Nilai</a:t>
            </a:r>
            <a:r>
              <a:rPr lang="en-US" sz="1400" dirty="0" smtClean="0"/>
              <a:t> </a:t>
            </a:r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SMA/MA </a:t>
            </a:r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jurusan</a:t>
            </a:r>
            <a:r>
              <a:rPr lang="en-US" sz="1400" dirty="0" smtClean="0"/>
              <a:t> IPS, </a:t>
            </a:r>
            <a:r>
              <a:rPr lang="en-US" sz="1400" dirty="0" err="1" smtClean="0"/>
              <a:t>nilai</a:t>
            </a:r>
            <a:r>
              <a:rPr lang="en-US" sz="1400" dirty="0" smtClean="0"/>
              <a:t> rata-rata yang paling </a:t>
            </a:r>
            <a:r>
              <a:rPr lang="en-US" sz="1400" dirty="0" err="1" smtClean="0"/>
              <a:t>rendah</a:t>
            </a:r>
            <a:r>
              <a:rPr lang="en-US" sz="1400" dirty="0" smtClean="0"/>
              <a:t> </a:t>
            </a:r>
            <a:r>
              <a:rPr lang="en-US" sz="1400" dirty="0" err="1" smtClean="0"/>
              <a:t>adalah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</a:t>
            </a:r>
            <a:r>
              <a:rPr lang="en-US" sz="1400" dirty="0" err="1" smtClean="0"/>
              <a:t>Ekonomi</a:t>
            </a:r>
            <a:r>
              <a:rPr lang="en-US" sz="1400" dirty="0" smtClean="0"/>
              <a:t> (50,43)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tertinggi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Bhs. </a:t>
            </a:r>
            <a:r>
              <a:rPr lang="en-US" sz="1400" dirty="0" err="1" smtClean="0"/>
              <a:t>Inggris</a:t>
            </a:r>
            <a:r>
              <a:rPr lang="en-US" sz="1400" dirty="0" smtClean="0"/>
              <a:t> (65,44).</a:t>
            </a:r>
          </a:p>
          <a:p>
            <a:pPr algn="just"/>
            <a:r>
              <a:rPr lang="en-US" sz="1400" dirty="0" err="1" smtClean="0"/>
              <a:t>Namun</a:t>
            </a:r>
            <a:r>
              <a:rPr lang="en-US" sz="1400" dirty="0" smtClean="0"/>
              <a:t> </a:t>
            </a:r>
            <a:r>
              <a:rPr lang="en-US" sz="1400" dirty="0" err="1" smtClean="0"/>
              <a:t>demikian</a:t>
            </a:r>
            <a:r>
              <a:rPr lang="en-US" sz="1400" dirty="0" smtClean="0"/>
              <a:t>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dilihat</a:t>
            </a:r>
            <a:r>
              <a:rPr lang="en-US" sz="1400" dirty="0" smtClean="0"/>
              <a:t> </a:t>
            </a:r>
            <a:r>
              <a:rPr lang="en-US" sz="1400" dirty="0" err="1" smtClean="0"/>
              <a:t>variasi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provinsi</a:t>
            </a:r>
            <a:r>
              <a:rPr lang="en-US" sz="1400" dirty="0" smtClean="0"/>
              <a:t> </a:t>
            </a:r>
            <a:r>
              <a:rPr lang="en-US" sz="1400" dirty="0" err="1" smtClean="0"/>
              <a:t>secara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</a:t>
            </a:r>
            <a:r>
              <a:rPr lang="en-US" sz="1400" dirty="0" err="1" smtClean="0"/>
              <a:t>kondisi</a:t>
            </a:r>
            <a:r>
              <a:rPr lang="en-US" sz="1400" dirty="0" smtClean="0"/>
              <a:t> yang paling </a:t>
            </a:r>
            <a:r>
              <a:rPr lang="en-US" sz="1400" dirty="0" err="1" smtClean="0"/>
              <a:t>tinggi</a:t>
            </a:r>
            <a:r>
              <a:rPr lang="en-US" sz="1400" dirty="0" smtClean="0"/>
              <a:t> </a:t>
            </a:r>
            <a:r>
              <a:rPr lang="en-US" sz="1400" dirty="0" err="1" smtClean="0"/>
              <a:t>variasinya</a:t>
            </a:r>
            <a:r>
              <a:rPr lang="en-US" sz="1400" dirty="0" smtClean="0"/>
              <a:t> </a:t>
            </a:r>
            <a:r>
              <a:rPr lang="en-US" sz="1400" dirty="0" err="1" smtClean="0"/>
              <a:t>adalah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</a:t>
            </a:r>
            <a:r>
              <a:rPr lang="en-US" sz="1400" dirty="0" err="1" smtClean="0"/>
              <a:t>Matematik</a:t>
            </a:r>
            <a:r>
              <a:rPr lang="en-US" sz="1400" dirty="0" smtClean="0"/>
              <a:t>, </a:t>
            </a:r>
            <a:r>
              <a:rPr lang="en-US" sz="1400" dirty="0" err="1" smtClean="0"/>
              <a:t>hal</a:t>
            </a:r>
            <a:r>
              <a:rPr lang="en-US" sz="1400" dirty="0" smtClean="0"/>
              <a:t> </a:t>
            </a:r>
            <a:r>
              <a:rPr lang="en-US" sz="1400" dirty="0" err="1" smtClean="0"/>
              <a:t>ini</a:t>
            </a:r>
            <a:r>
              <a:rPr lang="en-US" sz="1400" dirty="0" smtClean="0"/>
              <a:t> </a:t>
            </a:r>
            <a:r>
              <a:rPr lang="en-US" sz="1400" dirty="0" err="1" smtClean="0"/>
              <a:t>menunjukkan</a:t>
            </a:r>
            <a:r>
              <a:rPr lang="en-US" sz="1400" dirty="0" smtClean="0"/>
              <a:t> </a:t>
            </a:r>
            <a:r>
              <a:rPr lang="en-US" sz="1400" dirty="0" err="1" smtClean="0"/>
              <a:t>adanya</a:t>
            </a:r>
            <a:r>
              <a:rPr lang="en-US" sz="1400" dirty="0" smtClean="0"/>
              <a:t> </a:t>
            </a:r>
            <a:r>
              <a:rPr lang="en-US" sz="1400" dirty="0" err="1" smtClean="0"/>
              <a:t>kesenjangan</a:t>
            </a:r>
            <a:r>
              <a:rPr lang="en-US" sz="1400" dirty="0" smtClean="0"/>
              <a:t> yang </a:t>
            </a:r>
            <a:r>
              <a:rPr lang="en-US" sz="1400" dirty="0" err="1" smtClean="0"/>
              <a:t>tinggi</a:t>
            </a:r>
            <a:r>
              <a:rPr lang="en-US" sz="1400" dirty="0" smtClean="0"/>
              <a:t> </a:t>
            </a:r>
            <a:r>
              <a:rPr lang="en-US" sz="1400" dirty="0" err="1" smtClean="0"/>
              <a:t>antar</a:t>
            </a:r>
            <a:r>
              <a:rPr lang="en-US" sz="1400" dirty="0" smtClean="0"/>
              <a:t> </a:t>
            </a:r>
            <a:r>
              <a:rPr lang="en-US" sz="1400" dirty="0" err="1" smtClean="0"/>
              <a:t>provinsi</a:t>
            </a:r>
            <a:r>
              <a:rPr lang="en-US" sz="1400" dirty="0" smtClean="0"/>
              <a:t> </a:t>
            </a:r>
            <a:r>
              <a:rPr lang="en-US" sz="1400" dirty="0" err="1" smtClean="0"/>
              <a:t>pada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</a:t>
            </a:r>
            <a:r>
              <a:rPr lang="en-US" sz="1400" dirty="0" err="1" smtClean="0"/>
              <a:t>Matematik</a:t>
            </a:r>
            <a:r>
              <a:rPr lang="en-US" sz="1400" dirty="0" smtClean="0"/>
              <a:t> </a:t>
            </a:r>
            <a:r>
              <a:rPr lang="en-US" sz="1400" dirty="0" err="1" smtClean="0"/>
              <a:t>jika</a:t>
            </a:r>
            <a:r>
              <a:rPr lang="en-US" sz="1400" dirty="0" smtClean="0"/>
              <a:t> </a:t>
            </a:r>
            <a:r>
              <a:rPr lang="en-US" sz="1400" dirty="0" err="1" smtClean="0"/>
              <a:t>dibandingkan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mapel</a:t>
            </a:r>
            <a:r>
              <a:rPr lang="en-US" sz="1400" dirty="0" smtClean="0"/>
              <a:t> lain.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54018" y="602516"/>
            <a:ext cx="6439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Perbandingan</a:t>
            </a:r>
            <a:r>
              <a:rPr lang="en-US" sz="1600" dirty="0" smtClean="0"/>
              <a:t> </a:t>
            </a:r>
            <a:r>
              <a:rPr lang="en-US" sz="1600" dirty="0" err="1" smtClean="0"/>
              <a:t>Indeks</a:t>
            </a:r>
            <a:r>
              <a:rPr lang="en-US" sz="1600" dirty="0" smtClean="0"/>
              <a:t>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Mapel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r>
              <a:rPr lang="en-US" sz="1600" dirty="0" smtClean="0"/>
              <a:t> IPS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Provinsi</a:t>
            </a:r>
            <a:r>
              <a:rPr lang="en-US" sz="1600" dirty="0" smtClean="0"/>
              <a:t> (N = 33)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23528" y="75104"/>
            <a:ext cx="5239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Indeks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Mapel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Jurusan</a:t>
            </a:r>
            <a:r>
              <a:rPr lang="en-US" sz="2000" b="1" dirty="0" smtClean="0">
                <a:solidFill>
                  <a:prstClr val="black"/>
                </a:solidFill>
              </a:rPr>
              <a:t> IPS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8" y="976524"/>
            <a:ext cx="6602873" cy="394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8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895600"/>
            <a:ext cx="91440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21580" y="3102114"/>
            <a:ext cx="3098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Indeks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Kompetensi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Sekolah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PERBANDINGAN PROVINSI</a:t>
            </a:r>
            <a:endParaRPr lang="en-US" sz="2000" b="1" dirty="0"/>
          </a:p>
        </p:txBody>
      </p:sp>
      <p:sp>
        <p:nvSpPr>
          <p:cNvPr id="8" name="Oval 7"/>
          <p:cNvSpPr/>
          <p:nvPr/>
        </p:nvSpPr>
        <p:spPr>
          <a:xfrm>
            <a:off x="3886200" y="2057400"/>
            <a:ext cx="1142999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B.1.2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9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38250"/>
            <a:ext cx="3115199" cy="56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3987"/>
            <a:ext cx="3317963" cy="56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40" y="-1274"/>
            <a:ext cx="9144000" cy="41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60C-8198-4A25-899E-56A68CE83E88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2719144" y="5922509"/>
            <a:ext cx="557150" cy="309138"/>
          </a:xfrm>
          <a:prstGeom prst="bentConnector3">
            <a:avLst>
              <a:gd name="adj1" fmla="val -92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0800000" flipV="1">
            <a:off x="1462245" y="5791199"/>
            <a:ext cx="1245331" cy="573975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6200000" flipH="1">
            <a:off x="6091167" y="5922510"/>
            <a:ext cx="557150" cy="309138"/>
          </a:xfrm>
          <a:prstGeom prst="bentConnector3">
            <a:avLst>
              <a:gd name="adj1" fmla="val -92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0800000" flipV="1">
            <a:off x="5103218" y="5791198"/>
            <a:ext cx="936339" cy="573977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6992" y="376428"/>
            <a:ext cx="2052165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endParaRPr lang="en-US" sz="1000" dirty="0" smtClean="0"/>
          </a:p>
          <a:p>
            <a:r>
              <a:rPr lang="en-US" sz="1050" b="1" dirty="0" err="1" smtClean="0">
                <a:solidFill>
                  <a:srgbClr val="FF0000"/>
                </a:solidFill>
              </a:rPr>
              <a:t>Jurusan</a:t>
            </a:r>
            <a:r>
              <a:rPr lang="en-US" sz="1050" b="1" dirty="0" smtClean="0">
                <a:solidFill>
                  <a:srgbClr val="FF0000"/>
                </a:solidFill>
              </a:rPr>
              <a:t> IPA</a:t>
            </a:r>
            <a:endParaRPr lang="en-US" sz="1050" b="1" dirty="0">
              <a:solidFill>
                <a:srgbClr val="FF0000"/>
              </a:solidFill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184532" y="750685"/>
            <a:ext cx="5976519" cy="5562955"/>
            <a:chOff x="184532" y="750685"/>
            <a:chExt cx="6231960" cy="5562955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96468" y="1590102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94630" y="3267421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84532" y="4134996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5745" y="57912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4375" y="6313640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4292" y="750685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7681" y="24384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583" y="497045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323528" y="15729"/>
            <a:ext cx="6305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prstClr val="black"/>
                </a:solidFill>
              </a:rPr>
              <a:t>Indeks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Kompetensi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Sekolah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Menurut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Jurusan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dan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Provinsi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86600" y="142923"/>
            <a:ext cx="155556" cy="128718"/>
          </a:xfrm>
          <a:prstGeom prst="rect">
            <a:avLst/>
          </a:prstGeom>
          <a:solidFill>
            <a:srgbClr val="211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420900" y="142923"/>
            <a:ext cx="155556" cy="1287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772400" y="142923"/>
            <a:ext cx="155556" cy="128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991100" y="6377050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Indeks</a:t>
            </a:r>
            <a:r>
              <a:rPr lang="en-US" sz="1050" dirty="0" smtClean="0"/>
              <a:t> </a:t>
            </a:r>
            <a:r>
              <a:rPr lang="en-US" sz="1050" dirty="0" err="1" smtClean="0"/>
              <a:t>Nasional</a:t>
            </a:r>
            <a:endParaRPr lang="en-US" sz="1050" dirty="0" smtClean="0"/>
          </a:p>
          <a:p>
            <a:r>
              <a:rPr lang="en-US" sz="1050" dirty="0" smtClean="0"/>
              <a:t>60,58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4527798" y="6393875"/>
            <a:ext cx="11753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Rerata</a:t>
            </a:r>
            <a:r>
              <a:rPr lang="en-US" sz="1050" dirty="0" smtClean="0"/>
              <a:t> 33 </a:t>
            </a:r>
            <a:r>
              <a:rPr lang="en-US" sz="1050" dirty="0" err="1" smtClean="0"/>
              <a:t>Provinsi</a:t>
            </a:r>
            <a:endParaRPr lang="en-US" sz="1050" dirty="0" smtClean="0"/>
          </a:p>
          <a:p>
            <a:r>
              <a:rPr lang="en-US" sz="1050" dirty="0" smtClean="0"/>
              <a:t>56,71</a:t>
            </a:r>
            <a:endParaRPr lang="en-US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2611915" y="6360225"/>
            <a:ext cx="1080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Indeks</a:t>
            </a:r>
            <a:r>
              <a:rPr lang="en-US" sz="1050" dirty="0" smtClean="0"/>
              <a:t> </a:t>
            </a:r>
            <a:r>
              <a:rPr lang="en-US" sz="1050" dirty="0" err="1" smtClean="0"/>
              <a:t>Nasional</a:t>
            </a:r>
            <a:endParaRPr lang="en-US" sz="1050" dirty="0" smtClean="0"/>
          </a:p>
          <a:p>
            <a:r>
              <a:rPr lang="en-US" sz="1050" dirty="0" smtClean="0"/>
              <a:t>64,21</a:t>
            </a:r>
            <a:endParaRPr lang="en-US" sz="1050" dirty="0"/>
          </a:p>
        </p:txBody>
      </p:sp>
      <p:sp>
        <p:nvSpPr>
          <p:cNvPr id="38" name="TextBox 37"/>
          <p:cNvSpPr txBox="1"/>
          <p:nvPr/>
        </p:nvSpPr>
        <p:spPr>
          <a:xfrm>
            <a:off x="874583" y="6365175"/>
            <a:ext cx="11753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Rerata</a:t>
            </a:r>
            <a:r>
              <a:rPr lang="en-US" sz="1050" dirty="0" smtClean="0"/>
              <a:t> 33 </a:t>
            </a:r>
            <a:r>
              <a:rPr lang="en-US" sz="1050" dirty="0" err="1" smtClean="0"/>
              <a:t>Provinsi</a:t>
            </a:r>
            <a:endParaRPr lang="en-US" sz="1050" dirty="0" smtClean="0"/>
          </a:p>
          <a:p>
            <a:r>
              <a:rPr lang="en-US" sz="1050" dirty="0" smtClean="0"/>
              <a:t>60,69</a:t>
            </a:r>
            <a:endParaRPr lang="en-US" sz="1050" dirty="0"/>
          </a:p>
        </p:txBody>
      </p:sp>
      <p:sp>
        <p:nvSpPr>
          <p:cNvPr id="39" name="TextBox 38"/>
          <p:cNvSpPr txBox="1"/>
          <p:nvPr/>
        </p:nvSpPr>
        <p:spPr>
          <a:xfrm>
            <a:off x="4428634" y="350575"/>
            <a:ext cx="2052165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endParaRPr lang="en-US" sz="1000" dirty="0" smtClean="0"/>
          </a:p>
          <a:p>
            <a:r>
              <a:rPr lang="en-US" sz="1050" b="1" dirty="0" err="1" smtClean="0">
                <a:solidFill>
                  <a:srgbClr val="FF0000"/>
                </a:solidFill>
              </a:rPr>
              <a:t>Jurusan</a:t>
            </a:r>
            <a:r>
              <a:rPr lang="en-US" sz="1050" b="1" dirty="0" smtClean="0">
                <a:solidFill>
                  <a:srgbClr val="FF0000"/>
                </a:solidFill>
              </a:rPr>
              <a:t> IPS</a:t>
            </a:r>
            <a:endParaRPr lang="en-US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9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7235748" y="4187012"/>
            <a:ext cx="1881042" cy="1668513"/>
            <a:chOff x="7093435" y="1015289"/>
            <a:chExt cx="1881042" cy="1668513"/>
          </a:xfrm>
        </p:grpSpPr>
        <p:sp>
          <p:nvSpPr>
            <p:cNvPr id="26" name="Rectangle 25"/>
            <p:cNvSpPr/>
            <p:nvPr/>
          </p:nvSpPr>
          <p:spPr>
            <a:xfrm>
              <a:off x="7308304" y="1455905"/>
              <a:ext cx="360040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093435" y="1861218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7441626" y="1101212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442271" y="2536025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493026" y="1122600"/>
              <a:ext cx="645" cy="143481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68361" y="1015289"/>
              <a:ext cx="6623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Maximum</a:t>
              </a:r>
              <a:endParaRPr lang="en-US" sz="9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76205" y="245297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Minimum</a:t>
              </a:r>
              <a:endParaRPr lang="en-US" sz="9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77842" y="1745802"/>
              <a:ext cx="9989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Rerata</a:t>
              </a:r>
              <a:r>
                <a:rPr lang="en-US" sz="900" dirty="0" smtClean="0"/>
                <a:t> (M) = 56.7</a:t>
              </a:r>
              <a:endParaRPr lang="en-US" sz="9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28384" y="1335421"/>
              <a:ext cx="9460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+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 = 62.32</a:t>
              </a:r>
              <a:endParaRPr lang="en-US" sz="9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31253" y="2190056"/>
              <a:ext cx="9236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-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 = 51.09</a:t>
              </a:r>
              <a:endParaRPr lang="en-US" sz="9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7321495" y="1455905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308304" y="2320001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60C-8198-4A25-899E-56A68CE83E8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026" r="5476" b="19021"/>
          <a:stretch/>
        </p:blipFill>
        <p:spPr bwMode="auto">
          <a:xfrm>
            <a:off x="23586" y="609600"/>
            <a:ext cx="7425097" cy="327261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18386" r="5523" b="18805"/>
          <a:stretch/>
        </p:blipFill>
        <p:spPr bwMode="auto">
          <a:xfrm>
            <a:off x="41640" y="3978755"/>
            <a:ext cx="7411580" cy="28175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40" y="-1274"/>
            <a:ext cx="9144000" cy="400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528" y="-1096"/>
            <a:ext cx="683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prstClr val="black"/>
                </a:solidFill>
              </a:rPr>
              <a:t>Peta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Sebaran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Indeks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Sekolah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Menurut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Jurusan</a:t>
            </a:r>
            <a:endParaRPr lang="en-US" sz="2000" b="1" dirty="0">
              <a:solidFill>
                <a:prstClr val="black"/>
              </a:solidFill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7256633" y="805512"/>
            <a:ext cx="1887117" cy="1668513"/>
            <a:chOff x="7093435" y="1015289"/>
            <a:chExt cx="1887117" cy="1668513"/>
          </a:xfrm>
        </p:grpSpPr>
        <p:sp>
          <p:nvSpPr>
            <p:cNvPr id="13" name="Rectangle 12"/>
            <p:cNvSpPr/>
            <p:nvPr/>
          </p:nvSpPr>
          <p:spPr>
            <a:xfrm>
              <a:off x="7308304" y="1455905"/>
              <a:ext cx="360040" cy="8640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093435" y="1861218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441626" y="1101212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442271" y="2536025"/>
              <a:ext cx="92106" cy="720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93026" y="1122600"/>
              <a:ext cx="645" cy="143481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468361" y="1015289"/>
              <a:ext cx="66236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Maximum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76205" y="2452970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Minimum</a:t>
              </a:r>
              <a:endParaRPr lang="en-US" sz="9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7842" y="1745802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Rerata</a:t>
              </a:r>
              <a:r>
                <a:rPr lang="en-US" sz="900" dirty="0" smtClean="0"/>
                <a:t> (M) = 60.69</a:t>
              </a:r>
              <a:endParaRPr lang="en-US" sz="9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28384" y="1335421"/>
              <a:ext cx="9460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+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 = 66.74</a:t>
              </a:r>
              <a:endParaRPr lang="en-US" sz="9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31253" y="2190056"/>
              <a:ext cx="9492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(M - </a:t>
              </a:r>
              <a:r>
                <a:rPr lang="en-US" sz="900" dirty="0" err="1" smtClean="0"/>
                <a:t>Sd</a:t>
              </a:r>
              <a:r>
                <a:rPr lang="en-US" sz="900" dirty="0" smtClean="0"/>
                <a:t>) = 54.63 </a:t>
              </a:r>
              <a:endParaRPr lang="en-US" sz="9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321495" y="1455905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308304" y="2320001"/>
              <a:ext cx="792088" cy="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508175" y="50667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 = 33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467600" y="390697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 = 33</a:t>
            </a:r>
            <a:endParaRPr lang="en-US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1356476"/>
            <a:ext cx="0" cy="295246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855" y="3642380"/>
            <a:ext cx="2905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Prov. Aceh </a:t>
            </a:r>
            <a:r>
              <a:rPr lang="en-US" sz="1200" dirty="0" err="1" smtClean="0"/>
              <a:t>ada</a:t>
            </a:r>
            <a:r>
              <a:rPr lang="en-US" sz="1200" dirty="0" smtClean="0"/>
              <a:t> </a:t>
            </a:r>
            <a:r>
              <a:rPr lang="en-US" sz="1200" dirty="0" err="1" smtClean="0"/>
              <a:t>perbedaan</a:t>
            </a:r>
            <a:r>
              <a:rPr lang="en-US" sz="1200" dirty="0" smtClean="0"/>
              <a:t> </a:t>
            </a:r>
            <a:r>
              <a:rPr lang="en-US" sz="1200" dirty="0" err="1" smtClean="0"/>
              <a:t>menurut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21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r="260"/>
          <a:stretch/>
        </p:blipFill>
        <p:spPr bwMode="auto">
          <a:xfrm>
            <a:off x="4440" y="914400"/>
            <a:ext cx="913956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83577" y="1335332"/>
            <a:ext cx="2339611" cy="73419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46211" y="2085201"/>
            <a:ext cx="2175823" cy="734199"/>
          </a:xfrm>
          <a:prstGeom prst="rect">
            <a:avLst/>
          </a:prstGeom>
          <a:solidFill>
            <a:srgbClr val="9FF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60C-8198-4A25-899E-56A68CE83E8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12325" y="4982652"/>
            <a:ext cx="1683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rgbClr val="FF0000"/>
                </a:solidFill>
              </a:rPr>
              <a:t>Rerata</a:t>
            </a:r>
            <a:r>
              <a:rPr lang="en-US" sz="1050" b="1" dirty="0" smtClean="0">
                <a:solidFill>
                  <a:srgbClr val="FF0000"/>
                </a:solidFill>
              </a:rPr>
              <a:t> 33 prov. = 56,71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4" y="3489409"/>
            <a:ext cx="16271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rgbClr val="FF0000"/>
                </a:solidFill>
              </a:rPr>
              <a:t>Rerata</a:t>
            </a:r>
            <a:r>
              <a:rPr lang="en-US" sz="1050" b="1" dirty="0" smtClean="0">
                <a:solidFill>
                  <a:srgbClr val="FF0000"/>
                </a:solidFill>
              </a:rPr>
              <a:t> 33 prov. = 60,69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0" y="-1274"/>
            <a:ext cx="9144000" cy="41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3528" y="15729"/>
            <a:ext cx="6305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prstClr val="black"/>
                </a:solidFill>
              </a:rPr>
              <a:t>Indeks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Kompetensi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Sekolah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Menurut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Jurusan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dan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Provinsi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339" y="685800"/>
            <a:ext cx="630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err="1" smtClean="0">
                <a:solidFill>
                  <a:prstClr val="black"/>
                </a:solidFill>
              </a:rPr>
              <a:t>Kwadran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Indeks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Sekolah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Jurusan</a:t>
            </a:r>
            <a:r>
              <a:rPr lang="en-US" sz="1200" b="1" dirty="0" smtClean="0">
                <a:solidFill>
                  <a:prstClr val="black"/>
                </a:solidFill>
              </a:rPr>
              <a:t> IPA </a:t>
            </a:r>
            <a:r>
              <a:rPr lang="en-US" sz="1200" b="1" dirty="0" err="1" smtClean="0">
                <a:solidFill>
                  <a:prstClr val="black"/>
                </a:solidFill>
              </a:rPr>
              <a:t>vs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Indeks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Kompetensi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Sekolah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</a:rPr>
              <a:t>Jurusan</a:t>
            </a:r>
            <a:r>
              <a:rPr lang="en-US" sz="1200" b="1" dirty="0" smtClean="0">
                <a:solidFill>
                  <a:prstClr val="black"/>
                </a:solidFill>
              </a:rPr>
              <a:t> IPS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6601" y="2085201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1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4750" y="1312471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2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85709" y="2299136"/>
            <a:ext cx="203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Indeks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Kompetensi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Jurusan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IPA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IPS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diatas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rata-rata 33 prov.</a:t>
            </a:r>
            <a:endParaRPr 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4750" y="1534878"/>
            <a:ext cx="2289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Indeks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Kompetensi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Jurusan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IPS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dibawah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rata-rata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Indeks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Kompetensi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Jurusan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IPA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diatas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rata-rata 33 prov. </a:t>
            </a:r>
            <a:endParaRPr 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1843602" y="5281417"/>
            <a:ext cx="1800350" cy="748825"/>
            <a:chOff x="1843602" y="5281417"/>
            <a:chExt cx="1800350" cy="748825"/>
          </a:xfrm>
        </p:grpSpPr>
        <p:sp>
          <p:nvSpPr>
            <p:cNvPr id="26" name="Rectangle 25"/>
            <p:cNvSpPr/>
            <p:nvPr/>
          </p:nvSpPr>
          <p:spPr>
            <a:xfrm>
              <a:off x="1939734" y="5281417"/>
              <a:ext cx="1704218" cy="7341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9903" y="5287951"/>
              <a:ext cx="859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Kwadran</a:t>
              </a:r>
              <a:r>
                <a:rPr lang="en-US" sz="1200" b="1" dirty="0" smtClean="0"/>
                <a:t> 3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43602" y="5476244"/>
              <a:ext cx="1693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Indeks</a:t>
              </a:r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Kompetensi</a:t>
              </a:r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Jurusan</a:t>
              </a:r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 IPA </a:t>
              </a:r>
              <a:r>
                <a:rPr lang="en-US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dan</a:t>
              </a:r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 IPS </a:t>
              </a:r>
              <a:r>
                <a:rPr lang="en-US" sz="1000" dirty="0" err="1" smtClean="0">
                  <a:solidFill>
                    <a:schemeClr val="tx2">
                      <a:lumMod val="75000"/>
                    </a:schemeClr>
                  </a:solidFill>
                </a:rPr>
                <a:t>dibawah</a:t>
              </a:r>
              <a:r>
                <a:rPr lang="en-US" sz="1000" dirty="0" smtClean="0">
                  <a:solidFill>
                    <a:schemeClr val="tx2">
                      <a:lumMod val="75000"/>
                    </a:schemeClr>
                  </a:solidFill>
                </a:rPr>
                <a:t> rata-rata 33 prov.</a:t>
              </a:r>
              <a:endParaRPr lang="en-US" sz="1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746211" y="5099954"/>
            <a:ext cx="2173019" cy="73419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97070" y="5086306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4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72582" y="5253122"/>
            <a:ext cx="2289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Indeks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Kompetensi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Jurusan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IPA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dibawah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rata-rata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Indeks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Kompetensi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Jurusan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IPS </a:t>
            </a:r>
            <a:r>
              <a:rPr lang="en-US" sz="1000" dirty="0" err="1" smtClean="0">
                <a:solidFill>
                  <a:schemeClr val="tx2">
                    <a:lumMod val="75000"/>
                  </a:schemeClr>
                </a:solidFill>
              </a:rPr>
              <a:t>diatas</a:t>
            </a:r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</a:rPr>
              <a:t> rata-rata 33 prov. </a:t>
            </a:r>
            <a:endParaRPr 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9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93" y="1232288"/>
            <a:ext cx="2655254" cy="52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733987"/>
            <a:ext cx="3317963" cy="56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9"/>
          <p:cNvGrpSpPr/>
          <p:nvPr/>
        </p:nvGrpSpPr>
        <p:grpSpPr>
          <a:xfrm>
            <a:off x="184532" y="750690"/>
            <a:ext cx="3362031" cy="5562955"/>
            <a:chOff x="184532" y="750685"/>
            <a:chExt cx="6231960" cy="556295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96468" y="1590102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4630" y="3267421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84532" y="4134996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5745" y="57912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4375" y="6313640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4292" y="750685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7681" y="24384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17583" y="497045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Elbow Connector 18"/>
          <p:cNvCxnSpPr/>
          <p:nvPr/>
        </p:nvCxnSpPr>
        <p:spPr>
          <a:xfrm rot="16200000" flipH="1">
            <a:off x="2742136" y="5922509"/>
            <a:ext cx="557150" cy="309138"/>
          </a:xfrm>
          <a:prstGeom prst="bentConnector3">
            <a:avLst>
              <a:gd name="adj1" fmla="val -92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1485240" y="5791205"/>
            <a:ext cx="1245331" cy="573975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34908" y="6360226"/>
            <a:ext cx="10406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Indeks</a:t>
            </a:r>
            <a:r>
              <a:rPr lang="en-US" sz="1050" dirty="0" smtClean="0"/>
              <a:t> </a:t>
            </a:r>
            <a:r>
              <a:rPr lang="en-US" sz="1050" dirty="0" err="1" smtClean="0"/>
              <a:t>Nasional</a:t>
            </a:r>
            <a:endParaRPr lang="en-US" sz="1050" dirty="0" smtClean="0"/>
          </a:p>
          <a:p>
            <a:r>
              <a:rPr lang="en-US" sz="1050" dirty="0" smtClean="0"/>
              <a:t>64,21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897575" y="6365175"/>
            <a:ext cx="11753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Rerata</a:t>
            </a:r>
            <a:r>
              <a:rPr lang="en-US" sz="1050" dirty="0" smtClean="0"/>
              <a:t> 33 </a:t>
            </a:r>
            <a:r>
              <a:rPr lang="en-US" sz="1050" dirty="0" err="1" smtClean="0"/>
              <a:t>Provinsi</a:t>
            </a:r>
            <a:endParaRPr lang="en-US" sz="1050" dirty="0" smtClean="0"/>
          </a:p>
          <a:p>
            <a:r>
              <a:rPr lang="en-US" sz="1050" dirty="0" smtClean="0"/>
              <a:t>60,69</a:t>
            </a:r>
            <a:endParaRPr lang="en-US" sz="1050" dirty="0"/>
          </a:p>
        </p:txBody>
      </p:sp>
      <p:sp>
        <p:nvSpPr>
          <p:cNvPr id="27" name="Rectangle 26"/>
          <p:cNvSpPr/>
          <p:nvPr/>
        </p:nvSpPr>
        <p:spPr>
          <a:xfrm>
            <a:off x="4440" y="-1274"/>
            <a:ext cx="9144000" cy="41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3530" y="15729"/>
            <a:ext cx="6305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prstClr val="black"/>
                </a:solidFill>
              </a:rPr>
              <a:t>Indeks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Kompetensi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Sekolah</a:t>
            </a:r>
            <a:r>
              <a:rPr lang="en-US" b="1" dirty="0" smtClean="0">
                <a:solidFill>
                  <a:prstClr val="black"/>
                </a:solidFill>
              </a:rPr>
              <a:t> Program IPA, Prov. Bali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6600" y="142923"/>
            <a:ext cx="155556" cy="128718"/>
          </a:xfrm>
          <a:prstGeom prst="rect">
            <a:avLst/>
          </a:prstGeom>
          <a:solidFill>
            <a:srgbClr val="211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420900" y="142923"/>
            <a:ext cx="155556" cy="1287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72400" y="142923"/>
            <a:ext cx="155556" cy="128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6993" y="376428"/>
            <a:ext cx="2052165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endParaRPr lang="en-US" sz="1000" dirty="0" smtClean="0"/>
          </a:p>
          <a:p>
            <a:r>
              <a:rPr lang="en-US" sz="1050" b="1" dirty="0" smtClean="0">
                <a:solidFill>
                  <a:srgbClr val="FF0000"/>
                </a:solidFill>
              </a:rPr>
              <a:t>Program IPA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0246" y="924757"/>
            <a:ext cx="2598788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r>
              <a:rPr lang="en-US" sz="1000" dirty="0" smtClean="0"/>
              <a:t>, Prov. Bali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Program IPA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 flipV="1">
            <a:off x="3352800" y="1128659"/>
            <a:ext cx="3523456" cy="1340487"/>
          </a:xfrm>
          <a:custGeom>
            <a:avLst/>
            <a:gdLst>
              <a:gd name="connsiteX0" fmla="*/ 0 w 3871355"/>
              <a:gd name="connsiteY0" fmla="*/ 2885704 h 2885704"/>
              <a:gd name="connsiteX1" fmla="*/ 665018 w 3871355"/>
              <a:gd name="connsiteY1" fmla="*/ 688769 h 2885704"/>
              <a:gd name="connsiteX2" fmla="*/ 3871355 w 3871355"/>
              <a:gd name="connsiteY2" fmla="*/ 0 h 28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355" h="2885704">
                <a:moveTo>
                  <a:pt x="0" y="2885704"/>
                </a:moveTo>
                <a:cubicBezTo>
                  <a:pt x="9896" y="2027712"/>
                  <a:pt x="19792" y="1169720"/>
                  <a:pt x="665018" y="688769"/>
                </a:cubicBezTo>
                <a:cubicBezTo>
                  <a:pt x="1310244" y="207818"/>
                  <a:pt x="2590799" y="103909"/>
                  <a:pt x="3871355" y="0"/>
                </a:cubicBezTo>
              </a:path>
            </a:pathLst>
          </a:custGeom>
          <a:noFill/>
          <a:ln w="12700"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904500" y="6470875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69,05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45734" y="6470876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68,43</a:t>
            </a:r>
            <a:endParaRPr lang="en-US" sz="1000" dirty="0"/>
          </a:p>
        </p:txBody>
      </p:sp>
      <p:cxnSp>
        <p:nvCxnSpPr>
          <p:cNvPr id="42" name="Elbow Connector 41"/>
          <p:cNvCxnSpPr/>
          <p:nvPr/>
        </p:nvCxnSpPr>
        <p:spPr>
          <a:xfrm rot="16200000" flipH="1">
            <a:off x="6917316" y="5929545"/>
            <a:ext cx="704338" cy="378321"/>
          </a:xfrm>
          <a:prstGeom prst="bentConnector3">
            <a:avLst>
              <a:gd name="adj1" fmla="val -58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9"/>
          <p:cNvCxnSpPr/>
          <p:nvPr/>
        </p:nvCxnSpPr>
        <p:spPr>
          <a:xfrm rot="10800000" flipV="1">
            <a:off x="5867401" y="5778411"/>
            <a:ext cx="926033" cy="704339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4F3750F-ECE0-448F-907F-C51ECAD50A2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42910" y="523192"/>
            <a:ext cx="7454411" cy="785818"/>
          </a:xfrm>
          <a:prstGeom prst="roundRect">
            <a:avLst>
              <a:gd name="adj" fmla="val 19542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2910" y="1428736"/>
            <a:ext cx="7454411" cy="2576328"/>
          </a:xfrm>
          <a:prstGeom prst="roundRect">
            <a:avLst>
              <a:gd name="adj" fmla="val 586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1560" y="4068486"/>
            <a:ext cx="7454411" cy="1428760"/>
          </a:xfrm>
          <a:prstGeom prst="roundRect">
            <a:avLst>
              <a:gd name="adj" fmla="val 826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18"/>
          <p:cNvSpPr txBox="1">
            <a:spLocks noChangeArrowheads="1"/>
          </p:cNvSpPr>
          <p:nvPr/>
        </p:nvSpPr>
        <p:spPr bwMode="auto">
          <a:xfrm>
            <a:off x="179512" y="692696"/>
            <a:ext cx="85739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MS PGothic" pitchFamily="34" charset="-128"/>
              </a:rPr>
              <a:t>Paparan</a:t>
            </a:r>
            <a:endParaRPr lang="id-ID" sz="28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MS PGothic" pitchFamily="34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28025"/>
              </p:ext>
            </p:extLst>
          </p:nvPr>
        </p:nvGraphicFramePr>
        <p:xfrm>
          <a:off x="714348" y="1500174"/>
          <a:ext cx="7143800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673"/>
                <a:gridCol w="6039357"/>
                <a:gridCol w="660770"/>
              </a:tblGrid>
              <a:tr h="54845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C00000"/>
                          </a:solidFill>
                        </a:rPr>
                        <a:t>Konsep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C00000"/>
                          </a:solidFill>
                        </a:rPr>
                        <a:t>Analisis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b="1" dirty="0" err="1" smtClean="0"/>
                        <a:t>Kompetensi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Sekolah</a:t>
                      </a:r>
                      <a:r>
                        <a:rPr lang="en-US" sz="1800" b="1" dirty="0" smtClean="0"/>
                        <a:t> SMA/MA, </a:t>
                      </a:r>
                      <a:r>
                        <a:rPr lang="en-US" sz="1800" b="1" dirty="0" err="1" smtClean="0"/>
                        <a:t>Melalui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Daya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Serap</a:t>
                      </a:r>
                      <a:r>
                        <a:rPr lang="en-US" sz="1800" b="1" dirty="0" smtClean="0"/>
                        <a:t> UN 2013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13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>
                        <a:buNone/>
                      </a:pPr>
                      <a:r>
                        <a:rPr lang="en-US" sz="1600" dirty="0" smtClean="0"/>
                        <a:t>1.	</a:t>
                      </a:r>
                      <a:r>
                        <a:rPr lang="en-US" sz="1600" dirty="0" err="1" smtClean="0"/>
                        <a:t>Pendahuluan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13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/>
                      <a:r>
                        <a:rPr lang="en-US" sz="1600" dirty="0" smtClean="0"/>
                        <a:t>2.	</a:t>
                      </a:r>
                      <a:r>
                        <a:rPr lang="en-US" sz="1600" dirty="0" err="1" smtClean="0"/>
                        <a:t>Kompetensi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Siswa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  <a:tr h="313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/>
                      <a:r>
                        <a:rPr lang="en-US" sz="1600" dirty="0" smtClean="0"/>
                        <a:t>3. 	Site Map </a:t>
                      </a:r>
                      <a:r>
                        <a:rPr lang="en-US" sz="1600" dirty="0" err="1" smtClean="0"/>
                        <a:t>Pengukuran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Kompetensi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Sekolah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313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/>
                      <a:r>
                        <a:rPr lang="en-US" sz="1600" dirty="0" smtClean="0"/>
                        <a:t>5. 	</a:t>
                      </a:r>
                      <a:r>
                        <a:rPr lang="en-US" sz="1600" dirty="0" err="1" smtClean="0"/>
                        <a:t>Sistematika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Analisis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</a:tr>
              <a:tr h="3134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6. 	</a:t>
                      </a:r>
                      <a:r>
                        <a:rPr lang="en-US" sz="1600" dirty="0" err="1" smtClean="0"/>
                        <a:t>Tahap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Penelusuran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34781"/>
              </p:ext>
            </p:extLst>
          </p:nvPr>
        </p:nvGraphicFramePr>
        <p:xfrm>
          <a:off x="682998" y="4077072"/>
          <a:ext cx="7143800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673"/>
                <a:gridCol w="6039357"/>
                <a:gridCol w="6607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>
                          <a:solidFill>
                            <a:srgbClr val="C00000"/>
                          </a:solidFill>
                        </a:rPr>
                        <a:t>Peta </a:t>
                      </a:r>
                      <a:r>
                        <a:rPr lang="sv-SE" sz="1800" b="1" dirty="0" smtClean="0">
                          <a:solidFill>
                            <a:schemeClr val="tx1"/>
                          </a:solidFill>
                        </a:rPr>
                        <a:t>Indeks</a:t>
                      </a:r>
                      <a:r>
                        <a:rPr lang="sv-SE" sz="18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sv-SE" sz="1800" b="1" dirty="0" smtClean="0"/>
                        <a:t>Kompetensi Sekolah dan Mata Pelajaran</a:t>
                      </a:r>
                      <a:r>
                        <a:rPr lang="sv-SE" sz="1800" b="1" baseline="0" dirty="0" smtClean="0"/>
                        <a:t> </a:t>
                      </a:r>
                      <a:r>
                        <a:rPr lang="sv-SE" sz="1800" b="1" dirty="0" smtClean="0"/>
                        <a:t>SMA/MA Menurut Mapel dan Kab-Kota.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indent="-231775">
                        <a:buNone/>
                      </a:pPr>
                      <a:r>
                        <a:rPr lang="en-US" sz="1600" dirty="0" smtClean="0"/>
                        <a:t>1.	</a:t>
                      </a:r>
                      <a:r>
                        <a:rPr lang="en-US" sz="1600" dirty="0" err="1" smtClean="0"/>
                        <a:t>Indeks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Kompetensi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Sekolah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Nasional</a:t>
                      </a:r>
                      <a:r>
                        <a:rPr lang="en-US" sz="1600" dirty="0" smtClean="0"/>
                        <a:t> &amp; </a:t>
                      </a:r>
                      <a:r>
                        <a:rPr lang="en-US" sz="1600" dirty="0" err="1" smtClean="0"/>
                        <a:t>Perbandingan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Provinsi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	</a:t>
                      </a:r>
                      <a:r>
                        <a:rPr lang="en-US" sz="1600" dirty="0" err="1" smtClean="0"/>
                        <a:t>Indeks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Kompetensi</a:t>
                      </a:r>
                      <a:r>
                        <a:rPr lang="en-US" sz="1600" dirty="0" smtClean="0"/>
                        <a:t> Mata </a:t>
                      </a:r>
                      <a:r>
                        <a:rPr lang="en-US" sz="1600" dirty="0" err="1" smtClean="0"/>
                        <a:t>Pelajaran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Menurut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Mapel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Kab</a:t>
                      </a:r>
                      <a:r>
                        <a:rPr lang="en-US" sz="1600" dirty="0" smtClean="0"/>
                        <a:t>-Kota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611560" y="5614960"/>
            <a:ext cx="7454411" cy="571528"/>
          </a:xfrm>
          <a:prstGeom prst="roundRect">
            <a:avLst>
              <a:gd name="adj" fmla="val 19542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729174"/>
              </p:ext>
            </p:extLst>
          </p:nvPr>
        </p:nvGraphicFramePr>
        <p:xfrm>
          <a:off x="724226" y="5733790"/>
          <a:ext cx="71438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673"/>
                <a:gridCol w="6039357"/>
                <a:gridCol w="6607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800" b="1" dirty="0" smtClean="0">
                          <a:solidFill>
                            <a:srgbClr val="C00000"/>
                          </a:solidFill>
                        </a:rPr>
                        <a:t>Peta </a:t>
                      </a:r>
                      <a:r>
                        <a:rPr lang="sv-SE" sz="1800" b="1" dirty="0" smtClean="0">
                          <a:solidFill>
                            <a:schemeClr val="tx1"/>
                          </a:solidFill>
                        </a:rPr>
                        <a:t>Indeks</a:t>
                      </a:r>
                      <a:r>
                        <a:rPr lang="sv-SE" sz="18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sv-SE" sz="1800" b="1" dirty="0" err="1" smtClean="0"/>
                        <a:t>Kompetensi</a:t>
                      </a:r>
                      <a:r>
                        <a:rPr lang="sv-SE" sz="1800" b="1" dirty="0" smtClean="0"/>
                        <a:t> </a:t>
                      </a:r>
                      <a:r>
                        <a:rPr lang="sv-SE" sz="1800" b="1" dirty="0" err="1" smtClean="0"/>
                        <a:t>Satuan</a:t>
                      </a:r>
                      <a:r>
                        <a:rPr lang="sv-SE" sz="1800" b="1" dirty="0" smtClean="0"/>
                        <a:t> </a:t>
                      </a:r>
                      <a:r>
                        <a:rPr lang="sv-SE" sz="1800" b="1" dirty="0" err="1" smtClean="0"/>
                        <a:t>Pendidikan</a:t>
                      </a:r>
                      <a:r>
                        <a:rPr lang="sv-SE" sz="1800" b="1" dirty="0" smtClean="0"/>
                        <a:t>.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7" y="1332561"/>
            <a:ext cx="2663823" cy="505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738250"/>
            <a:ext cx="3115199" cy="561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9"/>
          <p:cNvGrpSpPr/>
          <p:nvPr/>
        </p:nvGrpSpPr>
        <p:grpSpPr>
          <a:xfrm>
            <a:off x="184532" y="750690"/>
            <a:ext cx="3362031" cy="5562955"/>
            <a:chOff x="184532" y="750685"/>
            <a:chExt cx="6231960" cy="556295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96468" y="1590102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4630" y="3267421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84532" y="4134996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5745" y="57912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4375" y="6313640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4292" y="750685"/>
              <a:ext cx="617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7681" y="243840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17583" y="4970450"/>
              <a:ext cx="61722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Elbow Connector 18"/>
          <p:cNvCxnSpPr/>
          <p:nvPr/>
        </p:nvCxnSpPr>
        <p:spPr>
          <a:xfrm rot="16200000" flipH="1">
            <a:off x="2551636" y="5922509"/>
            <a:ext cx="557150" cy="309138"/>
          </a:xfrm>
          <a:prstGeom prst="bentConnector3">
            <a:avLst>
              <a:gd name="adj1" fmla="val -92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1294740" y="5791205"/>
            <a:ext cx="1245331" cy="573975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44408" y="6360226"/>
            <a:ext cx="10406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Indeks</a:t>
            </a:r>
            <a:r>
              <a:rPr lang="en-US" sz="1050" dirty="0" smtClean="0"/>
              <a:t> </a:t>
            </a:r>
            <a:r>
              <a:rPr lang="en-US" sz="1050" dirty="0" err="1" smtClean="0"/>
              <a:t>Nasional</a:t>
            </a:r>
            <a:endParaRPr lang="en-US" sz="1050" dirty="0" smtClean="0"/>
          </a:p>
          <a:p>
            <a:r>
              <a:rPr lang="en-US" sz="1050" dirty="0" smtClean="0"/>
              <a:t>60,58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07075" y="6365175"/>
            <a:ext cx="11753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Rerata</a:t>
            </a:r>
            <a:r>
              <a:rPr lang="en-US" sz="1050" dirty="0" smtClean="0"/>
              <a:t> 33 </a:t>
            </a:r>
            <a:r>
              <a:rPr lang="en-US" sz="1050" dirty="0" err="1" smtClean="0"/>
              <a:t>Provinsi</a:t>
            </a:r>
            <a:endParaRPr lang="en-US" sz="1050" dirty="0" smtClean="0"/>
          </a:p>
          <a:p>
            <a:r>
              <a:rPr lang="en-US" sz="1050" dirty="0" smtClean="0"/>
              <a:t>56,71</a:t>
            </a:r>
            <a:endParaRPr lang="en-US" sz="1050" dirty="0"/>
          </a:p>
        </p:txBody>
      </p:sp>
      <p:sp>
        <p:nvSpPr>
          <p:cNvPr id="27" name="Rectangle 26"/>
          <p:cNvSpPr/>
          <p:nvPr/>
        </p:nvSpPr>
        <p:spPr>
          <a:xfrm>
            <a:off x="4440" y="-1274"/>
            <a:ext cx="9144000" cy="41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3530" y="15729"/>
            <a:ext cx="6305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prstClr val="black"/>
                </a:solidFill>
              </a:rPr>
              <a:t>Indeks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Kompetensi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Sekolah</a:t>
            </a:r>
            <a:r>
              <a:rPr lang="en-US" b="1" dirty="0" smtClean="0">
                <a:solidFill>
                  <a:prstClr val="black"/>
                </a:solidFill>
              </a:rPr>
              <a:t> Program IPS, Prov. Bali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6600" y="142923"/>
            <a:ext cx="155556" cy="128718"/>
          </a:xfrm>
          <a:prstGeom prst="rect">
            <a:avLst/>
          </a:prstGeom>
          <a:solidFill>
            <a:srgbClr val="211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420900" y="142923"/>
            <a:ext cx="155556" cy="1287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72400" y="142923"/>
            <a:ext cx="155556" cy="128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6993" y="376428"/>
            <a:ext cx="2052165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endParaRPr lang="en-US" sz="1000" dirty="0" smtClean="0"/>
          </a:p>
          <a:p>
            <a:r>
              <a:rPr lang="en-US" sz="1050" b="1" dirty="0" smtClean="0">
                <a:solidFill>
                  <a:srgbClr val="FF0000"/>
                </a:solidFill>
              </a:rPr>
              <a:t>Program IPS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0246" y="924757"/>
            <a:ext cx="2598788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Capaian</a:t>
            </a:r>
            <a:r>
              <a:rPr lang="en-US" sz="1000" dirty="0" smtClean="0"/>
              <a:t> </a:t>
            </a:r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Kompetensi</a:t>
            </a:r>
            <a:r>
              <a:rPr lang="en-US" sz="1000" dirty="0" smtClean="0"/>
              <a:t> </a:t>
            </a:r>
            <a:r>
              <a:rPr lang="en-US" sz="1000" dirty="0" err="1" smtClean="0"/>
              <a:t>Sekolah</a:t>
            </a:r>
            <a:r>
              <a:rPr lang="en-US" sz="1000" dirty="0" smtClean="0"/>
              <a:t>, Prov. Bali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Program IPS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 flipV="1">
            <a:off x="3124200" y="1981200"/>
            <a:ext cx="3514106" cy="880753"/>
          </a:xfrm>
          <a:custGeom>
            <a:avLst/>
            <a:gdLst>
              <a:gd name="connsiteX0" fmla="*/ 0 w 3871355"/>
              <a:gd name="connsiteY0" fmla="*/ 2885704 h 2885704"/>
              <a:gd name="connsiteX1" fmla="*/ 665018 w 3871355"/>
              <a:gd name="connsiteY1" fmla="*/ 688769 h 2885704"/>
              <a:gd name="connsiteX2" fmla="*/ 3871355 w 3871355"/>
              <a:gd name="connsiteY2" fmla="*/ 0 h 28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355" h="2885704">
                <a:moveTo>
                  <a:pt x="0" y="2885704"/>
                </a:moveTo>
                <a:cubicBezTo>
                  <a:pt x="9896" y="2027712"/>
                  <a:pt x="19792" y="1169720"/>
                  <a:pt x="665018" y="688769"/>
                </a:cubicBezTo>
                <a:cubicBezTo>
                  <a:pt x="1310244" y="207818"/>
                  <a:pt x="2590799" y="103909"/>
                  <a:pt x="3871355" y="0"/>
                </a:cubicBezTo>
              </a:path>
            </a:pathLst>
          </a:custGeom>
          <a:noFill/>
          <a:ln w="12700"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225276" y="6374818"/>
            <a:ext cx="1426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</a:t>
            </a:r>
            <a:r>
              <a:rPr lang="en-US" sz="1000" smtClean="0"/>
              <a:t>: 60,57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5566510" y="6374819"/>
            <a:ext cx="1597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60,82</a:t>
            </a:r>
            <a:endParaRPr lang="en-US" sz="1000" dirty="0"/>
          </a:p>
        </p:txBody>
      </p:sp>
      <p:cxnSp>
        <p:nvCxnSpPr>
          <p:cNvPr id="39" name="Elbow Connector 38"/>
          <p:cNvCxnSpPr/>
          <p:nvPr/>
        </p:nvCxnSpPr>
        <p:spPr>
          <a:xfrm rot="16200000" flipH="1">
            <a:off x="7307270" y="5809075"/>
            <a:ext cx="704338" cy="378321"/>
          </a:xfrm>
          <a:prstGeom prst="bentConnector3">
            <a:avLst>
              <a:gd name="adj1" fmla="val -1482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9"/>
          <p:cNvCxnSpPr/>
          <p:nvPr/>
        </p:nvCxnSpPr>
        <p:spPr>
          <a:xfrm rot="10800000" flipV="1">
            <a:off x="6318151" y="5657939"/>
            <a:ext cx="883586" cy="716880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96118" y="6492899"/>
            <a:ext cx="2133600" cy="365125"/>
          </a:xfrm>
        </p:spPr>
        <p:txBody>
          <a:bodyPr/>
          <a:lstStyle/>
          <a:p>
            <a:fld id="{14F3750F-ECE0-448F-907F-C51ECAD50A2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7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"/>
          <a:stretch/>
        </p:blipFill>
        <p:spPr bwMode="auto">
          <a:xfrm>
            <a:off x="-23813" y="1071711"/>
            <a:ext cx="9167813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27384"/>
            <a:ext cx="914400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372" y="15007"/>
            <a:ext cx="780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Indeks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kompetensi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Sekolah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Menurut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Jurusan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Kab</a:t>
            </a:r>
            <a:r>
              <a:rPr lang="en-US" sz="2000" b="1" dirty="0" smtClean="0"/>
              <a:t>-Kota </a:t>
            </a:r>
            <a:r>
              <a:rPr lang="en-US" sz="2000" b="1" dirty="0" err="1" smtClean="0"/>
              <a:t>Provinsi</a:t>
            </a:r>
            <a:r>
              <a:rPr lang="en-US" sz="2000" b="1" dirty="0"/>
              <a:t> </a:t>
            </a:r>
            <a:r>
              <a:rPr lang="en-US" sz="2000" b="1" dirty="0" smtClean="0"/>
              <a:t>Bali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3264" y="764704"/>
            <a:ext cx="53062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Kwadran</a:t>
            </a:r>
            <a:r>
              <a:rPr lang="en-US" sz="1200" dirty="0" smtClean="0"/>
              <a:t>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Sekolah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IPS </a:t>
            </a:r>
            <a:r>
              <a:rPr lang="en-US" sz="1200" dirty="0" err="1" smtClean="0"/>
              <a:t>vs</a:t>
            </a:r>
            <a:r>
              <a:rPr lang="en-US" sz="1200" dirty="0" smtClean="0"/>
              <a:t> </a:t>
            </a:r>
            <a:r>
              <a:rPr lang="en-US" sz="1200" dirty="0" err="1" smtClean="0"/>
              <a:t>Indeks</a:t>
            </a:r>
            <a:r>
              <a:rPr lang="en-US" sz="1200" dirty="0" smtClean="0"/>
              <a:t> </a:t>
            </a:r>
            <a:r>
              <a:rPr lang="en-US" sz="1200" dirty="0" err="1" smtClean="0"/>
              <a:t>kompetensi</a:t>
            </a:r>
            <a:r>
              <a:rPr lang="en-US" sz="1200" dirty="0" smtClean="0"/>
              <a:t> </a:t>
            </a:r>
            <a:r>
              <a:rPr lang="en-US" sz="1200" dirty="0" err="1" smtClean="0"/>
              <a:t>Jurusan</a:t>
            </a:r>
            <a:r>
              <a:rPr lang="en-US" sz="1200" dirty="0" smtClean="0"/>
              <a:t> IPS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956376" y="2595767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1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4176" y="1298535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2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72400" y="5469324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4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4176" y="3745647"/>
            <a:ext cx="85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Kwadran</a:t>
            </a:r>
            <a:r>
              <a:rPr lang="en-US" sz="1200" b="1" dirty="0" smtClean="0"/>
              <a:t> 3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04176" y="2996952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>
                <a:solidFill>
                  <a:srgbClr val="FF0000"/>
                </a:solidFill>
              </a:rPr>
              <a:t>Rerata</a:t>
            </a:r>
            <a:r>
              <a:rPr lang="en-US" sz="1000" b="1" i="1" dirty="0">
                <a:solidFill>
                  <a:srgbClr val="FF0000"/>
                </a:solidFill>
              </a:rPr>
              <a:t> </a:t>
            </a:r>
            <a:r>
              <a:rPr lang="en-US" sz="1000" b="1" i="1" dirty="0" err="1">
                <a:solidFill>
                  <a:srgbClr val="FF0000"/>
                </a:solidFill>
              </a:rPr>
              <a:t>Kab</a:t>
            </a:r>
            <a:r>
              <a:rPr lang="en-US" sz="1000" b="1" i="1" dirty="0">
                <a:solidFill>
                  <a:srgbClr val="FF0000"/>
                </a:solidFill>
              </a:rPr>
              <a:t>-Kota = </a:t>
            </a:r>
            <a:r>
              <a:rPr lang="en-US" sz="1000" b="1" i="1" dirty="0" smtClean="0">
                <a:solidFill>
                  <a:srgbClr val="FF0000"/>
                </a:solidFill>
              </a:rPr>
              <a:t>68,43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27984" y="5596605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 smtClean="0">
                <a:solidFill>
                  <a:srgbClr val="FF0000"/>
                </a:solidFill>
              </a:rPr>
              <a:t>Rerata</a:t>
            </a:r>
            <a:r>
              <a:rPr lang="en-US" sz="1000" b="1" i="1" dirty="0" smtClean="0">
                <a:solidFill>
                  <a:srgbClr val="FF0000"/>
                </a:solidFill>
              </a:rPr>
              <a:t> </a:t>
            </a:r>
            <a:r>
              <a:rPr lang="en-US" sz="1000" b="1" i="1" dirty="0" err="1" smtClean="0">
                <a:solidFill>
                  <a:srgbClr val="FF0000"/>
                </a:solidFill>
              </a:rPr>
              <a:t>Kab</a:t>
            </a:r>
            <a:r>
              <a:rPr lang="en-US" sz="1000" b="1" i="1" dirty="0" smtClean="0">
                <a:solidFill>
                  <a:srgbClr val="FF0000"/>
                </a:solidFill>
              </a:rPr>
              <a:t>-Kota = 60,82</a:t>
            </a:r>
            <a:endParaRPr lang="en-US" sz="1000" b="1" i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4176" y="1575534"/>
            <a:ext cx="2506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IPS </a:t>
            </a:r>
            <a:r>
              <a:rPr lang="en-US" sz="1100" dirty="0" err="1" smtClean="0"/>
              <a:t>dibawah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IPA </a:t>
            </a:r>
            <a:r>
              <a:rPr lang="en-US" sz="1100" dirty="0" err="1" smtClean="0"/>
              <a:t>diatas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kab-kota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6735926" y="2781508"/>
            <a:ext cx="2295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IPS </a:t>
            </a:r>
            <a:r>
              <a:rPr lang="en-US" sz="1100" dirty="0" err="1" smtClean="0"/>
              <a:t>dan</a:t>
            </a:r>
            <a:r>
              <a:rPr lang="en-US" sz="1100" dirty="0" smtClean="0"/>
              <a:t> IPA </a:t>
            </a:r>
            <a:r>
              <a:rPr lang="en-US" sz="1100" dirty="0" err="1" smtClean="0"/>
              <a:t>diatas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kab-kota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401131" y="4869160"/>
            <a:ext cx="25063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IPS </a:t>
            </a:r>
            <a:r>
              <a:rPr lang="en-US" sz="1100" dirty="0" err="1" smtClean="0"/>
              <a:t>diatas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IPA </a:t>
            </a:r>
            <a:r>
              <a:rPr lang="en-US" sz="1100" dirty="0" err="1" smtClean="0"/>
              <a:t>dibawah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kab-kota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93158" y="3954844"/>
            <a:ext cx="2295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err="1" smtClean="0"/>
              <a:t>Indeks</a:t>
            </a:r>
            <a:r>
              <a:rPr lang="en-US" sz="1100" dirty="0" smtClean="0"/>
              <a:t> </a:t>
            </a:r>
            <a:r>
              <a:rPr lang="en-US" sz="1100" dirty="0" err="1" smtClean="0"/>
              <a:t>Kompetensi</a:t>
            </a:r>
            <a:r>
              <a:rPr lang="en-US" sz="1100" dirty="0" smtClean="0"/>
              <a:t> </a:t>
            </a:r>
            <a:r>
              <a:rPr lang="en-US" sz="1100" dirty="0" err="1" smtClean="0"/>
              <a:t>Jurusan</a:t>
            </a:r>
            <a:r>
              <a:rPr lang="en-US" sz="1100" dirty="0" smtClean="0"/>
              <a:t> IPS </a:t>
            </a:r>
            <a:r>
              <a:rPr lang="en-US" sz="1100" dirty="0" err="1" smtClean="0"/>
              <a:t>dan</a:t>
            </a:r>
            <a:r>
              <a:rPr lang="en-US" sz="1100" dirty="0" smtClean="0"/>
              <a:t> IPA </a:t>
            </a:r>
            <a:r>
              <a:rPr lang="en-US" sz="1100" dirty="0" err="1" smtClean="0"/>
              <a:t>dibawah</a:t>
            </a:r>
            <a:r>
              <a:rPr lang="en-US" sz="1100" dirty="0" smtClean="0"/>
              <a:t> rata-rata </a:t>
            </a:r>
            <a:r>
              <a:rPr lang="en-US" sz="1100" dirty="0" err="1" smtClean="0"/>
              <a:t>kab-kota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686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895600"/>
            <a:ext cx="91440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7624" y="3212976"/>
            <a:ext cx="710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2000" b="1" dirty="0" err="1"/>
              <a:t>Indeks</a:t>
            </a:r>
            <a:r>
              <a:rPr lang="en-US" sz="2000" b="1" dirty="0"/>
              <a:t> </a:t>
            </a:r>
            <a:r>
              <a:rPr lang="en-US" sz="2000" b="1" dirty="0" err="1"/>
              <a:t>Kompetensi</a:t>
            </a:r>
            <a:r>
              <a:rPr lang="en-US" sz="2000" b="1" dirty="0"/>
              <a:t> Mata </a:t>
            </a:r>
            <a:r>
              <a:rPr lang="en-US" sz="2000" b="1" dirty="0" err="1"/>
              <a:t>Pelajaran</a:t>
            </a:r>
            <a:r>
              <a:rPr lang="en-US" sz="2000" b="1" dirty="0"/>
              <a:t> </a:t>
            </a:r>
            <a:r>
              <a:rPr lang="en-US" sz="2000" b="1" dirty="0" err="1"/>
              <a:t>Menurut</a:t>
            </a:r>
            <a:r>
              <a:rPr lang="en-US" sz="2000" b="1" dirty="0"/>
              <a:t> </a:t>
            </a:r>
            <a:r>
              <a:rPr lang="en-US" sz="2000" b="1" dirty="0" err="1"/>
              <a:t>Mapel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Kab</a:t>
            </a:r>
            <a:r>
              <a:rPr lang="en-US" sz="2000" b="1" dirty="0"/>
              <a:t>-Kota</a:t>
            </a:r>
          </a:p>
        </p:txBody>
      </p:sp>
      <p:sp>
        <p:nvSpPr>
          <p:cNvPr id="8" name="Oval 7"/>
          <p:cNvSpPr/>
          <p:nvPr/>
        </p:nvSpPr>
        <p:spPr>
          <a:xfrm>
            <a:off x="3886200" y="2057400"/>
            <a:ext cx="1142999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B.2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8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09800"/>
            <a:ext cx="9144000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5838" y="2231673"/>
            <a:ext cx="287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STUDI IPA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2996952"/>
            <a:ext cx="18630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Bhs. Indonesia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Bhs. </a:t>
            </a:r>
            <a:r>
              <a:rPr lang="en-US" b="1" dirty="0" err="1" smtClean="0"/>
              <a:t>Inggris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Matematika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Fisika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Kimia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Biologi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228600" y="76200"/>
            <a:ext cx="146308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7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Bahasa</a:t>
            </a:r>
            <a:r>
              <a:rPr lang="en-US" sz="3600" b="1" dirty="0" smtClean="0"/>
              <a:t> Indonesia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2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064" t="10101" r="7056" b="13250"/>
          <a:stretch>
            <a:fillRect/>
          </a:stretch>
        </p:blipFill>
        <p:spPr bwMode="auto">
          <a:xfrm>
            <a:off x="3356548" y="1124744"/>
            <a:ext cx="4959868" cy="397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75856" y="1074222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4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68.41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77.83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87824" y="1484784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052736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511206"/>
            <a:ext cx="1676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96336" y="2924944"/>
            <a:ext cx="10811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288" y="4221088"/>
            <a:ext cx="19797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249" y="486916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87824" y="4869160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87824" y="4222249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70428" y="2924944"/>
            <a:ext cx="1009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139989" y="656014"/>
            <a:ext cx="2919843" cy="5725314"/>
            <a:chOff x="139989" y="656014"/>
            <a:chExt cx="2919843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3" name="Group 46"/>
            <p:cNvGrpSpPr/>
            <p:nvPr/>
          </p:nvGrpSpPr>
          <p:grpSpPr>
            <a:xfrm>
              <a:off x="139989" y="1017032"/>
              <a:ext cx="2919843" cy="5364296"/>
              <a:chOff x="5064976" y="1017032"/>
              <a:chExt cx="2919843" cy="5364296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976" y="1017032"/>
                <a:ext cx="2531360" cy="5040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68,41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67,59</a:t>
                </a:r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6865594" y="559377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950496" y="54426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7" name="Elbow Connector 56"/>
          <p:cNvCxnSpPr/>
          <p:nvPr/>
        </p:nvCxnSpPr>
        <p:spPr>
          <a:xfrm>
            <a:off x="2627784" y="1124745"/>
            <a:ext cx="648072" cy="144015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1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80" y="771525"/>
            <a:ext cx="5756070" cy="54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23"/>
          <p:cNvGrpSpPr/>
          <p:nvPr/>
        </p:nvGrpSpPr>
        <p:grpSpPr>
          <a:xfrm>
            <a:off x="152400" y="751686"/>
            <a:ext cx="3197601" cy="5725314"/>
            <a:chOff x="4857750" y="656014"/>
            <a:chExt cx="3197601" cy="5725314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1156648"/>
              <a:ext cx="2514600" cy="4961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173929" y="656014"/>
              <a:ext cx="225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Kabupaten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2778" y="6135106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Prov</a:t>
              </a:r>
              <a:r>
                <a:rPr lang="en-US" sz="1000" dirty="0" smtClean="0"/>
                <a:t> : 77,83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4012" y="6135107"/>
              <a:ext cx="1653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/Kota: 77,25    </a:t>
              </a:r>
            </a:p>
          </p:txBody>
        </p:sp>
        <p:cxnSp>
          <p:nvCxnSpPr>
            <p:cNvPr id="39" name="Elbow Connector 38"/>
            <p:cNvCxnSpPr/>
            <p:nvPr/>
          </p:nvCxnSpPr>
          <p:spPr>
            <a:xfrm rot="16200000" flipH="1">
              <a:off x="6865594" y="5593776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0800000" flipV="1">
              <a:off x="5950496" y="5442642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880540" y="381000"/>
            <a:ext cx="3250762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68.41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77,83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Kota Denpasar = 82,37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0271" y="1521768"/>
            <a:ext cx="1071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6800" y="1109990"/>
            <a:ext cx="2046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6316" y="20574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2400" y="3167390"/>
            <a:ext cx="1081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288" y="4522331"/>
            <a:ext cx="1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4724" y="5395634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9330" y="5395634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1574" y="4191000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4316" y="2681526"/>
            <a:ext cx="1009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22722" y="106680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Kota Denpasar</a:t>
            </a:r>
            <a:endParaRPr lang="en-US" sz="1600" dirty="0"/>
          </a:p>
        </p:txBody>
      </p:sp>
      <p:cxnSp>
        <p:nvCxnSpPr>
          <p:cNvPr id="25" name="Elbow Connector 24"/>
          <p:cNvCxnSpPr>
            <a:endCxn id="52" idx="1"/>
          </p:cNvCxnSpPr>
          <p:nvPr/>
        </p:nvCxnSpPr>
        <p:spPr>
          <a:xfrm flipV="1">
            <a:off x="1619672" y="1236077"/>
            <a:ext cx="1103050" cy="248707"/>
          </a:xfrm>
          <a:prstGeom prst="bentConnector3">
            <a:avLst>
              <a:gd name="adj1" fmla="val -84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55" y="750141"/>
            <a:ext cx="5756070" cy="54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23"/>
          <p:cNvGrpSpPr/>
          <p:nvPr/>
        </p:nvGrpSpPr>
        <p:grpSpPr>
          <a:xfrm>
            <a:off x="152400" y="751686"/>
            <a:ext cx="3197601" cy="5725314"/>
            <a:chOff x="4857750" y="656014"/>
            <a:chExt cx="3197601" cy="5725314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1156648"/>
              <a:ext cx="2514600" cy="4961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173929" y="656014"/>
              <a:ext cx="225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Kabupaten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2778" y="6135106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Prov</a:t>
              </a:r>
              <a:r>
                <a:rPr lang="en-US" sz="1000" dirty="0" smtClean="0"/>
                <a:t> : 77,83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4012" y="6135107"/>
              <a:ext cx="1653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/Kota: 77,25    </a:t>
              </a:r>
            </a:p>
          </p:txBody>
        </p:sp>
        <p:cxnSp>
          <p:nvCxnSpPr>
            <p:cNvPr id="39" name="Elbow Connector 38"/>
            <p:cNvCxnSpPr/>
            <p:nvPr/>
          </p:nvCxnSpPr>
          <p:spPr>
            <a:xfrm rot="16200000" flipH="1">
              <a:off x="6865594" y="5593776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0800000" flipV="1">
              <a:off x="5950496" y="5442642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036737" y="381000"/>
            <a:ext cx="3094565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68.41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77,83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Badung</a:t>
            </a:r>
            <a:r>
              <a:rPr lang="en-US" sz="1400" dirty="0" smtClean="0"/>
              <a:t> = 81,88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0271" y="1521768"/>
            <a:ext cx="1071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6800" y="1109990"/>
            <a:ext cx="2046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6316" y="20574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2400" y="3167390"/>
            <a:ext cx="1081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288" y="4522331"/>
            <a:ext cx="1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4724" y="5395634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9330" y="5395634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1574" y="4191000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4316" y="2681526"/>
            <a:ext cx="1009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22722" y="106680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Badung</a:t>
            </a:r>
            <a:endParaRPr lang="en-US" sz="1600" dirty="0"/>
          </a:p>
        </p:txBody>
      </p:sp>
      <p:cxnSp>
        <p:nvCxnSpPr>
          <p:cNvPr id="25" name="Elbow Connector 24"/>
          <p:cNvCxnSpPr>
            <a:endCxn id="52" idx="1"/>
          </p:cNvCxnSpPr>
          <p:nvPr/>
        </p:nvCxnSpPr>
        <p:spPr>
          <a:xfrm flipV="1">
            <a:off x="1619672" y="1236077"/>
            <a:ext cx="1103050" cy="952128"/>
          </a:xfrm>
          <a:prstGeom prst="bentConnector3">
            <a:avLst>
              <a:gd name="adj1" fmla="val 78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59666"/>
            <a:ext cx="5756070" cy="54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23"/>
          <p:cNvGrpSpPr/>
          <p:nvPr/>
        </p:nvGrpSpPr>
        <p:grpSpPr>
          <a:xfrm>
            <a:off x="152400" y="751686"/>
            <a:ext cx="3197601" cy="5725314"/>
            <a:chOff x="4857750" y="656014"/>
            <a:chExt cx="3197601" cy="5725314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0" y="1156648"/>
              <a:ext cx="2514600" cy="4961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173929" y="656014"/>
              <a:ext cx="225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Kabupaten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2778" y="6135106"/>
              <a:ext cx="12025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Prov</a:t>
              </a:r>
              <a:r>
                <a:rPr lang="en-US" sz="1000" dirty="0" smtClean="0"/>
                <a:t> : 77,83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4012" y="6135107"/>
              <a:ext cx="1653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/Kota: 77,25    </a:t>
              </a:r>
            </a:p>
          </p:txBody>
        </p:sp>
        <p:cxnSp>
          <p:nvCxnSpPr>
            <p:cNvPr id="39" name="Elbow Connector 38"/>
            <p:cNvCxnSpPr/>
            <p:nvPr/>
          </p:nvCxnSpPr>
          <p:spPr>
            <a:xfrm rot="16200000" flipH="1">
              <a:off x="6865594" y="5593776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0800000" flipV="1">
              <a:off x="5950496" y="5442642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142535" y="381000"/>
            <a:ext cx="298876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68.41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77,83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Bangli</a:t>
            </a:r>
            <a:r>
              <a:rPr lang="en-US" sz="1400" dirty="0" smtClean="0"/>
              <a:t> = 70,32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0271" y="1521768"/>
            <a:ext cx="1071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6800" y="1109990"/>
            <a:ext cx="2046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6316" y="20574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2400" y="3167390"/>
            <a:ext cx="1081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288" y="4522331"/>
            <a:ext cx="197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94724" y="5395634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9330" y="5395634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1574" y="4191000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4316" y="2681526"/>
            <a:ext cx="1009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22721" y="1066800"/>
            <a:ext cx="184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cxnSp>
        <p:nvCxnSpPr>
          <p:cNvPr id="25" name="Elbow Connector 24"/>
          <p:cNvCxnSpPr>
            <a:endCxn id="52" idx="1"/>
          </p:cNvCxnSpPr>
          <p:nvPr/>
        </p:nvCxnSpPr>
        <p:spPr>
          <a:xfrm rot="5400000" flipH="1" flipV="1">
            <a:off x="-162079" y="2993809"/>
            <a:ext cx="4642531" cy="1127069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Bahasa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Inggris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B768-0610-408B-93BE-8960B2A84418}" type="slidenum">
              <a:rPr lang="id-ID" smtClean="0"/>
              <a:pPr/>
              <a:t>3</a:t>
            </a:fld>
            <a:endParaRPr lang="id-ID"/>
          </a:p>
        </p:txBody>
      </p:sp>
      <p:sp>
        <p:nvSpPr>
          <p:cNvPr id="2" name="Oval 1"/>
          <p:cNvSpPr/>
          <p:nvPr/>
        </p:nvSpPr>
        <p:spPr>
          <a:xfrm>
            <a:off x="3898291" y="1785926"/>
            <a:ext cx="1030899" cy="8640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A</a:t>
            </a:r>
            <a:endParaRPr lang="id-ID" sz="40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348" y="2817072"/>
            <a:ext cx="7454411" cy="148345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Konsep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Analisis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Kompetensi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Sekolah</a:t>
            </a:r>
            <a:r>
              <a:rPr lang="en-US" sz="2800" dirty="0" smtClean="0">
                <a:solidFill>
                  <a:schemeClr val="tx1"/>
                </a:solidFill>
              </a:rPr>
              <a:t> SMA/MA, </a:t>
            </a:r>
            <a:r>
              <a:rPr lang="en-US" sz="2800" dirty="0" err="1" smtClean="0">
                <a:solidFill>
                  <a:schemeClr val="tx1"/>
                </a:solidFill>
              </a:rPr>
              <a:t>Melalui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Daya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Serap</a:t>
            </a:r>
            <a:r>
              <a:rPr lang="en-US" sz="2800" dirty="0" smtClean="0">
                <a:solidFill>
                  <a:schemeClr val="tx1"/>
                </a:solidFill>
              </a:rPr>
              <a:t> UN 2013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7292" y="4429132"/>
            <a:ext cx="771039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0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736" y="1097280"/>
            <a:ext cx="5245736" cy="503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511" y="785794"/>
            <a:ext cx="2903004" cy="57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280018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71.50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82.84</a:t>
            </a:r>
            <a:endParaRPr lang="id-ID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3304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0430" y="571479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flipV="1">
            <a:off x="3125165" y="740756"/>
            <a:ext cx="375265" cy="150496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9547" y="6611803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Nas</a:t>
            </a:r>
            <a:r>
              <a:rPr lang="en-US" sz="1000" dirty="0" smtClean="0"/>
              <a:t>.: 71.50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5035" y="6611803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Prov. : 69.31	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153210" y="5930164"/>
            <a:ext cx="1071570" cy="355522"/>
          </a:xfrm>
          <a:prstGeom prst="bentConnector3">
            <a:avLst>
              <a:gd name="adj1" fmla="val -37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5400000">
            <a:off x="1541800" y="5755756"/>
            <a:ext cx="1010174" cy="642942"/>
          </a:xfrm>
          <a:prstGeom prst="bentConnector3">
            <a:avLst>
              <a:gd name="adj1" fmla="val -288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9632" y="37531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IPA),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Provinsi</a:t>
            </a:r>
            <a:endParaRPr lang="en-US" sz="9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3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280" y="1005840"/>
            <a:ext cx="5525384" cy="528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761089"/>
            <a:ext cx="3012708" cy="57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880549" y="381000"/>
            <a:ext cx="3250762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71.50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82.84</a:t>
            </a:r>
            <a:endParaRPr lang="id-ID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Kota </a:t>
            </a:r>
            <a:r>
              <a:rPr lang="en-US" sz="1400" dirty="0" err="1" smtClean="0"/>
              <a:t>Denpasar</a:t>
            </a:r>
            <a:r>
              <a:rPr lang="en-US" sz="1400" dirty="0" smtClean="0"/>
              <a:t> = 88.67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57488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46080" y="549613"/>
            <a:ext cx="144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Kota </a:t>
            </a:r>
            <a:r>
              <a:rPr lang="en-US" sz="1600" dirty="0" err="1" smtClean="0"/>
              <a:t>Denpasar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flipV="1">
            <a:off x="1817320" y="718890"/>
            <a:ext cx="1428760" cy="330789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3078" y="6611802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</a:t>
            </a:r>
            <a:r>
              <a:rPr lang="en-US" sz="1000" dirty="0" smtClean="0"/>
              <a:t> : 82.84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312" y="6611803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/Kota: 82.89  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357293" y="6081872"/>
            <a:ext cx="704338" cy="355520"/>
          </a:xfrm>
          <a:prstGeom prst="bentConnector3">
            <a:avLst>
              <a:gd name="adj1" fmla="val -4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10800000" flipV="1">
            <a:off x="1388696" y="5907463"/>
            <a:ext cx="1143005" cy="716214"/>
          </a:xfrm>
          <a:prstGeom prst="bentConnector3">
            <a:avLst>
              <a:gd name="adj1" fmla="val 10111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9632" y="375312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IPA),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0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280" y="1005840"/>
            <a:ext cx="5525384" cy="528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761089"/>
            <a:ext cx="3012708" cy="57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954991" y="381000"/>
            <a:ext cx="3176319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71.50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82.84</a:t>
            </a:r>
            <a:endParaRPr lang="id-ID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Buleleng</a:t>
            </a:r>
            <a:r>
              <a:rPr lang="en-US" sz="1400" dirty="0" smtClean="0"/>
              <a:t> = 72.33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57488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46080" y="549613"/>
            <a:ext cx="1312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Buleleng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rot="5400000" flipH="1" flipV="1">
            <a:off x="-169729" y="2661508"/>
            <a:ext cx="5358427" cy="147319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3078" y="6611802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</a:t>
            </a:r>
            <a:r>
              <a:rPr lang="en-US" sz="1000" dirty="0" smtClean="0"/>
              <a:t> : 82.84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312" y="6611803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/Kota: 82.89  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357293" y="6081872"/>
            <a:ext cx="704338" cy="355520"/>
          </a:xfrm>
          <a:prstGeom prst="bentConnector3">
            <a:avLst>
              <a:gd name="adj1" fmla="val -4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10800000" flipV="1">
            <a:off x="1388696" y="5907463"/>
            <a:ext cx="1143005" cy="716214"/>
          </a:xfrm>
          <a:prstGeom prst="bentConnector3">
            <a:avLst>
              <a:gd name="adj1" fmla="val 10111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9632" y="375312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IPA),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Matematika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7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r="8751" b="13948"/>
          <a:stretch/>
        </p:blipFill>
        <p:spPr bwMode="auto">
          <a:xfrm>
            <a:off x="2770397" y="1371600"/>
            <a:ext cx="6297403" cy="504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9229" y="1261646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Prov. Bali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1650" y="118619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C00000"/>
                </a:solidFill>
              </a:rPr>
              <a:t>Logika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Matematik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5" y="467380"/>
            <a:ext cx="285148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56,96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/>
              <a:t>Prov. </a:t>
            </a:r>
            <a:r>
              <a:rPr lang="en-US" sz="1400" dirty="0" smtClean="0"/>
              <a:t>Bali </a:t>
            </a:r>
            <a:r>
              <a:rPr lang="en-US" sz="1400" dirty="0"/>
              <a:t>= </a:t>
            </a:r>
            <a:r>
              <a:rPr lang="en-US" sz="1400" dirty="0" smtClean="0"/>
              <a:t>58.49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991" y="64770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Matematik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Provinsi</a:t>
            </a:r>
            <a:endParaRPr lang="en-US" sz="9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" y="1038100"/>
            <a:ext cx="2780860" cy="486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45900" y="6114538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Nas</a:t>
            </a:r>
            <a:r>
              <a:rPr lang="en-US" sz="1000" dirty="0" smtClean="0"/>
              <a:t> : 56,96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7134" y="6114539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: 52,01</a:t>
            </a:r>
            <a:endParaRPr lang="en-US" sz="1000" dirty="0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1958716" y="5573208"/>
            <a:ext cx="704338" cy="378321"/>
          </a:xfrm>
          <a:prstGeom prst="bentConnector3">
            <a:avLst>
              <a:gd name="adj1" fmla="val -58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0800000" flipV="1">
            <a:off x="1043618" y="5422074"/>
            <a:ext cx="926033" cy="704339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25673" y="1452234"/>
            <a:ext cx="8849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(1):</a:t>
            </a:r>
          </a:p>
          <a:p>
            <a:r>
              <a:rPr lang="en-US" sz="1100" b="1" dirty="0" err="1" smtClean="0">
                <a:solidFill>
                  <a:srgbClr val="C00000"/>
                </a:solidFill>
              </a:rPr>
              <a:t>Eksponen</a:t>
            </a:r>
            <a:r>
              <a:rPr lang="en-US" sz="1100" b="1" dirty="0" smtClean="0">
                <a:solidFill>
                  <a:srgbClr val="C00000"/>
                </a:solidFill>
              </a:rPr>
              <a:t>, </a:t>
            </a:r>
            <a:r>
              <a:rPr lang="en-US" sz="1100" b="1" dirty="0" err="1" smtClean="0">
                <a:solidFill>
                  <a:srgbClr val="C00000"/>
                </a:solidFill>
              </a:rPr>
              <a:t>Barisan</a:t>
            </a:r>
            <a:r>
              <a:rPr lang="en-US" sz="1100" b="1" dirty="0" smtClean="0">
                <a:solidFill>
                  <a:srgbClr val="C00000"/>
                </a:solidFill>
              </a:rPr>
              <a:t>  </a:t>
            </a:r>
            <a:r>
              <a:rPr lang="en-US" sz="1100" b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Deret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4250" y="3705100"/>
            <a:ext cx="123355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(2):</a:t>
            </a:r>
          </a:p>
          <a:p>
            <a:r>
              <a:rPr lang="id-ID" sz="1100" b="1" dirty="0">
                <a:solidFill>
                  <a:srgbClr val="C00000"/>
                </a:solidFill>
              </a:rPr>
              <a:t>P</a:t>
            </a:r>
            <a:r>
              <a:rPr lang="en-US" sz="1100" b="1" dirty="0" err="1">
                <a:solidFill>
                  <a:srgbClr val="C00000"/>
                </a:solidFill>
              </a:rPr>
              <a:t>ersamaan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pertidaksamaan</a:t>
            </a:r>
            <a:r>
              <a:rPr lang="en-US" sz="1100" b="1" dirty="0">
                <a:solidFill>
                  <a:srgbClr val="C00000"/>
                </a:solidFill>
              </a:rPr>
              <a:t> linear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kuadrat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5625" y="5309394"/>
            <a:ext cx="1219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(3):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Matriks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id-ID" sz="1100" b="1" dirty="0">
                <a:solidFill>
                  <a:srgbClr val="C00000"/>
                </a:solidFill>
              </a:rPr>
              <a:t>V</a:t>
            </a:r>
            <a:r>
              <a:rPr lang="en-US" sz="1100" b="1" dirty="0" err="1">
                <a:solidFill>
                  <a:srgbClr val="C00000"/>
                </a:solidFill>
              </a:rPr>
              <a:t>ektor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Transformasi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05500" y="6138288"/>
            <a:ext cx="1857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(4):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Lingkaran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suku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banyak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komposisi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fungsi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80660" y="6398219"/>
            <a:ext cx="782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Geometri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5497" y="5327074"/>
            <a:ext cx="110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Trigonometri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55175" y="3705100"/>
            <a:ext cx="8243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67350" y="2257300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Statistik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dan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Peluang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23" name="Elbow Connector 22"/>
          <p:cNvCxnSpPr>
            <a:endCxn id="5" idx="0"/>
          </p:cNvCxnSpPr>
          <p:nvPr/>
        </p:nvCxnSpPr>
        <p:spPr>
          <a:xfrm flipV="1">
            <a:off x="2555175" y="1261646"/>
            <a:ext cx="1026171" cy="643354"/>
          </a:xfrm>
          <a:prstGeom prst="bentConnector4">
            <a:avLst>
              <a:gd name="adj1" fmla="val 26996"/>
              <a:gd name="adj2" fmla="val 135533"/>
            </a:avLst>
          </a:prstGeom>
          <a:ln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2781" r="3711" b="2810"/>
          <a:stretch/>
        </p:blipFill>
        <p:spPr bwMode="auto">
          <a:xfrm>
            <a:off x="2509748" y="1452234"/>
            <a:ext cx="6365077" cy="491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253946"/>
            <a:ext cx="2570976" cy="49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2"/>
          <p:cNvGrpSpPr/>
          <p:nvPr/>
        </p:nvGrpSpPr>
        <p:grpSpPr>
          <a:xfrm>
            <a:off x="118170" y="656014"/>
            <a:ext cx="2964011" cy="5830089"/>
            <a:chOff x="251520" y="656014"/>
            <a:chExt cx="2964011" cy="5830089"/>
          </a:xfrm>
        </p:grpSpPr>
        <p:sp>
          <p:nvSpPr>
            <p:cNvPr id="24" name="TextBox 23"/>
            <p:cNvSpPr txBox="1"/>
            <p:nvPr/>
          </p:nvSpPr>
          <p:spPr>
            <a:xfrm>
              <a:off x="251520" y="656014"/>
              <a:ext cx="2263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Matematika</a:t>
              </a:r>
              <a:r>
                <a:rPr lang="en-US" sz="900" dirty="0" smtClean="0"/>
                <a:t> IPA),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394395" y="5547417"/>
              <a:ext cx="2821136" cy="938686"/>
              <a:chOff x="5319382" y="5547417"/>
              <a:chExt cx="2821136" cy="93868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995653" y="6239881"/>
                <a:ext cx="114486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Prov</a:t>
                </a:r>
                <a:r>
                  <a:rPr lang="en-US" sz="1000" dirty="0" smtClean="0"/>
                  <a:t>: 58.49</a:t>
                </a:r>
                <a:endParaRPr lang="en-US" sz="1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19382" y="6239882"/>
                <a:ext cx="15376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Kab</a:t>
                </a:r>
                <a:r>
                  <a:rPr lang="en-US" sz="1000" dirty="0" smtClean="0"/>
                  <a:t>/Kota: 57.88</a:t>
                </a:r>
                <a:endParaRPr lang="en-US" sz="1000" dirty="0"/>
              </a:p>
            </p:txBody>
          </p:sp>
          <p:cxnSp>
            <p:nvCxnSpPr>
              <p:cNvPr id="28" name="Elbow Connector 27"/>
              <p:cNvCxnSpPr/>
              <p:nvPr/>
            </p:nvCxnSpPr>
            <p:spPr>
              <a:xfrm rot="16200000" flipH="1">
                <a:off x="6987308" y="571042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15"/>
              <p:cNvCxnSpPr/>
              <p:nvPr/>
            </p:nvCxnSpPr>
            <p:spPr>
              <a:xfrm rot="10800000" flipV="1">
                <a:off x="6093371" y="5547417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4606423" y="12192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C00000"/>
                </a:solidFill>
              </a:rPr>
              <a:t>Logika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Matematik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0698" y="1350005"/>
            <a:ext cx="8849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(1):</a:t>
            </a:r>
          </a:p>
          <a:p>
            <a:r>
              <a:rPr lang="en-US" sz="1100" b="1" dirty="0" err="1" smtClean="0">
                <a:solidFill>
                  <a:srgbClr val="C00000"/>
                </a:solidFill>
              </a:rPr>
              <a:t>Eksponen</a:t>
            </a:r>
            <a:r>
              <a:rPr lang="en-US" sz="1100" b="1" dirty="0" smtClean="0">
                <a:solidFill>
                  <a:srgbClr val="C00000"/>
                </a:solidFill>
              </a:rPr>
              <a:t>, </a:t>
            </a:r>
            <a:r>
              <a:rPr lang="en-US" sz="1100" b="1" dirty="0" err="1" smtClean="0">
                <a:solidFill>
                  <a:srgbClr val="C00000"/>
                </a:solidFill>
              </a:rPr>
              <a:t>Barisan</a:t>
            </a:r>
            <a:r>
              <a:rPr lang="en-US" sz="1100" b="1" dirty="0" smtClean="0">
                <a:solidFill>
                  <a:srgbClr val="C00000"/>
                </a:solidFill>
              </a:rPr>
              <a:t>  </a:t>
            </a:r>
            <a:r>
              <a:rPr lang="en-US" sz="1100" b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Deret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5625" y="3705100"/>
            <a:ext cx="12335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(2):</a:t>
            </a:r>
          </a:p>
          <a:p>
            <a:r>
              <a:rPr lang="id-ID" sz="1100" b="1" dirty="0">
                <a:solidFill>
                  <a:srgbClr val="C00000"/>
                </a:solidFill>
              </a:rPr>
              <a:t>P</a:t>
            </a:r>
            <a:r>
              <a:rPr lang="en-US" sz="1100" b="1" dirty="0" err="1">
                <a:solidFill>
                  <a:srgbClr val="C00000"/>
                </a:solidFill>
              </a:rPr>
              <a:t>ersamaan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pertidaksamaan</a:t>
            </a:r>
            <a:r>
              <a:rPr lang="en-US" sz="1100" b="1" dirty="0">
                <a:solidFill>
                  <a:srgbClr val="C00000"/>
                </a:solidFill>
              </a:rPr>
              <a:t> linear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kuadrat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5288602"/>
            <a:ext cx="1219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(3):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Matriks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id-ID" sz="1100" b="1" dirty="0">
                <a:solidFill>
                  <a:srgbClr val="C00000"/>
                </a:solidFill>
              </a:rPr>
              <a:t>V</a:t>
            </a:r>
            <a:r>
              <a:rPr lang="en-US" sz="1100" b="1" dirty="0" err="1">
                <a:solidFill>
                  <a:srgbClr val="C00000"/>
                </a:solidFill>
              </a:rPr>
              <a:t>ektor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Transformasi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6062910"/>
            <a:ext cx="1857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(4):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Lingkaran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suku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banyak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komposisi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fungsi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3172" y="6300812"/>
            <a:ext cx="782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Geometri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43200" y="5288602"/>
            <a:ext cx="110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Trigonometri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3078" y="3731308"/>
            <a:ext cx="82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0407" y="2297290"/>
            <a:ext cx="1071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Statistik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dan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Peluang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4686" y="1316995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dirty="0" smtClean="0"/>
              <a:t>Kab. Klungkung</a:t>
            </a:r>
            <a:endParaRPr lang="en-US" sz="1600" dirty="0"/>
          </a:p>
        </p:txBody>
      </p:sp>
      <p:sp>
        <p:nvSpPr>
          <p:cNvPr id="34" name="TextBox 11"/>
          <p:cNvSpPr txBox="1"/>
          <p:nvPr/>
        </p:nvSpPr>
        <p:spPr>
          <a:xfrm>
            <a:off x="5750238" y="443875"/>
            <a:ext cx="3314114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Kompetensi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Nasional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=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56,96</a:t>
            </a:r>
            <a:endParaRPr lang="id-ID" sz="1400" dirty="0">
              <a:effectLst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Kompetensi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Prov. </a:t>
            </a:r>
            <a:r>
              <a:rPr lang="id-ID" sz="1400" dirty="0" smtClean="0">
                <a:solidFill>
                  <a:srgbClr val="000000"/>
                </a:solidFill>
                <a:ea typeface="Times New Roman"/>
              </a:rPr>
              <a:t>Bali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= </a:t>
            </a:r>
            <a:r>
              <a:rPr lang="id-ID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58,49</a:t>
            </a:r>
            <a:endParaRPr lang="id-ID" sz="1400" dirty="0">
              <a:effectLst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id-ID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 Kompetensi </a:t>
            </a:r>
            <a:r>
              <a:rPr lang="id-ID" sz="1400" kern="1200" dirty="0" smtClean="0">
                <a:solidFill>
                  <a:srgbClr val="000000"/>
                </a:solidFill>
                <a:effectLst/>
                <a:ea typeface="Times New Roman"/>
              </a:rPr>
              <a:t>Kab. Klungkung </a:t>
            </a:r>
            <a:r>
              <a:rPr lang="id-ID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= 69,78 </a:t>
            </a:r>
            <a:endParaRPr lang="id-ID" sz="1400" dirty="0">
              <a:effectLst/>
              <a:ea typeface="Times New Roman"/>
            </a:endParaRPr>
          </a:p>
        </p:txBody>
      </p:sp>
      <p:cxnSp>
        <p:nvCxnSpPr>
          <p:cNvPr id="35" name="Elbow Connector 34"/>
          <p:cNvCxnSpPr>
            <a:endCxn id="33" idx="0"/>
          </p:cNvCxnSpPr>
          <p:nvPr/>
        </p:nvCxnSpPr>
        <p:spPr>
          <a:xfrm flipV="1">
            <a:off x="1555201" y="1316995"/>
            <a:ext cx="2138403" cy="169277"/>
          </a:xfrm>
          <a:prstGeom prst="bentConnector4">
            <a:avLst>
              <a:gd name="adj1" fmla="val -364"/>
              <a:gd name="adj2" fmla="val 235045"/>
            </a:avLst>
          </a:prstGeom>
          <a:ln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id-ID" b="1" dirty="0" smtClean="0">
                <a:solidFill>
                  <a:schemeClr val="tx1"/>
                </a:solidFill>
              </a:rPr>
              <a:t>Matematika IPA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7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3150" r="3513" b="2990"/>
          <a:stretch/>
        </p:blipFill>
        <p:spPr bwMode="auto">
          <a:xfrm>
            <a:off x="2281140" y="1480810"/>
            <a:ext cx="6608035" cy="488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253946"/>
            <a:ext cx="2570976" cy="49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2"/>
          <p:cNvGrpSpPr/>
          <p:nvPr/>
        </p:nvGrpSpPr>
        <p:grpSpPr>
          <a:xfrm>
            <a:off x="118170" y="656014"/>
            <a:ext cx="2964011" cy="5830089"/>
            <a:chOff x="251520" y="656014"/>
            <a:chExt cx="2964011" cy="5830089"/>
          </a:xfrm>
        </p:grpSpPr>
        <p:sp>
          <p:nvSpPr>
            <p:cNvPr id="24" name="TextBox 23"/>
            <p:cNvSpPr txBox="1"/>
            <p:nvPr/>
          </p:nvSpPr>
          <p:spPr>
            <a:xfrm>
              <a:off x="251520" y="656014"/>
              <a:ext cx="2263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Matematika</a:t>
              </a:r>
              <a:r>
                <a:rPr lang="en-US" sz="900" dirty="0" smtClean="0"/>
                <a:t> IPA),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394395" y="5547417"/>
              <a:ext cx="2821136" cy="938686"/>
              <a:chOff x="5319382" y="5547417"/>
              <a:chExt cx="2821136" cy="93868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995653" y="6239881"/>
                <a:ext cx="114486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Prov</a:t>
                </a:r>
                <a:r>
                  <a:rPr lang="en-US" sz="1000" dirty="0" smtClean="0"/>
                  <a:t>: 58.49</a:t>
                </a:r>
                <a:endParaRPr lang="en-US" sz="1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19382" y="6239882"/>
                <a:ext cx="15376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Kab</a:t>
                </a:r>
                <a:r>
                  <a:rPr lang="en-US" sz="1000" dirty="0" smtClean="0"/>
                  <a:t>/Kota: 57.88</a:t>
                </a:r>
                <a:endParaRPr lang="en-US" sz="1000" dirty="0"/>
              </a:p>
            </p:txBody>
          </p:sp>
          <p:cxnSp>
            <p:nvCxnSpPr>
              <p:cNvPr id="28" name="Elbow Connector 27"/>
              <p:cNvCxnSpPr/>
              <p:nvPr/>
            </p:nvCxnSpPr>
            <p:spPr>
              <a:xfrm rot="16200000" flipH="1">
                <a:off x="6987308" y="571042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15"/>
              <p:cNvCxnSpPr/>
              <p:nvPr/>
            </p:nvCxnSpPr>
            <p:spPr>
              <a:xfrm rot="10800000" flipV="1">
                <a:off x="6093371" y="5547417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4606423" y="12192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C00000"/>
                </a:solidFill>
              </a:rPr>
              <a:t>Logika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Matematik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0698" y="1350005"/>
            <a:ext cx="8849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(1):</a:t>
            </a:r>
          </a:p>
          <a:p>
            <a:r>
              <a:rPr lang="en-US" sz="1100" b="1" dirty="0" err="1" smtClean="0">
                <a:solidFill>
                  <a:srgbClr val="C00000"/>
                </a:solidFill>
              </a:rPr>
              <a:t>Eksponen</a:t>
            </a:r>
            <a:r>
              <a:rPr lang="en-US" sz="1100" b="1" dirty="0" smtClean="0">
                <a:solidFill>
                  <a:srgbClr val="C00000"/>
                </a:solidFill>
              </a:rPr>
              <a:t>, </a:t>
            </a:r>
            <a:r>
              <a:rPr lang="en-US" sz="1100" b="1" dirty="0" err="1" smtClean="0">
                <a:solidFill>
                  <a:srgbClr val="C00000"/>
                </a:solidFill>
              </a:rPr>
              <a:t>Barisan</a:t>
            </a:r>
            <a:r>
              <a:rPr lang="en-US" sz="1100" b="1" dirty="0" smtClean="0">
                <a:solidFill>
                  <a:srgbClr val="C00000"/>
                </a:solidFill>
              </a:rPr>
              <a:t>  </a:t>
            </a:r>
            <a:r>
              <a:rPr lang="en-US" sz="1100" b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dirty="0" smtClean="0">
                <a:solidFill>
                  <a:srgbClr val="C00000"/>
                </a:solidFill>
              </a:rPr>
              <a:t> </a:t>
            </a:r>
            <a:r>
              <a:rPr lang="en-US" sz="1100" b="1" dirty="0" err="1" smtClean="0">
                <a:solidFill>
                  <a:srgbClr val="C00000"/>
                </a:solidFill>
              </a:rPr>
              <a:t>Deret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5625" y="3705100"/>
            <a:ext cx="12335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(2):</a:t>
            </a:r>
          </a:p>
          <a:p>
            <a:r>
              <a:rPr lang="id-ID" sz="1100" b="1" dirty="0">
                <a:solidFill>
                  <a:srgbClr val="C00000"/>
                </a:solidFill>
              </a:rPr>
              <a:t>P</a:t>
            </a:r>
            <a:r>
              <a:rPr lang="en-US" sz="1100" b="1" dirty="0" err="1">
                <a:solidFill>
                  <a:srgbClr val="C00000"/>
                </a:solidFill>
              </a:rPr>
              <a:t>ersamaan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pertidaksamaan</a:t>
            </a:r>
            <a:r>
              <a:rPr lang="en-US" sz="1100" b="1" dirty="0">
                <a:solidFill>
                  <a:srgbClr val="C00000"/>
                </a:solidFill>
              </a:rPr>
              <a:t> linear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kuadrat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5288602"/>
            <a:ext cx="1219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(3):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Matriks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id-ID" sz="1100" b="1" dirty="0">
                <a:solidFill>
                  <a:srgbClr val="C00000"/>
                </a:solidFill>
              </a:rPr>
              <a:t>V</a:t>
            </a:r>
            <a:r>
              <a:rPr lang="en-US" sz="1100" b="1" dirty="0" err="1">
                <a:solidFill>
                  <a:srgbClr val="C00000"/>
                </a:solidFill>
              </a:rPr>
              <a:t>ektor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Transformasi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6062910"/>
            <a:ext cx="1857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Aljabar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(4):</a:t>
            </a:r>
          </a:p>
          <a:p>
            <a:r>
              <a:rPr lang="en-US" sz="1100" b="1" dirty="0" err="1">
                <a:solidFill>
                  <a:srgbClr val="C00000"/>
                </a:solidFill>
              </a:rPr>
              <a:t>Lingkaran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suku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banyak</a:t>
            </a:r>
            <a:r>
              <a:rPr lang="en-US" sz="1100" b="1" dirty="0">
                <a:solidFill>
                  <a:srgbClr val="C00000"/>
                </a:solidFill>
              </a:rPr>
              <a:t>, </a:t>
            </a:r>
            <a:r>
              <a:rPr lang="en-US" sz="1100" b="1" dirty="0" err="1">
                <a:solidFill>
                  <a:srgbClr val="C00000"/>
                </a:solidFill>
              </a:rPr>
              <a:t>dan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komposisi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fungsi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3172" y="6300812"/>
            <a:ext cx="782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Geometri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43200" y="5288602"/>
            <a:ext cx="1108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Trigonometri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3078" y="3731308"/>
            <a:ext cx="824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80407" y="2297290"/>
            <a:ext cx="1071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Statistik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dan</a:t>
            </a:r>
            <a:r>
              <a:rPr lang="en-US" sz="1100" b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u="none" strike="noStrike" dirty="0" err="1" smtClean="0">
                <a:solidFill>
                  <a:srgbClr val="C00000"/>
                </a:solidFill>
                <a:effectLst/>
              </a:rPr>
              <a:t>Peluang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4686" y="1316995"/>
            <a:ext cx="1401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dirty="0" smtClean="0"/>
              <a:t>Kab. Jembrana</a:t>
            </a:r>
            <a:endParaRPr lang="en-US" sz="1600" dirty="0"/>
          </a:p>
        </p:txBody>
      </p:sp>
      <p:sp>
        <p:nvSpPr>
          <p:cNvPr id="34" name="TextBox 11"/>
          <p:cNvSpPr txBox="1"/>
          <p:nvPr/>
        </p:nvSpPr>
        <p:spPr>
          <a:xfrm>
            <a:off x="5750238" y="443875"/>
            <a:ext cx="3314114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Kompetensi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Nasional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=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56,96</a:t>
            </a:r>
            <a:endParaRPr lang="id-ID" sz="1400" dirty="0">
              <a:effectLst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Kompetensi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</a:t>
            </a:r>
            <a:r>
              <a:rPr lang="en-US" sz="1400" kern="1200" dirty="0">
                <a:solidFill>
                  <a:srgbClr val="000000"/>
                </a:solidFill>
                <a:effectLst/>
                <a:ea typeface="Times New Roman"/>
              </a:rPr>
              <a:t>Prov. </a:t>
            </a:r>
            <a:r>
              <a:rPr lang="id-ID" sz="1400" dirty="0" smtClean="0">
                <a:solidFill>
                  <a:srgbClr val="000000"/>
                </a:solidFill>
                <a:ea typeface="Times New Roman"/>
              </a:rPr>
              <a:t>Bali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= </a:t>
            </a:r>
            <a:r>
              <a:rPr lang="id-ID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58,49</a:t>
            </a:r>
            <a:endParaRPr lang="id-ID" sz="1400" dirty="0">
              <a:effectLst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id-ID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Indeks </a:t>
            </a:r>
            <a:r>
              <a:rPr lang="id-ID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Kompetensi Kab. Jembrana = 46,30</a:t>
            </a:r>
            <a:endParaRPr lang="id-ID" sz="1400" dirty="0">
              <a:effectLst/>
              <a:ea typeface="Times New Roman"/>
            </a:endParaRPr>
          </a:p>
        </p:txBody>
      </p:sp>
      <p:cxnSp>
        <p:nvCxnSpPr>
          <p:cNvPr id="35" name="Elbow Connector 34"/>
          <p:cNvCxnSpPr>
            <a:endCxn id="33" idx="0"/>
          </p:cNvCxnSpPr>
          <p:nvPr/>
        </p:nvCxnSpPr>
        <p:spPr>
          <a:xfrm rot="5400000" flipH="1" flipV="1">
            <a:off x="373274" y="2498923"/>
            <a:ext cx="4474205" cy="2110350"/>
          </a:xfrm>
          <a:prstGeom prst="bentConnector3">
            <a:avLst>
              <a:gd name="adj1" fmla="val 105109"/>
            </a:avLst>
          </a:prstGeom>
          <a:ln>
            <a:headEnd type="diamon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id-ID" b="1" dirty="0" smtClean="0">
                <a:solidFill>
                  <a:schemeClr val="tx1"/>
                </a:solidFill>
              </a:rPr>
              <a:t>Matematika IPA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Fisika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7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4" y="1017032"/>
            <a:ext cx="2590226" cy="515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10676" r="6465" b="13830"/>
          <a:stretch/>
        </p:blipFill>
        <p:spPr bwMode="auto">
          <a:xfrm>
            <a:off x="3352800" y="1143000"/>
            <a:ext cx="5201568" cy="41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6429" y="1058446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63723" y="11303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Besaran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satuan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9815" y="381000"/>
            <a:ext cx="285148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59,15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70,77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Fisika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991" y="647700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Fisika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Provinsi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1945900" y="6114538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Nas</a:t>
            </a:r>
            <a:r>
              <a:rPr lang="en-US" sz="1000" dirty="0" smtClean="0"/>
              <a:t> : 59,15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7134" y="6114539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: 55,08</a:t>
            </a:r>
            <a:endParaRPr lang="en-US" sz="1000" dirty="0"/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1958716" y="5573208"/>
            <a:ext cx="704338" cy="378321"/>
          </a:xfrm>
          <a:prstGeom prst="bentConnector3">
            <a:avLst>
              <a:gd name="adj1" fmla="val -58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0800000" flipV="1">
            <a:off x="1043618" y="5422074"/>
            <a:ext cx="926033" cy="704339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87723" y="154431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Kinematika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78223" y="3101163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Dinamika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perubahan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energi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7723" y="4484178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2600" y="5120462"/>
            <a:ext cx="19939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Suhu, kalor, dan hukum termodinamika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1200" y="5041900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Gelombang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bunyi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cahaya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7840" y="4464672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53823" y="3069231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Kemagnetan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elektromagnetik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6223" y="19050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Fisika</a:t>
            </a:r>
            <a:r>
              <a:rPr lang="en-US" sz="1100" b="1" i="1" dirty="0" smtClean="0">
                <a:solidFill>
                  <a:srgbClr val="C00000"/>
                </a:solidFill>
              </a:rPr>
              <a:t> modern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25" name="Elbow Connector 24"/>
          <p:cNvCxnSpPr/>
          <p:nvPr/>
        </p:nvCxnSpPr>
        <p:spPr>
          <a:xfrm flipV="1">
            <a:off x="2667000" y="1227723"/>
            <a:ext cx="899429" cy="33382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501" t="11111" r="3501" b="14444"/>
          <a:stretch>
            <a:fillRect/>
          </a:stretch>
        </p:blipFill>
        <p:spPr bwMode="auto">
          <a:xfrm>
            <a:off x="3352800" y="1288258"/>
            <a:ext cx="5313371" cy="404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9400" y="990600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Klungkung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63723" y="11303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Besaran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satuan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81001"/>
            <a:ext cx="3340100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</a:t>
            </a:r>
            <a:r>
              <a:rPr lang="en-US" sz="1400" dirty="0"/>
              <a:t>59.15</a:t>
            </a:r>
            <a:r>
              <a:rPr lang="en-US" sz="1400" dirty="0" smtClean="0"/>
              <a:t> 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</a:t>
            </a:r>
            <a:r>
              <a:rPr lang="en-US" sz="1400" dirty="0"/>
              <a:t>70.77</a:t>
            </a:r>
            <a:r>
              <a:rPr lang="en-US" sz="1400" dirty="0" smtClean="0"/>
              <a:t>  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Klungkung</a:t>
            </a:r>
            <a:r>
              <a:rPr lang="en-US" sz="1400" dirty="0" smtClean="0"/>
              <a:t> = </a:t>
            </a:r>
            <a:r>
              <a:rPr lang="en-US" sz="1400" dirty="0"/>
              <a:t>85.15</a:t>
            </a:r>
            <a:r>
              <a:rPr lang="en-US" sz="1400" dirty="0" smtClean="0"/>
              <a:t>        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Fisika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87723" y="154431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Kinematika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78223" y="3101163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Dinamika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perubahan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energi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7723" y="4484178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2600" y="5120462"/>
            <a:ext cx="19939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Suhu, kalor, dan hukum termodinamika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1200" y="5041900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Gelombang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bunyi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cahaya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7840" y="4464672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7001" y="3200400"/>
            <a:ext cx="1295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Kemagnetan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elektromagnetik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6223" y="19050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Fisika</a:t>
            </a:r>
            <a:r>
              <a:rPr lang="en-US" sz="1100" b="1" i="1" dirty="0" smtClean="0">
                <a:solidFill>
                  <a:srgbClr val="C00000"/>
                </a:solidFill>
              </a:rPr>
              <a:t> modern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107504" y="647700"/>
            <a:ext cx="3362666" cy="5871513"/>
            <a:chOff x="107504" y="647700"/>
            <a:chExt cx="3362666" cy="5871513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65430"/>
              <a:ext cx="2616435" cy="510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40991" y="647700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Fisika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1724" y="6272992"/>
              <a:ext cx="13484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Provinsi</a:t>
              </a:r>
              <a:r>
                <a:rPr lang="en-US" sz="1000" dirty="0" smtClean="0"/>
                <a:t> : 70.77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5374" y="6237649"/>
              <a:ext cx="15664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/Kota : 70.48</a:t>
              </a:r>
              <a:endParaRPr lang="en-US" sz="1000" dirty="0"/>
            </a:p>
          </p:txBody>
        </p:sp>
        <p:cxnSp>
          <p:nvCxnSpPr>
            <p:cNvPr id="36" name="Elbow Connector 35"/>
            <p:cNvCxnSpPr>
              <a:endCxn id="34" idx="0"/>
            </p:cNvCxnSpPr>
            <p:nvPr/>
          </p:nvCxnSpPr>
          <p:spPr>
            <a:xfrm rot="16200000" flipH="1">
              <a:off x="2095738" y="5572783"/>
              <a:ext cx="800206" cy="600212"/>
            </a:xfrm>
            <a:prstGeom prst="bentConnector3">
              <a:avLst>
                <a:gd name="adj1" fmla="val -194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8"/>
            <p:cNvCxnSpPr>
              <a:endCxn id="35" idx="0"/>
            </p:cNvCxnSpPr>
            <p:nvPr/>
          </p:nvCxnSpPr>
          <p:spPr>
            <a:xfrm rot="10800000" flipV="1">
              <a:off x="1088601" y="5472787"/>
              <a:ext cx="973722" cy="764862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Elbow Connector 23"/>
          <p:cNvCxnSpPr/>
          <p:nvPr/>
        </p:nvCxnSpPr>
        <p:spPr>
          <a:xfrm flipV="1">
            <a:off x="1600200" y="1066800"/>
            <a:ext cx="1219200" cy="381000"/>
          </a:xfrm>
          <a:prstGeom prst="bentConnector3">
            <a:avLst>
              <a:gd name="adj1" fmla="val -117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9144001" cy="428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7107" y="2943439"/>
            <a:ext cx="7567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Indikator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membandingkan</a:t>
            </a:r>
            <a:r>
              <a:rPr lang="en-US" dirty="0" smtClean="0"/>
              <a:t>:  </a:t>
            </a:r>
            <a:r>
              <a:rPr lang="en-US" dirty="0" err="1" smtClean="0"/>
              <a:t>Indeks</a:t>
            </a:r>
            <a:r>
              <a:rPr lang="en-US" dirty="0" smtClean="0"/>
              <a:t> 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endParaRPr lang="en-US" dirty="0" smtClean="0"/>
          </a:p>
          <a:p>
            <a:pPr marL="569913"/>
            <a:r>
              <a:rPr lang="en-US" dirty="0" err="1" smtClean="0"/>
              <a:t>Indeks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target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komposit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pelajaran</a:t>
            </a:r>
            <a:r>
              <a:rPr lang="en-US" dirty="0" smtClean="0"/>
              <a:t>. </a:t>
            </a:r>
          </a:p>
          <a:p>
            <a:pPr marL="569913"/>
            <a:r>
              <a:rPr lang="en-US" dirty="0" smtClean="0"/>
              <a:t>Yang </a:t>
            </a:r>
            <a:r>
              <a:rPr lang="en-US" dirty="0" err="1" smtClean="0"/>
              <a:t>menggambarkan</a:t>
            </a:r>
            <a:r>
              <a:rPr lang="en-US" dirty="0" smtClean="0"/>
              <a:t> </a:t>
            </a:r>
            <a:r>
              <a:rPr lang="en-US" dirty="0" err="1" smtClean="0"/>
              <a:t>persentase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yang </a:t>
            </a:r>
            <a:r>
              <a:rPr lang="en-US" dirty="0" err="1" smtClean="0"/>
              <a:t>diharapkan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67463" y="4736068"/>
            <a:ext cx="547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Sumber</a:t>
            </a:r>
            <a:r>
              <a:rPr lang="en-US" dirty="0" smtClean="0"/>
              <a:t> Data: </a:t>
            </a:r>
            <a:r>
              <a:rPr lang="en-US" dirty="0" err="1" smtClean="0"/>
              <a:t>Daya</a:t>
            </a:r>
            <a:r>
              <a:rPr lang="en-US" dirty="0" smtClean="0"/>
              <a:t> </a:t>
            </a:r>
            <a:r>
              <a:rPr lang="en-US" dirty="0" err="1" smtClean="0"/>
              <a:t>Serap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UN </a:t>
            </a:r>
            <a:r>
              <a:rPr lang="en-US" dirty="0" err="1" smtClean="0"/>
              <a:t>Murni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67107" y="1041178"/>
            <a:ext cx="7567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Inti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memetakan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, </a:t>
            </a:r>
            <a:r>
              <a:rPr lang="en-US" dirty="0" err="1" smtClean="0"/>
              <a:t>Kab</a:t>
            </a:r>
            <a:r>
              <a:rPr lang="en-US" dirty="0" smtClean="0"/>
              <a:t>-Kota, </a:t>
            </a:r>
            <a:r>
              <a:rPr lang="en-US" dirty="0" err="1" smtClean="0"/>
              <a:t>Provinsi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Nasional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pendefinisian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intervensi</a:t>
            </a:r>
            <a:r>
              <a:rPr lang="en-US" dirty="0" smtClean="0"/>
              <a:t> program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prioritasnya</a:t>
            </a:r>
            <a:r>
              <a:rPr lang="en-US" dirty="0" smtClean="0"/>
              <a:t> (</a:t>
            </a:r>
            <a:r>
              <a:rPr lang="en-US" dirty="0" err="1" smtClean="0"/>
              <a:t>Kompetensi</a:t>
            </a:r>
            <a:r>
              <a:rPr lang="en-US" dirty="0" smtClean="0"/>
              <a:t>, </a:t>
            </a:r>
            <a:r>
              <a:rPr lang="en-US" dirty="0" err="1" smtClean="0"/>
              <a:t>Entitas</a:t>
            </a:r>
            <a:r>
              <a:rPr lang="en-US" dirty="0" smtClean="0"/>
              <a:t> </a:t>
            </a:r>
            <a:r>
              <a:rPr lang="en-US" dirty="0" err="1" smtClean="0"/>
              <a:t>Sekolah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Wilayah).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prioritas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yang </a:t>
            </a:r>
            <a:r>
              <a:rPr lang="en-US" dirty="0" err="1" smtClean="0"/>
              <a:t>bertitik</a:t>
            </a:r>
            <a:r>
              <a:rPr lang="en-US" dirty="0" smtClean="0"/>
              <a:t> </a:t>
            </a:r>
            <a:r>
              <a:rPr lang="en-US" dirty="0" err="1" smtClean="0"/>
              <a:t>tolak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perbedaan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mapel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yang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dibandingkan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78037" y="-24"/>
            <a:ext cx="2255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PENDAHULUAN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8600" y="76200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A.1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9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501" t="11111" r="4557" b="14444"/>
          <a:stretch>
            <a:fillRect/>
          </a:stretch>
        </p:blipFill>
        <p:spPr bwMode="auto">
          <a:xfrm>
            <a:off x="3352800" y="1288258"/>
            <a:ext cx="5253038" cy="404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9400" y="1143000"/>
            <a:ext cx="1312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Buleleng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63723" y="11303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Besaran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satuan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81001"/>
            <a:ext cx="3187700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</a:t>
            </a:r>
            <a:r>
              <a:rPr lang="en-US" sz="1400" dirty="0"/>
              <a:t>59.15</a:t>
            </a:r>
            <a:r>
              <a:rPr lang="en-US" sz="1400" dirty="0" smtClean="0"/>
              <a:t> 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</a:t>
            </a:r>
            <a:r>
              <a:rPr lang="en-US" sz="1400" dirty="0"/>
              <a:t>70.77</a:t>
            </a:r>
            <a:r>
              <a:rPr lang="en-US" sz="1400" dirty="0" smtClean="0"/>
              <a:t>  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Buleleng</a:t>
            </a:r>
            <a:r>
              <a:rPr lang="en-US" sz="1400" dirty="0" smtClean="0"/>
              <a:t> = </a:t>
            </a:r>
            <a:r>
              <a:rPr lang="en-US" sz="1400" dirty="0"/>
              <a:t>51.59</a:t>
            </a:r>
            <a:r>
              <a:rPr lang="en-US" sz="1400" dirty="0" smtClean="0"/>
              <a:t>    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Fisika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87723" y="154431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Kinematika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78223" y="3101163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Dinamika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perubahan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energi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7723" y="4484178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fluida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2600" y="5120462"/>
            <a:ext cx="19939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Suhu, kalor, dan hukum termodinamika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1200" y="5041900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Gelombang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bunyi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cahaya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7840" y="4464672"/>
            <a:ext cx="13371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statik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listrik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dinamik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7001" y="3200400"/>
            <a:ext cx="1295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Kemagnetan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elektromagnetik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6223" y="19050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Fisika</a:t>
            </a:r>
            <a:r>
              <a:rPr lang="en-US" sz="1100" b="1" i="1" dirty="0" smtClean="0">
                <a:solidFill>
                  <a:srgbClr val="C00000"/>
                </a:solidFill>
              </a:rPr>
              <a:t> modern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107504" y="647700"/>
            <a:ext cx="3362666" cy="5871513"/>
            <a:chOff x="107504" y="647700"/>
            <a:chExt cx="3362666" cy="5871513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65430"/>
              <a:ext cx="2616435" cy="5106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40991" y="647700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Fisika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1724" y="6272992"/>
              <a:ext cx="13484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Provinsi</a:t>
              </a:r>
              <a:r>
                <a:rPr lang="en-US" sz="1000" dirty="0" smtClean="0"/>
                <a:t> : 70.77</a:t>
              </a:r>
              <a:endParaRPr lang="en-US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5374" y="6237649"/>
              <a:ext cx="15664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/Kota : 70.48</a:t>
              </a:r>
              <a:endParaRPr lang="en-US" sz="1000" dirty="0"/>
            </a:p>
          </p:txBody>
        </p:sp>
        <p:cxnSp>
          <p:nvCxnSpPr>
            <p:cNvPr id="36" name="Elbow Connector 35"/>
            <p:cNvCxnSpPr>
              <a:endCxn id="34" idx="0"/>
            </p:cNvCxnSpPr>
            <p:nvPr/>
          </p:nvCxnSpPr>
          <p:spPr>
            <a:xfrm rot="16200000" flipH="1">
              <a:off x="2095738" y="5572783"/>
              <a:ext cx="800206" cy="600212"/>
            </a:xfrm>
            <a:prstGeom prst="bentConnector3">
              <a:avLst>
                <a:gd name="adj1" fmla="val -194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8"/>
            <p:cNvCxnSpPr>
              <a:endCxn id="35" idx="0"/>
            </p:cNvCxnSpPr>
            <p:nvPr/>
          </p:nvCxnSpPr>
          <p:spPr>
            <a:xfrm rot="10800000" flipV="1">
              <a:off x="1088601" y="5472787"/>
              <a:ext cx="973722" cy="764862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Elbow Connector 23"/>
          <p:cNvCxnSpPr/>
          <p:nvPr/>
        </p:nvCxnSpPr>
        <p:spPr>
          <a:xfrm rot="5400000" flipH="1" flipV="1">
            <a:off x="-193712" y="2762064"/>
            <a:ext cx="4746848" cy="1616224"/>
          </a:xfrm>
          <a:prstGeom prst="bentConnector3">
            <a:avLst>
              <a:gd name="adj1" fmla="val 102578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4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Kimia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7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2064" t="10054" r="6059" b="10147"/>
          <a:stretch>
            <a:fillRect/>
          </a:stretch>
        </p:blipFill>
        <p:spPr bwMode="auto">
          <a:xfrm>
            <a:off x="3223788" y="1110889"/>
            <a:ext cx="5092628" cy="420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03848" y="1090810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87523" y="1104900"/>
            <a:ext cx="23830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Struktur</a:t>
            </a:r>
            <a:r>
              <a:rPr lang="en-US" sz="1100" b="1" i="1" dirty="0">
                <a:solidFill>
                  <a:srgbClr val="C00000"/>
                </a:solidFill>
              </a:rPr>
              <a:t> Atom, </a:t>
            </a:r>
            <a:r>
              <a:rPr lang="en-US" sz="1100" b="1" i="1" dirty="0" err="1">
                <a:solidFill>
                  <a:srgbClr val="C00000"/>
                </a:solidFill>
              </a:rPr>
              <a:t>Sistim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Periodik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Ikatan</a:t>
            </a:r>
            <a:r>
              <a:rPr lang="en-US" sz="1100" b="1" i="1" dirty="0">
                <a:solidFill>
                  <a:srgbClr val="C00000"/>
                </a:solidFill>
              </a:rPr>
              <a:t>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9814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64.93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60.64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Kimia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4288" y="154431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Stoikiometri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08305" y="3284984"/>
            <a:ext cx="16070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Asam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Basa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Kesetimbangan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Sifat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Koligatif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Koloid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7723" y="4484178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Karbon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21946" y="5110584"/>
            <a:ext cx="1993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>
                <a:solidFill>
                  <a:srgbClr val="C00000"/>
                </a:solidFill>
              </a:rPr>
              <a:t>Termokimia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74783" y="4725144"/>
            <a:ext cx="14811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b="1" i="1" dirty="0">
                <a:solidFill>
                  <a:srgbClr val="C00000"/>
                </a:solidFill>
              </a:rPr>
              <a:t>Kinetika reaksi dan kesetimbangan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43808" y="3286145"/>
            <a:ext cx="10081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Redoks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Elektrokimia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99792" y="19050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Unsur</a:t>
            </a:r>
            <a:endParaRPr lang="en-US" sz="1100" b="1" dirty="0">
              <a:solidFill>
                <a:srgbClr val="C00000"/>
              </a:solidFill>
            </a:endParaRPr>
          </a:p>
        </p:txBody>
      </p:sp>
      <p:grpSp>
        <p:nvGrpSpPr>
          <p:cNvPr id="4" name="Group 22"/>
          <p:cNvGrpSpPr/>
          <p:nvPr/>
        </p:nvGrpSpPr>
        <p:grpSpPr>
          <a:xfrm>
            <a:off x="140178" y="647700"/>
            <a:ext cx="2981029" cy="4832706"/>
            <a:chOff x="140178" y="647700"/>
            <a:chExt cx="2981029" cy="483270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8" y="1023260"/>
              <a:ext cx="2586994" cy="4285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40991" y="647700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Kimia),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89166" y="5234184"/>
              <a:ext cx="11320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Nas</a:t>
              </a:r>
              <a:r>
                <a:rPr lang="en-US" sz="1000" dirty="0" smtClean="0"/>
                <a:t> : 64,93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0400" y="5234185"/>
              <a:ext cx="1465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provinsi</a:t>
              </a:r>
              <a:r>
                <a:rPr lang="en-US" sz="1000" dirty="0" smtClean="0"/>
                <a:t>: 60,12</a:t>
              </a:r>
            </a:p>
          </p:txBody>
        </p:sp>
        <p:cxnSp>
          <p:nvCxnSpPr>
            <p:cNvPr id="35" name="Elbow Connector 34"/>
            <p:cNvCxnSpPr/>
            <p:nvPr/>
          </p:nvCxnSpPr>
          <p:spPr>
            <a:xfrm rot="16200000" flipH="1">
              <a:off x="2001982" y="4692854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9"/>
            <p:cNvCxnSpPr/>
            <p:nvPr/>
          </p:nvCxnSpPr>
          <p:spPr>
            <a:xfrm rot="10800000" flipV="1">
              <a:off x="1086884" y="4541720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Elbow Connector 2"/>
          <p:cNvCxnSpPr>
            <a:endCxn id="5" idx="1"/>
          </p:cNvCxnSpPr>
          <p:nvPr/>
        </p:nvCxnSpPr>
        <p:spPr>
          <a:xfrm flipV="1">
            <a:off x="1063133" y="1260087"/>
            <a:ext cx="2140715" cy="1905880"/>
          </a:xfrm>
          <a:prstGeom prst="bentConnector3">
            <a:avLst>
              <a:gd name="adj1" fmla="val -165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0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2" y="547048"/>
            <a:ext cx="264795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56" t="649" r="1784" b="1201"/>
          <a:stretch>
            <a:fillRect/>
          </a:stretch>
        </p:blipFill>
        <p:spPr bwMode="auto">
          <a:xfrm>
            <a:off x="3048000" y="748352"/>
            <a:ext cx="5562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52160" y="700079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Gianyar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678339" y="1118548"/>
            <a:ext cx="23830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Struktur</a:t>
            </a:r>
            <a:r>
              <a:rPr lang="en-US" sz="1100" b="1" i="1" dirty="0">
                <a:solidFill>
                  <a:srgbClr val="C00000"/>
                </a:solidFill>
              </a:rPr>
              <a:t> Atom, </a:t>
            </a:r>
            <a:r>
              <a:rPr lang="en-US" sz="1100" b="1" i="1" dirty="0" err="1">
                <a:solidFill>
                  <a:srgbClr val="C00000"/>
                </a:solidFill>
              </a:rPr>
              <a:t>Sistim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Periodik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Ikatan</a:t>
            </a:r>
            <a:r>
              <a:rPr lang="en-US" sz="1100" b="1" i="1" dirty="0">
                <a:solidFill>
                  <a:srgbClr val="C00000"/>
                </a:solidFill>
              </a:rPr>
              <a:t>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6996" y="381000"/>
            <a:ext cx="3194336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64.93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60,64</a:t>
            </a:r>
          </a:p>
          <a:p>
            <a:pPr algn="r"/>
            <a:r>
              <a:rPr lang="en-US" sz="1400" dirty="0" err="1"/>
              <a:t>Indeks</a:t>
            </a:r>
            <a:r>
              <a:rPr lang="en-US" sz="1400" dirty="0"/>
              <a:t>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Gianyar</a:t>
            </a:r>
            <a:r>
              <a:rPr lang="en-US" sz="1400" dirty="0" smtClean="0"/>
              <a:t>  = 80,47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Kimia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41712" y="1639846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Stoikiometri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26672" y="3530648"/>
            <a:ext cx="16173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Asam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Basa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Kesetimbangan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Sifat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Koligatif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Koloid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96651" y="4961858"/>
            <a:ext cx="101361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Karbon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96632" y="5573976"/>
            <a:ext cx="1993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>
                <a:solidFill>
                  <a:srgbClr val="C00000"/>
                </a:solidFill>
              </a:rPr>
              <a:t>Termokimia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608" y="4929864"/>
            <a:ext cx="14811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b="1" i="1" dirty="0">
                <a:solidFill>
                  <a:srgbClr val="C00000"/>
                </a:solidFill>
              </a:rPr>
              <a:t>Kinetika reaksi dan kesetimbangan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48888" y="3721296"/>
            <a:ext cx="94295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Redoks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Elektrokimia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28584" y="2055128"/>
            <a:ext cx="9127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Unsur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18" name="Elbow Connector 17"/>
          <p:cNvCxnSpPr/>
          <p:nvPr/>
        </p:nvCxnSpPr>
        <p:spPr>
          <a:xfrm flipV="1">
            <a:off x="1828800" y="875928"/>
            <a:ext cx="1676402" cy="419472"/>
          </a:xfrm>
          <a:prstGeom prst="bentConnector3">
            <a:avLst>
              <a:gd name="adj1" fmla="val -475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8"/>
          <p:cNvCxnSpPr/>
          <p:nvPr/>
        </p:nvCxnSpPr>
        <p:spPr>
          <a:xfrm rot="10800000" flipV="1">
            <a:off x="914400" y="5486400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21724" y="6272992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60,64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374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59,38</a:t>
            </a: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1930107" y="5586397"/>
            <a:ext cx="800206" cy="600212"/>
          </a:xfrm>
          <a:prstGeom prst="bentConnector3">
            <a:avLst>
              <a:gd name="adj1" fmla="val -1166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2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856" t="900" r="1784" b="2352"/>
          <a:stretch>
            <a:fillRect/>
          </a:stretch>
        </p:blipFill>
        <p:spPr bwMode="auto">
          <a:xfrm>
            <a:off x="3048000" y="762000"/>
            <a:ext cx="556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12" y="547048"/>
            <a:ext cx="264795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52160" y="700079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678339" y="1118548"/>
            <a:ext cx="238308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Struktur</a:t>
            </a:r>
            <a:r>
              <a:rPr lang="en-US" sz="1100" b="1" i="1" dirty="0">
                <a:solidFill>
                  <a:srgbClr val="C00000"/>
                </a:solidFill>
              </a:rPr>
              <a:t> Atom, </a:t>
            </a:r>
            <a:r>
              <a:rPr lang="en-US" sz="1100" b="1" i="1" dirty="0" err="1">
                <a:solidFill>
                  <a:srgbClr val="C00000"/>
                </a:solidFill>
              </a:rPr>
              <a:t>Sistim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Periodik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Ikatan</a:t>
            </a:r>
            <a:r>
              <a:rPr lang="en-US" sz="1100" b="1" i="1" dirty="0">
                <a:solidFill>
                  <a:srgbClr val="C00000"/>
                </a:solidFill>
              </a:rPr>
              <a:t>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2589" y="381000"/>
            <a:ext cx="298876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64.93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60,64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Bangli</a:t>
            </a:r>
            <a:r>
              <a:rPr lang="en-US" sz="1400" dirty="0" smtClean="0"/>
              <a:t> = 47,06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Kimia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41712" y="1639846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Stoikiometri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26672" y="3530648"/>
            <a:ext cx="16173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Asam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Basa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Kesetimbangan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Sifat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Koligatif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Larutan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Koloid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96651" y="4961858"/>
            <a:ext cx="101361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Karbon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96632" y="5573976"/>
            <a:ext cx="1993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>
                <a:solidFill>
                  <a:srgbClr val="C00000"/>
                </a:solidFill>
              </a:rPr>
              <a:t>Termokimia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0608" y="4929864"/>
            <a:ext cx="14811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b="1" i="1" dirty="0">
                <a:solidFill>
                  <a:srgbClr val="C00000"/>
                </a:solidFill>
              </a:rPr>
              <a:t>Kinetika reaksi dan kesetimbangan 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48888" y="3721296"/>
            <a:ext cx="94295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Redoks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Elektrokimia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28584" y="2055128"/>
            <a:ext cx="9127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Kimia </a:t>
            </a:r>
            <a:r>
              <a:rPr lang="en-US" sz="1100" b="1" i="1" dirty="0" err="1">
                <a:solidFill>
                  <a:srgbClr val="C00000"/>
                </a:solidFill>
              </a:rPr>
              <a:t>Unsur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18" name="Elbow Connector 17"/>
          <p:cNvCxnSpPr/>
          <p:nvPr/>
        </p:nvCxnSpPr>
        <p:spPr>
          <a:xfrm rot="5400000" flipH="1" flipV="1">
            <a:off x="-95435" y="2190563"/>
            <a:ext cx="4915272" cy="2286002"/>
          </a:xfrm>
          <a:prstGeom prst="bentConnector3">
            <a:avLst>
              <a:gd name="adj1" fmla="val 9970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8"/>
          <p:cNvCxnSpPr/>
          <p:nvPr/>
        </p:nvCxnSpPr>
        <p:spPr>
          <a:xfrm rot="10800000" flipV="1">
            <a:off x="914400" y="5486400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21724" y="6272992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60,64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374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59,38</a:t>
            </a: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1930107" y="5586397"/>
            <a:ext cx="800206" cy="600212"/>
          </a:xfrm>
          <a:prstGeom prst="bentConnector3">
            <a:avLst>
              <a:gd name="adj1" fmla="val -1166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2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08920"/>
            <a:ext cx="914400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986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Biologi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87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876" t="10045" r="6887" b="13199"/>
          <a:stretch>
            <a:fillRect/>
          </a:stretch>
        </p:blipFill>
        <p:spPr bwMode="auto">
          <a:xfrm>
            <a:off x="2771800" y="1268760"/>
            <a:ext cx="6309360" cy="511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9" y="1052736"/>
            <a:ext cx="2558606" cy="505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32040" y="1124744"/>
            <a:ext cx="2383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Permasalahan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biologi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6659" y="381000"/>
            <a:ext cx="2904641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63,88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 Bali = 63,57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991" y="647700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Biologi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Provinsi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1945900" y="6114538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Nas</a:t>
            </a:r>
            <a:r>
              <a:rPr lang="en-US" sz="1000" dirty="0" smtClean="0"/>
              <a:t> : </a:t>
            </a:r>
            <a:r>
              <a:rPr lang="en-US" sz="1000" dirty="0"/>
              <a:t>63,88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134" y="6114539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: </a:t>
            </a:r>
            <a:r>
              <a:rPr lang="en-US" sz="1000" dirty="0"/>
              <a:t>59,51</a:t>
            </a:r>
          </a:p>
        </p:txBody>
      </p:sp>
      <p:cxnSp>
        <p:nvCxnSpPr>
          <p:cNvPr id="16" name="Elbow Connector 15"/>
          <p:cNvCxnSpPr/>
          <p:nvPr/>
        </p:nvCxnSpPr>
        <p:spPr>
          <a:xfrm rot="16200000" flipH="1">
            <a:off x="1958716" y="5573208"/>
            <a:ext cx="704338" cy="378321"/>
          </a:xfrm>
          <a:prstGeom prst="bentConnector3">
            <a:avLst>
              <a:gd name="adj1" fmla="val -58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0800000" flipV="1">
            <a:off x="1043618" y="5422074"/>
            <a:ext cx="926033" cy="704339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64288" y="1388676"/>
            <a:ext cx="133717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makhluk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hidup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Klasifikasi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Pelestarian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4368" y="3595663"/>
            <a:ext cx="11976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Ekosistem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terhadap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5229200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Sel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jaringan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56176" y="6335742"/>
            <a:ext cx="12319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Sistem Organ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19872" y="6309320"/>
            <a:ext cx="14811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 smtClean="0">
                <a:solidFill>
                  <a:srgbClr val="C00000"/>
                </a:solidFill>
              </a:rPr>
              <a:t>Metabolisme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30767" y="5255622"/>
            <a:ext cx="8331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Hereditas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83768" y="3599438"/>
            <a:ext cx="7200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Evolusi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1800" y="2159278"/>
            <a:ext cx="12241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Bioteknologi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1979712" y="1124740"/>
            <a:ext cx="1656184" cy="1224140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66429" y="930206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56" y="701367"/>
            <a:ext cx="5207176" cy="54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06"/>
            <a:ext cx="2778673" cy="50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6429" y="1058446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id-ID" sz="1600" dirty="0" smtClean="0"/>
              <a:t>Gianyar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195191" y="1227725"/>
            <a:ext cx="2383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Permasalahan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biologi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8335" y="381000"/>
            <a:ext cx="3102965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63,88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en-US" sz="1400" dirty="0" err="1" smtClean="0"/>
              <a:t>Jatim</a:t>
            </a:r>
            <a:r>
              <a:rPr lang="en-US" sz="1400" dirty="0" smtClean="0"/>
              <a:t> = 82,14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id-ID" sz="1400" dirty="0" smtClean="0"/>
              <a:t>Gianyar </a:t>
            </a:r>
            <a:r>
              <a:rPr lang="en-US" sz="1400" dirty="0" smtClean="0"/>
              <a:t>= 7</a:t>
            </a:r>
            <a:r>
              <a:rPr lang="id-ID" sz="1400" dirty="0" smtClean="0"/>
              <a:t>1</a:t>
            </a:r>
            <a:r>
              <a:rPr lang="en-US" sz="1400" dirty="0" smtClean="0"/>
              <a:t>,</a:t>
            </a:r>
            <a:r>
              <a:rPr lang="id-ID" sz="1400" dirty="0" smtClean="0"/>
              <a:t>64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991" y="647700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Biologi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id-ID" sz="900" dirty="0" smtClean="0"/>
              <a:t>Kabupaten/Kota</a:t>
            </a:r>
            <a:endParaRPr lang="en-US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6909690" y="1363648"/>
            <a:ext cx="133717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makhluk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hidup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Klasifikasi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Pelestarian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75722" y="3212976"/>
            <a:ext cx="145022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Ekosistem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terhadap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64288" y="4484164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Sel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jaringan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28335" y="5208362"/>
            <a:ext cx="12319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Sistem Organ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31402" y="5211177"/>
            <a:ext cx="14811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 smtClean="0">
                <a:solidFill>
                  <a:srgbClr val="C00000"/>
                </a:solidFill>
              </a:rPr>
              <a:t>Metabolisme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53256" y="4372917"/>
            <a:ext cx="8640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Hereditas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8623" y="2736467"/>
            <a:ext cx="78926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Evolusi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2813" y="1705665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Bioteknologi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1945900" y="1227725"/>
            <a:ext cx="1620529" cy="169275"/>
          </a:xfrm>
          <a:prstGeom prst="bent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4093" y="6272992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</a:t>
            </a:r>
            <a:r>
              <a:rPr lang="en-US" sz="1000" dirty="0"/>
              <a:t>63,57</a:t>
            </a:r>
            <a:endParaRPr lang="en-US" sz="10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347743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</a:t>
            </a:r>
            <a:r>
              <a:rPr lang="en-US" sz="1000" dirty="0"/>
              <a:t>62,59</a:t>
            </a:r>
            <a:endParaRPr lang="en-US" sz="1000" dirty="0" smtClean="0"/>
          </a:p>
        </p:txBody>
      </p:sp>
      <p:cxnSp>
        <p:nvCxnSpPr>
          <p:cNvPr id="33" name="Elbow Connector 32"/>
          <p:cNvCxnSpPr>
            <a:endCxn id="31" idx="0"/>
          </p:cNvCxnSpPr>
          <p:nvPr/>
        </p:nvCxnSpPr>
        <p:spPr>
          <a:xfrm rot="16200000" flipH="1">
            <a:off x="2138106" y="5572782"/>
            <a:ext cx="800206" cy="600213"/>
          </a:xfrm>
          <a:prstGeom prst="bentConnector3">
            <a:avLst>
              <a:gd name="adj1" fmla="val -7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32" idx="0"/>
          </p:cNvCxnSpPr>
          <p:nvPr/>
        </p:nvCxnSpPr>
        <p:spPr>
          <a:xfrm rot="10800000" flipV="1">
            <a:off x="1130970" y="5472787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10892"/>
            <a:ext cx="5207176" cy="54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06"/>
            <a:ext cx="2778673" cy="50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6429" y="1058446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id-ID" sz="1600" dirty="0" smtClean="0"/>
              <a:t>ab. Bangli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018530" y="1397000"/>
            <a:ext cx="2383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Permasalahan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biologi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9654" y="381000"/>
            <a:ext cx="2971646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63,88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en-US" sz="1400" dirty="0" err="1" smtClean="0"/>
              <a:t>Jatim</a:t>
            </a:r>
            <a:r>
              <a:rPr lang="en-US" sz="1400" dirty="0" smtClean="0"/>
              <a:t> = 82,14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smtClean="0"/>
              <a:t>K</a:t>
            </a:r>
            <a:r>
              <a:rPr lang="id-ID" sz="1400" dirty="0" smtClean="0"/>
              <a:t>ab. Bangli </a:t>
            </a:r>
            <a:r>
              <a:rPr lang="en-US" sz="1400" dirty="0" smtClean="0"/>
              <a:t>= </a:t>
            </a:r>
            <a:r>
              <a:rPr lang="id-ID" sz="1400" dirty="0" smtClean="0"/>
              <a:t>51</a:t>
            </a:r>
            <a:r>
              <a:rPr lang="en-US" sz="1400" dirty="0" smtClean="0"/>
              <a:t>,</a:t>
            </a:r>
            <a:r>
              <a:rPr lang="id-ID" sz="1400" dirty="0" smtClean="0"/>
              <a:t>99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991" y="647700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Biologi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id-ID" sz="900" dirty="0" smtClean="0"/>
              <a:t>Kabupaten/Kota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803243" y="1397000"/>
            <a:ext cx="133717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Peran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makhluk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hidup</a:t>
            </a:r>
            <a:r>
              <a:rPr lang="en-US" sz="1100" b="1" i="1" dirty="0" smtClean="0">
                <a:solidFill>
                  <a:srgbClr val="C00000"/>
                </a:solidFill>
              </a:rPr>
              <a:t>,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Klasifikasi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Pelestarian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5722" y="3361327"/>
            <a:ext cx="1450220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Ekosistem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terhadap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4679558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Sel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jaringan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8594" y="5471646"/>
            <a:ext cx="12319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b="1" i="1" dirty="0" smtClean="0">
                <a:solidFill>
                  <a:srgbClr val="C00000"/>
                </a:solidFill>
              </a:rPr>
              <a:t>Sistem Organ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1401" y="5471646"/>
            <a:ext cx="14811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 smtClean="0">
                <a:solidFill>
                  <a:srgbClr val="C00000"/>
                </a:solidFill>
              </a:rPr>
              <a:t>Metabolisme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0491" y="4607550"/>
            <a:ext cx="86409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Hereditas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8623" y="2736467"/>
            <a:ext cx="78926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Evolusi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2813" y="1705665"/>
            <a:ext cx="133717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Bioteknologi</a:t>
            </a:r>
            <a:endParaRPr lang="en-US" sz="1100" b="1" dirty="0">
              <a:solidFill>
                <a:srgbClr val="C00000"/>
              </a:solidFill>
            </a:endParaRPr>
          </a:p>
        </p:txBody>
      </p:sp>
      <p:cxnSp>
        <p:nvCxnSpPr>
          <p:cNvPr id="18" name="Elbow Connector 17"/>
          <p:cNvCxnSpPr>
            <a:endCxn id="4" idx="1"/>
          </p:cNvCxnSpPr>
          <p:nvPr/>
        </p:nvCxnSpPr>
        <p:spPr>
          <a:xfrm rot="5400000" flipH="1" flipV="1">
            <a:off x="342475" y="2648942"/>
            <a:ext cx="4645173" cy="1802736"/>
          </a:xfrm>
          <a:prstGeom prst="bentConnector2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64093" y="6272992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</a:t>
            </a:r>
            <a:r>
              <a:rPr lang="en-US" sz="1000" dirty="0"/>
              <a:t>63,57</a:t>
            </a:r>
            <a:endParaRPr lang="en-US" sz="1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47743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</a:t>
            </a:r>
            <a:r>
              <a:rPr lang="en-US" sz="1000" dirty="0"/>
              <a:t>62,59</a:t>
            </a:r>
            <a:endParaRPr lang="en-US" sz="1000" dirty="0" smtClean="0"/>
          </a:p>
        </p:txBody>
      </p:sp>
      <p:cxnSp>
        <p:nvCxnSpPr>
          <p:cNvPr id="21" name="Elbow Connector 20"/>
          <p:cNvCxnSpPr>
            <a:endCxn id="19" idx="0"/>
          </p:cNvCxnSpPr>
          <p:nvPr/>
        </p:nvCxnSpPr>
        <p:spPr>
          <a:xfrm rot="16200000" flipH="1">
            <a:off x="2138106" y="5572782"/>
            <a:ext cx="800206" cy="600213"/>
          </a:xfrm>
          <a:prstGeom prst="bentConnector3">
            <a:avLst>
              <a:gd name="adj1" fmla="val -7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20" idx="0"/>
          </p:cNvCxnSpPr>
          <p:nvPr/>
        </p:nvCxnSpPr>
        <p:spPr>
          <a:xfrm rot="10800000" flipV="1">
            <a:off x="1130970" y="5472787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9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09800"/>
            <a:ext cx="9144000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5838" y="2231673"/>
            <a:ext cx="2850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STUDI IPS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2996952"/>
            <a:ext cx="18630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Bhs. Indonesia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Bhs. </a:t>
            </a:r>
            <a:r>
              <a:rPr lang="en-US" b="1" dirty="0" err="1" smtClean="0"/>
              <a:t>Inggris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Matematika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Ekonomi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Sosiologi</a:t>
            </a:r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/>
              <a:t>Geografi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228600" y="76200"/>
            <a:ext cx="146308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4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Sekolah</a:t>
            </a:r>
            <a:r>
              <a:rPr lang="en-US" b="1" dirty="0" smtClean="0">
                <a:solidFill>
                  <a:schemeClr val="tx1"/>
                </a:solidFill>
              </a:rPr>
              <a:t> SMA/MA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8600" y="76200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5C82-A011-4747-8871-BAF86E4E8387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316509"/>
              </p:ext>
            </p:extLst>
          </p:nvPr>
        </p:nvGraphicFramePr>
        <p:xfrm>
          <a:off x="1890713" y="1576388"/>
          <a:ext cx="53625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5" imgW="5362592" imgH="3705157" progId="Excel.Sheet.12">
                  <p:embed/>
                </p:oleObj>
              </mc:Choice>
              <mc:Fallback>
                <p:oleObj name="Worksheet" r:id="rId5" imgW="5362592" imgH="3705157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13" y="1576388"/>
                        <a:ext cx="5362575" cy="370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1950" y="827325"/>
            <a:ext cx="34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Jumlah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Kompetensi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Indikator</a:t>
            </a:r>
            <a:r>
              <a:rPr lang="en-US" sz="1600" b="1" dirty="0" smtClean="0"/>
              <a:t> UN</a:t>
            </a:r>
          </a:p>
          <a:p>
            <a:r>
              <a:rPr lang="en-US" sz="1600" b="1" dirty="0" err="1" smtClean="0"/>
              <a:t>Menurut</a:t>
            </a:r>
            <a:r>
              <a:rPr lang="en-US" sz="1600" b="1" dirty="0" smtClean="0"/>
              <a:t> Mata </a:t>
            </a:r>
            <a:r>
              <a:rPr lang="en-US" sz="1600" b="1" dirty="0" err="1" smtClean="0"/>
              <a:t>Pelajaran</a:t>
            </a:r>
            <a:endParaRPr lang="id-ID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49358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Bahasa</a:t>
            </a:r>
            <a:r>
              <a:rPr lang="en-US" sz="3600" b="1" dirty="0" smtClean="0"/>
              <a:t> Indonesia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44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9583" r="6996" b="12099"/>
          <a:stretch/>
        </p:blipFill>
        <p:spPr bwMode="auto">
          <a:xfrm>
            <a:off x="3217565" y="1149889"/>
            <a:ext cx="5231195" cy="429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" y="1142012"/>
            <a:ext cx="2512448" cy="487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926064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</a:t>
            </a:r>
            <a:r>
              <a:rPr lang="id-ID" sz="1600" dirty="0" smtClean="0"/>
              <a:t>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4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</a:t>
            </a:r>
            <a:r>
              <a:rPr lang="id-ID" sz="1400" dirty="0" smtClean="0"/>
              <a:t>2</a:t>
            </a:r>
            <a:r>
              <a:rPr lang="en-US" sz="1400" dirty="0" smtClean="0"/>
              <a:t>.</a:t>
            </a:r>
            <a:r>
              <a:rPr lang="id-ID" sz="1400" dirty="0" smtClean="0"/>
              <a:t>68</a:t>
            </a:r>
            <a:endParaRPr lang="en-US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id-ID" sz="1400" dirty="0" smtClean="0"/>
              <a:t>Bali</a:t>
            </a:r>
            <a:r>
              <a:rPr lang="en-US" sz="1400" dirty="0" smtClean="0"/>
              <a:t> = </a:t>
            </a:r>
            <a:r>
              <a:rPr lang="id-ID" sz="1400" dirty="0" smtClean="0"/>
              <a:t>68,96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832" y="1845985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8056" y="1052736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439198"/>
            <a:ext cx="1676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7314" y="3068960"/>
            <a:ext cx="10811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6296" y="4391526"/>
            <a:ext cx="18722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157192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2104" y="5111606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293096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060596"/>
            <a:ext cx="1009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4" name="Group 52"/>
          <p:cNvGrpSpPr/>
          <p:nvPr/>
        </p:nvGrpSpPr>
        <p:grpSpPr>
          <a:xfrm>
            <a:off x="251520" y="656014"/>
            <a:ext cx="2808312" cy="5725314"/>
            <a:chOff x="251520" y="656014"/>
            <a:chExt cx="2808312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6" name="Group 46"/>
            <p:cNvGrpSpPr/>
            <p:nvPr/>
          </p:nvGrpSpPr>
          <p:grpSpPr>
            <a:xfrm>
              <a:off x="269025" y="5430768"/>
              <a:ext cx="2790807" cy="950560"/>
              <a:chOff x="5194012" y="5430768"/>
              <a:chExt cx="2790807" cy="950560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</a:t>
                </a:r>
                <a:r>
                  <a:rPr lang="en-US" sz="1000" dirty="0"/>
                  <a:t>62,68</a:t>
                </a:r>
                <a:endParaRPr lang="en-US" sz="1000" dirty="0" smtClean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</a:t>
                </a:r>
                <a:r>
                  <a:rPr lang="en-US" sz="1000" dirty="0"/>
                  <a:t>60,55</a:t>
                </a:r>
                <a:endParaRPr lang="en-US" sz="1000" dirty="0" smtClean="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6865594" y="559377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950496" y="54426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6" name="Elbow Connector 25"/>
          <p:cNvCxnSpPr/>
          <p:nvPr/>
        </p:nvCxnSpPr>
        <p:spPr>
          <a:xfrm flipV="1">
            <a:off x="1557189" y="1109887"/>
            <a:ext cx="1655498" cy="261609"/>
          </a:xfrm>
          <a:prstGeom prst="bentConnector3">
            <a:avLst>
              <a:gd name="adj1" fmla="val -56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0961" r="5714" b="14286"/>
          <a:stretch/>
        </p:blipFill>
        <p:spPr bwMode="auto">
          <a:xfrm>
            <a:off x="3338339" y="1397393"/>
            <a:ext cx="5228304" cy="408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5" y="1260475"/>
            <a:ext cx="25464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1318" y="1168177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Gianyar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8335" y="381000"/>
            <a:ext cx="3102965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</a:t>
            </a:r>
            <a:r>
              <a:rPr lang="id-ID" sz="1400" dirty="0" smtClean="0"/>
              <a:t>2</a:t>
            </a:r>
            <a:r>
              <a:rPr lang="en-US" sz="1400" dirty="0" smtClean="0"/>
              <a:t>.</a:t>
            </a:r>
            <a:r>
              <a:rPr lang="id-ID" sz="1400" dirty="0" smtClean="0"/>
              <a:t>68</a:t>
            </a:r>
            <a:endParaRPr lang="en-US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</a:t>
            </a:r>
            <a:r>
              <a:rPr lang="id-ID" sz="1400" dirty="0" smtClean="0"/>
              <a:t>6</a:t>
            </a:r>
            <a:r>
              <a:rPr lang="en-US" sz="1400" dirty="0" smtClean="0"/>
              <a:t>8</a:t>
            </a:r>
            <a:r>
              <a:rPr lang="id-ID" sz="1400" dirty="0" smtClean="0"/>
              <a:t>,</a:t>
            </a:r>
            <a:r>
              <a:rPr lang="en-US" sz="1400" dirty="0" smtClean="0"/>
              <a:t>96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Gianyar</a:t>
            </a:r>
            <a:r>
              <a:rPr lang="en-US" sz="1400" dirty="0" smtClean="0"/>
              <a:t> = 79,47</a:t>
            </a:r>
            <a:endParaRPr lang="id-ID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832" y="2142183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8056" y="1348934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735396"/>
            <a:ext cx="1676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538" y="3414988"/>
            <a:ext cx="10811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6296" y="4687724"/>
            <a:ext cx="18722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45339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2104" y="5407804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589294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356794"/>
            <a:ext cx="1009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269025" y="5430768"/>
            <a:ext cx="2832485" cy="950560"/>
            <a:chOff x="5194012" y="5430768"/>
            <a:chExt cx="2832485" cy="950560"/>
          </a:xfrm>
        </p:grpSpPr>
        <p:sp>
          <p:nvSpPr>
            <p:cNvPr id="49" name="TextBox 48"/>
            <p:cNvSpPr txBox="1"/>
            <p:nvPr/>
          </p:nvSpPr>
          <p:spPr>
            <a:xfrm>
              <a:off x="6852778" y="6135106"/>
              <a:ext cx="11737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id-ID" sz="1000" dirty="0" smtClean="0"/>
                <a:t>Prov</a:t>
              </a:r>
              <a:r>
                <a:rPr lang="en-US" sz="1000" dirty="0" smtClean="0"/>
                <a:t> : 68,96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194012" y="6135107"/>
              <a:ext cx="16241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 / Kota : 68,83</a:t>
              </a:r>
            </a:p>
          </p:txBody>
        </p:sp>
        <p:cxnSp>
          <p:nvCxnSpPr>
            <p:cNvPr id="51" name="Elbow Connector 50"/>
            <p:cNvCxnSpPr/>
            <p:nvPr/>
          </p:nvCxnSpPr>
          <p:spPr>
            <a:xfrm rot="16200000" flipH="1">
              <a:off x="7068810" y="5593776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15"/>
            <p:cNvCxnSpPr/>
            <p:nvPr/>
          </p:nvCxnSpPr>
          <p:spPr>
            <a:xfrm rot="10800000" flipV="1">
              <a:off x="6153712" y="5442642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Elbow Connector 35"/>
          <p:cNvCxnSpPr>
            <a:endCxn id="5" idx="0"/>
          </p:cNvCxnSpPr>
          <p:nvPr/>
        </p:nvCxnSpPr>
        <p:spPr>
          <a:xfrm flipV="1">
            <a:off x="1641285" y="1168177"/>
            <a:ext cx="1954625" cy="338554"/>
          </a:xfrm>
          <a:prstGeom prst="bentConnector4">
            <a:avLst>
              <a:gd name="adj1" fmla="val -808"/>
              <a:gd name="adj2" fmla="val 13094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1520" y="656014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Bhs.Indo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0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0961" r="5714" b="13311"/>
          <a:stretch/>
        </p:blipFill>
        <p:spPr bwMode="auto">
          <a:xfrm>
            <a:off x="3382296" y="1447800"/>
            <a:ext cx="5228304" cy="41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5" y="1260475"/>
            <a:ext cx="25464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1318" y="1168177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2533" y="381000"/>
            <a:ext cx="298876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</a:t>
            </a:r>
            <a:r>
              <a:rPr lang="id-ID" sz="1400" dirty="0" smtClean="0"/>
              <a:t>2</a:t>
            </a:r>
            <a:r>
              <a:rPr lang="en-US" sz="1400" dirty="0" smtClean="0"/>
              <a:t>.</a:t>
            </a:r>
            <a:r>
              <a:rPr lang="id-ID" sz="1400" dirty="0" smtClean="0"/>
              <a:t>68</a:t>
            </a:r>
            <a:endParaRPr lang="en-US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</a:t>
            </a:r>
            <a:r>
              <a:rPr lang="id-ID" sz="1400" dirty="0" smtClean="0"/>
              <a:t>6</a:t>
            </a:r>
            <a:r>
              <a:rPr lang="en-US" sz="1400" dirty="0" smtClean="0"/>
              <a:t>8</a:t>
            </a:r>
            <a:r>
              <a:rPr lang="id-ID" sz="1400" dirty="0" smtClean="0"/>
              <a:t>,</a:t>
            </a:r>
            <a:r>
              <a:rPr lang="en-US" sz="1400" dirty="0" smtClean="0"/>
              <a:t>96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Bangli</a:t>
            </a:r>
            <a:r>
              <a:rPr lang="en-US" sz="1400" dirty="0" smtClean="0"/>
              <a:t> = 58,77</a:t>
            </a:r>
            <a:endParaRPr lang="id-ID" sz="1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Indonesia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832" y="2142183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8056" y="1348934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Membaca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Pemahaman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735396"/>
            <a:ext cx="1676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538" y="3414988"/>
            <a:ext cx="10811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Data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6296" y="4687724"/>
            <a:ext cx="18722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Pemahaman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45339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Membaca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Kritis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2104" y="5407804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Gagasan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589294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Nonfiksi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356794"/>
            <a:ext cx="1009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Menulis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Struktur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Fiksi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cxnSp>
        <p:nvCxnSpPr>
          <p:cNvPr id="36" name="Elbow Connector 35"/>
          <p:cNvCxnSpPr>
            <a:endCxn id="5" idx="0"/>
          </p:cNvCxnSpPr>
          <p:nvPr/>
        </p:nvCxnSpPr>
        <p:spPr>
          <a:xfrm rot="5400000" flipH="1" flipV="1">
            <a:off x="377839" y="2431623"/>
            <a:ext cx="4416018" cy="1889126"/>
          </a:xfrm>
          <a:prstGeom prst="bentConnector3">
            <a:avLst>
              <a:gd name="adj1" fmla="val 10215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1520" y="656014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Bhs.Indo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grpSp>
        <p:nvGrpSpPr>
          <p:cNvPr id="2" name="Group 23"/>
          <p:cNvGrpSpPr/>
          <p:nvPr/>
        </p:nvGrpSpPr>
        <p:grpSpPr>
          <a:xfrm>
            <a:off x="269025" y="5430768"/>
            <a:ext cx="2832485" cy="950560"/>
            <a:chOff x="5194012" y="5430768"/>
            <a:chExt cx="2832485" cy="950560"/>
          </a:xfrm>
        </p:grpSpPr>
        <p:sp>
          <p:nvSpPr>
            <p:cNvPr id="25" name="TextBox 24"/>
            <p:cNvSpPr txBox="1"/>
            <p:nvPr/>
          </p:nvSpPr>
          <p:spPr>
            <a:xfrm>
              <a:off x="6852778" y="6135106"/>
              <a:ext cx="11737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Indeks</a:t>
              </a:r>
              <a:r>
                <a:rPr lang="en-US" sz="1000" dirty="0" smtClean="0"/>
                <a:t> </a:t>
              </a:r>
              <a:r>
                <a:rPr lang="id-ID" sz="1000" dirty="0" smtClean="0"/>
                <a:t>Prov</a:t>
              </a:r>
              <a:r>
                <a:rPr lang="en-US" sz="1000" dirty="0" smtClean="0"/>
                <a:t> : 68,96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94012" y="6135107"/>
              <a:ext cx="16241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Rata-rata </a:t>
              </a:r>
              <a:r>
                <a:rPr lang="en-US" sz="1000" dirty="0" err="1" smtClean="0"/>
                <a:t>Kab</a:t>
              </a:r>
              <a:r>
                <a:rPr lang="en-US" sz="1000" dirty="0" smtClean="0"/>
                <a:t> / Kota : 68,83</a:t>
              </a:r>
            </a:p>
          </p:txBody>
        </p:sp>
        <p:cxnSp>
          <p:nvCxnSpPr>
            <p:cNvPr id="38" name="Elbow Connector 37"/>
            <p:cNvCxnSpPr/>
            <p:nvPr/>
          </p:nvCxnSpPr>
          <p:spPr>
            <a:xfrm rot="16200000" flipH="1">
              <a:off x="7068810" y="5593776"/>
              <a:ext cx="704338" cy="378321"/>
            </a:xfrm>
            <a:prstGeom prst="bentConnector3">
              <a:avLst>
                <a:gd name="adj1" fmla="val -581"/>
              </a:avLst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15"/>
            <p:cNvCxnSpPr/>
            <p:nvPr/>
          </p:nvCxnSpPr>
          <p:spPr>
            <a:xfrm rot="10800000" flipV="1">
              <a:off x="6153712" y="5442642"/>
              <a:ext cx="926033" cy="704339"/>
            </a:xfrm>
            <a:prstGeom prst="bentConnector2">
              <a:avLst/>
            </a:prstGeom>
            <a:ln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6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Bahasa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Inggris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099527"/>
            <a:ext cx="5245736" cy="50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777850"/>
            <a:ext cx="2913380" cy="572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280020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68.06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76.95</a:t>
            </a:r>
            <a:endParaRPr lang="id-ID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3304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0430" y="571479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flipV="1">
            <a:off x="3125165" y="740756"/>
            <a:ext cx="375265" cy="150496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76800" y="6611779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Nas</a:t>
            </a:r>
            <a:r>
              <a:rPr lang="en-US" sz="1000" dirty="0" smtClean="0"/>
              <a:t>.: 68.06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3485" y="6611779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Prov. : 70.27	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050711" y="5930164"/>
            <a:ext cx="1071570" cy="355522"/>
          </a:xfrm>
          <a:prstGeom prst="bentConnector3">
            <a:avLst>
              <a:gd name="adj1" fmla="val -37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5400000">
            <a:off x="1439301" y="5755756"/>
            <a:ext cx="1010174" cy="642942"/>
          </a:xfrm>
          <a:prstGeom prst="bentConnector3">
            <a:avLst>
              <a:gd name="adj1" fmla="val -288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9632" y="375312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IPS),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Provinsi</a:t>
            </a:r>
            <a:endParaRPr lang="en-US" sz="9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704" y="1051560"/>
            <a:ext cx="5525136" cy="49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" y="873208"/>
            <a:ext cx="2970049" cy="57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0663" y="381000"/>
            <a:ext cx="329083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68.06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76.95</a:t>
            </a:r>
            <a:endParaRPr lang="id-ID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Kota </a:t>
            </a:r>
            <a:r>
              <a:rPr lang="en-US" sz="1400" dirty="0" err="1" smtClean="0"/>
              <a:t>Denpasar</a:t>
            </a:r>
            <a:r>
              <a:rPr lang="en-US" sz="1400" dirty="0" smtClean="0"/>
              <a:t>  = 86.39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3304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0430" y="571479"/>
            <a:ext cx="1399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Kota </a:t>
            </a:r>
            <a:r>
              <a:rPr lang="en-US" sz="1600" dirty="0" err="1" smtClean="0"/>
              <a:t>Denpasar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rot="5400000" flipH="1" flipV="1">
            <a:off x="3160145" y="856467"/>
            <a:ext cx="455996" cy="224574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8785" y="6611803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</a:t>
            </a:r>
            <a:r>
              <a:rPr lang="en-US" sz="1000" dirty="0" smtClean="0"/>
              <a:t> : 76.95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4273" y="6611803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/Kota: 77.77	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362448" y="5930164"/>
            <a:ext cx="1071570" cy="355522"/>
          </a:xfrm>
          <a:prstGeom prst="bentConnector3">
            <a:avLst>
              <a:gd name="adj1" fmla="val -37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5400000">
            <a:off x="1751038" y="5755756"/>
            <a:ext cx="1010174" cy="642942"/>
          </a:xfrm>
          <a:prstGeom prst="bentConnector3">
            <a:avLst>
              <a:gd name="adj1" fmla="val -288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9632" y="375312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IPS),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2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704" y="1051560"/>
            <a:ext cx="5525136" cy="49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" y="873208"/>
            <a:ext cx="2970049" cy="572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Bhs.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5181" y="381000"/>
            <a:ext cx="3176319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68.06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76.95</a:t>
            </a:r>
            <a:endParaRPr lang="id-ID" sz="1400" dirty="0" smtClean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Buleleng</a:t>
            </a:r>
            <a:r>
              <a:rPr lang="en-US" sz="1400" smtClean="0"/>
              <a:t> = 62.53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500430" y="1357298"/>
            <a:ext cx="107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sz="1100" b="1" i="1" dirty="0" smtClean="0">
                <a:solidFill>
                  <a:srgbClr val="C00000"/>
                </a:solidFill>
              </a:rPr>
              <a:t>Melengkapi teks rumpang (teks yang tidak lengkap)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136" y="1167126"/>
            <a:ext cx="2046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percakapan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43768" y="1714488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Merespon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belum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lengkap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0006" y="3357562"/>
            <a:ext cx="1081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Menentukan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gambar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dari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percakapan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72396" y="4643446"/>
            <a:ext cx="1979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b="1" i="1" dirty="0" smtClean="0">
                <a:solidFill>
                  <a:srgbClr val="C00000"/>
                </a:solidFill>
              </a:rPr>
              <a:t>Menentukan gambar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00826" y="5500702"/>
            <a:ext cx="14241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monolog lisan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00496" y="5500702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fungsional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4678" y="4643446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solidFill>
                  <a:srgbClr val="C00000"/>
                </a:solidFill>
              </a:rPr>
              <a:t>Memahami informasi dari teks tulis/wacana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3304" y="3373939"/>
            <a:ext cx="1158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 smtClean="0">
                <a:solidFill>
                  <a:srgbClr val="C00000"/>
                </a:solidFill>
              </a:rPr>
              <a:t>Menyusun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kalimat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menjadi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paragraf</a:t>
            </a:r>
            <a:r>
              <a:rPr lang="en-US" sz="1100" b="1" i="1" dirty="0" smtClean="0">
                <a:solidFill>
                  <a:srgbClr val="C00000"/>
                </a:solidFill>
              </a:rPr>
              <a:t> yang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benar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0430" y="571479"/>
            <a:ext cx="1312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Buleleng</a:t>
            </a:r>
            <a:endParaRPr lang="en-US" sz="1600" dirty="0"/>
          </a:p>
        </p:txBody>
      </p:sp>
      <p:cxnSp>
        <p:nvCxnSpPr>
          <p:cNvPr id="59" name="Elbow Connector 58"/>
          <p:cNvCxnSpPr>
            <a:endCxn id="52" idx="1"/>
          </p:cNvCxnSpPr>
          <p:nvPr/>
        </p:nvCxnSpPr>
        <p:spPr>
          <a:xfrm rot="5400000" flipH="1" flipV="1">
            <a:off x="27797" y="2764679"/>
            <a:ext cx="5496556" cy="1448710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8785" y="6611803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</a:t>
            </a:r>
            <a:r>
              <a:rPr lang="en-US" sz="1000" dirty="0" smtClean="0"/>
              <a:t> : 76.95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4273" y="6611803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/Kota: 77.77	</a:t>
            </a:r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362448" y="5930164"/>
            <a:ext cx="1071570" cy="355522"/>
          </a:xfrm>
          <a:prstGeom prst="bentConnector3">
            <a:avLst>
              <a:gd name="adj1" fmla="val -37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15"/>
          <p:cNvCxnSpPr/>
          <p:nvPr/>
        </p:nvCxnSpPr>
        <p:spPr>
          <a:xfrm rot="5400000">
            <a:off x="1751038" y="5755756"/>
            <a:ext cx="1010174" cy="642942"/>
          </a:xfrm>
          <a:prstGeom prst="bentConnector3">
            <a:avLst>
              <a:gd name="adj1" fmla="val -288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9632" y="375312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Bahasa</a:t>
            </a:r>
            <a:r>
              <a:rPr lang="en-US" sz="900" dirty="0" smtClean="0"/>
              <a:t> </a:t>
            </a:r>
            <a:r>
              <a:rPr lang="en-US" sz="900" dirty="0" err="1" smtClean="0"/>
              <a:t>Inggris</a:t>
            </a:r>
            <a:r>
              <a:rPr lang="en-US" sz="900" dirty="0" smtClean="0"/>
              <a:t> IPS),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Matematika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10714" r="8712" b="14286"/>
          <a:stretch/>
        </p:blipFill>
        <p:spPr bwMode="auto">
          <a:xfrm>
            <a:off x="3203848" y="1340768"/>
            <a:ext cx="5092835" cy="410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2" y="1152948"/>
            <a:ext cx="2713926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1948" y="930206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4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59.82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53.96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3808" y="2276872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Statistika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Peluang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6048" y="1295182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Logika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Matematika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12639" y="1836957"/>
            <a:ext cx="19670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Eksponen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41697" y="4006225"/>
            <a:ext cx="14507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Fungsi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Persamaan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Pertidaksamaan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2200" y="532763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Matriks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152" y="5347959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527430"/>
            <a:ext cx="10094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251520" y="656014"/>
            <a:ext cx="2808312" cy="5725314"/>
            <a:chOff x="251520" y="656014"/>
            <a:chExt cx="2808312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Bhs.Indo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3" name="Group 46"/>
            <p:cNvGrpSpPr/>
            <p:nvPr/>
          </p:nvGrpSpPr>
          <p:grpSpPr>
            <a:xfrm>
              <a:off x="269025" y="5325591"/>
              <a:ext cx="2790807" cy="1055737"/>
              <a:chOff x="5194012" y="5325591"/>
              <a:chExt cx="2790807" cy="105573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59,82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54,19</a:t>
                </a:r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6894169" y="5489001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859032" y="5325591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6" name="Elbow Connector 25"/>
          <p:cNvCxnSpPr>
            <a:endCxn id="5" idx="1"/>
          </p:cNvCxnSpPr>
          <p:nvPr/>
        </p:nvCxnSpPr>
        <p:spPr>
          <a:xfrm rot="5400000" flipH="1" flipV="1">
            <a:off x="1031230" y="1390368"/>
            <a:ext cx="2501602" cy="1919833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chemeClr val="tx1"/>
                </a:solidFill>
              </a:rPr>
              <a:t>Site Map </a:t>
            </a:r>
            <a:r>
              <a:rPr lang="en-US" b="1" dirty="0" err="1" smtClean="0">
                <a:solidFill>
                  <a:schemeClr val="tx1"/>
                </a:solidFill>
              </a:rPr>
              <a:t>Pengukuran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Sekolah</a:t>
            </a:r>
            <a:r>
              <a:rPr lang="en-US" b="1" dirty="0" smtClean="0">
                <a:solidFill>
                  <a:schemeClr val="tx1"/>
                </a:solidFill>
              </a:rPr>
              <a:t> SMA/MA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5C82-A011-4747-8871-BAF86E4E838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756" y="5748063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Butir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Soal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UN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51456" y="4462895"/>
            <a:ext cx="1883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Indikator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UN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0656" y="3239230"/>
            <a:ext cx="170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Kompetensi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33800" y="605135"/>
            <a:ext cx="425943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Indeks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Kompetensi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Sekolah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Elbow Connector 7"/>
          <p:cNvCxnSpPr>
            <a:stCxn id="5" idx="3"/>
          </p:cNvCxnSpPr>
          <p:nvPr/>
        </p:nvCxnSpPr>
        <p:spPr>
          <a:xfrm flipV="1">
            <a:off x="2304153" y="4924560"/>
            <a:ext cx="666503" cy="105433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9" idx="3"/>
          </p:cNvCxnSpPr>
          <p:nvPr/>
        </p:nvCxnSpPr>
        <p:spPr>
          <a:xfrm flipV="1">
            <a:off x="3635241" y="3700896"/>
            <a:ext cx="690915" cy="99283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120" y="2590800"/>
            <a:ext cx="328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Indeks</a:t>
            </a:r>
            <a:r>
              <a:rPr lang="en-US" b="1" dirty="0" smtClean="0"/>
              <a:t> </a:t>
            </a:r>
            <a:r>
              <a:rPr lang="en-US" b="1" dirty="0" err="1" smtClean="0"/>
              <a:t>Komposit</a:t>
            </a:r>
            <a:r>
              <a:rPr lang="en-US" b="1" dirty="0" smtClean="0"/>
              <a:t> </a:t>
            </a:r>
            <a:r>
              <a:rPr lang="en-US" b="1" dirty="0" err="1" smtClean="0"/>
              <a:t>Mapel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N </a:t>
            </a:r>
            <a:r>
              <a:rPr lang="en-US" b="1" dirty="0" err="1" smtClean="0"/>
              <a:t>Kompetensi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270742" y="5187288"/>
            <a:ext cx="13868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Daya</a:t>
            </a:r>
            <a:r>
              <a:rPr lang="en-US" b="1" dirty="0" smtClean="0"/>
              <a:t> </a:t>
            </a:r>
            <a:r>
              <a:rPr lang="en-US" b="1" dirty="0" err="1" smtClean="0"/>
              <a:t>Serap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26156" y="3804391"/>
            <a:ext cx="374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Rata-rata </a:t>
            </a:r>
            <a:r>
              <a:rPr lang="en-US" b="1" dirty="0" err="1" smtClean="0"/>
              <a:t>indikator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masing-masing</a:t>
            </a:r>
            <a:r>
              <a:rPr lang="en-US" b="1" dirty="0" smtClean="0"/>
              <a:t> </a:t>
            </a:r>
            <a:r>
              <a:rPr lang="en-US" b="1" dirty="0" err="1" smtClean="0"/>
              <a:t>kompetensi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600" y="76200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A.3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1981200"/>
            <a:ext cx="349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Indeks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Kompetensi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Mapel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6" name="Elbow Connector 5"/>
          <p:cNvCxnSpPr>
            <a:stCxn id="16" idx="3"/>
            <a:endCxn id="43" idx="2"/>
          </p:cNvCxnSpPr>
          <p:nvPr/>
        </p:nvCxnSpPr>
        <p:spPr>
          <a:xfrm flipV="1">
            <a:off x="5400893" y="1128355"/>
            <a:ext cx="462625" cy="108367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1" idx="3"/>
          </p:cNvCxnSpPr>
          <p:nvPr/>
        </p:nvCxnSpPr>
        <p:spPr>
          <a:xfrm flipV="1">
            <a:off x="4675353" y="2371130"/>
            <a:ext cx="353847" cy="109893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67400" y="1334869"/>
            <a:ext cx="302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Indeks</a:t>
            </a:r>
            <a:r>
              <a:rPr lang="en-US" b="1" dirty="0" smtClean="0"/>
              <a:t> </a:t>
            </a:r>
            <a:r>
              <a:rPr lang="en-US" b="1" dirty="0" err="1" smtClean="0"/>
              <a:t>Komposit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6 </a:t>
            </a:r>
            <a:r>
              <a:rPr lang="en-US" b="1" dirty="0" err="1" smtClean="0"/>
              <a:t>Mapel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91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1103" t="2314" r="2148" b="1864"/>
          <a:stretch>
            <a:fillRect/>
          </a:stretch>
        </p:blipFill>
        <p:spPr bwMode="auto">
          <a:xfrm>
            <a:off x="3048000" y="838200"/>
            <a:ext cx="5486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7384"/>
            <a:ext cx="2730657" cy="52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69632" y="37531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Matematika</a:t>
            </a:r>
            <a:r>
              <a:rPr lang="en-US" sz="900" dirty="0" smtClean="0"/>
              <a:t> IPS),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2805212" y="548062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Gianyar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8340" y="381000"/>
            <a:ext cx="3102965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59.82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53.96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Gianyar</a:t>
            </a:r>
            <a:r>
              <a:rPr lang="en-US" sz="1400" dirty="0" smtClean="0"/>
              <a:t> = 69.03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20976" y="2276872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Statistika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Peluang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6048" y="1295182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Logika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Matematika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12639" y="1836957"/>
            <a:ext cx="19670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Eksponen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9797" y="4063375"/>
            <a:ext cx="14507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Fungsi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Persamaan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Pertidaksamaan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2200" y="532763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Matriks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152" y="5347959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34644" y="3527430"/>
            <a:ext cx="10094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cxnSp>
        <p:nvCxnSpPr>
          <p:cNvPr id="26" name="Elbow Connector 25"/>
          <p:cNvCxnSpPr>
            <a:endCxn id="5" idx="1"/>
          </p:cNvCxnSpPr>
          <p:nvPr/>
        </p:nvCxnSpPr>
        <p:spPr>
          <a:xfrm flipV="1">
            <a:off x="1752600" y="717339"/>
            <a:ext cx="1052612" cy="578062"/>
          </a:xfrm>
          <a:prstGeom prst="bentConnector3">
            <a:avLst>
              <a:gd name="adj1" fmla="val -565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53484" y="6272992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60,64</a:t>
            </a:r>
          </a:p>
          <a:p>
            <a:endParaRPr lang="en-US" sz="1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37134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59,38</a:t>
            </a: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1997238" y="5572783"/>
            <a:ext cx="800206" cy="600212"/>
          </a:xfrm>
          <a:prstGeom prst="bentConnector3">
            <a:avLst>
              <a:gd name="adj1" fmla="val -7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8"/>
          <p:cNvCxnSpPr/>
          <p:nvPr/>
        </p:nvCxnSpPr>
        <p:spPr>
          <a:xfrm rot="10800000" flipV="1">
            <a:off x="1030942" y="5472787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1"/>
            <a:ext cx="27307" cy="5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2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344" t="1409" r="1908" b="1359"/>
          <a:stretch>
            <a:fillRect/>
          </a:stretch>
        </p:blipFill>
        <p:spPr bwMode="auto">
          <a:xfrm>
            <a:off x="3048000" y="838200"/>
            <a:ext cx="5486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7384"/>
            <a:ext cx="2730657" cy="52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169632" y="37531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Matematika</a:t>
            </a:r>
            <a:r>
              <a:rPr lang="en-US" sz="900" dirty="0" smtClean="0"/>
              <a:t> IPS),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Kabupaten</a:t>
            </a:r>
            <a:r>
              <a:rPr lang="en-US" sz="900" dirty="0" smtClean="0"/>
              <a:t> / Kota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2805212" y="548062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82623" y="381000"/>
            <a:ext cx="2948691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59.82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53.96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Bangli</a:t>
            </a:r>
            <a:r>
              <a:rPr lang="en-US" sz="1400" dirty="0" smtClean="0"/>
              <a:t>= 39.70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20976" y="2276872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Statistika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Peluang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6048" y="1295182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Logika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Matematika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12639" y="1836957"/>
            <a:ext cx="19670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Eksponen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9797" y="4063375"/>
            <a:ext cx="145078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Fungsi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Persamaan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Pertidaksamaan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2200" y="5327630"/>
            <a:ext cx="1424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Matriks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152" y="5347959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Barisan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Deret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34644" y="3527430"/>
            <a:ext cx="10094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Kalkulus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cxnSp>
        <p:nvCxnSpPr>
          <p:cNvPr id="26" name="Elbow Connector 25"/>
          <p:cNvCxnSpPr>
            <a:endCxn id="5" idx="1"/>
          </p:cNvCxnSpPr>
          <p:nvPr/>
        </p:nvCxnSpPr>
        <p:spPr>
          <a:xfrm rot="5400000" flipH="1" flipV="1">
            <a:off x="-486624" y="2651766"/>
            <a:ext cx="5226263" cy="1357410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53484" y="6272992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60,64</a:t>
            </a:r>
          </a:p>
          <a:p>
            <a:endParaRPr lang="en-US" sz="1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37134" y="6237649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59,38</a:t>
            </a: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1997238" y="5572783"/>
            <a:ext cx="800206" cy="600212"/>
          </a:xfrm>
          <a:prstGeom prst="bentConnector3">
            <a:avLst>
              <a:gd name="adj1" fmla="val -787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8"/>
          <p:cNvCxnSpPr/>
          <p:nvPr/>
        </p:nvCxnSpPr>
        <p:spPr>
          <a:xfrm rot="10800000" flipV="1">
            <a:off x="1030942" y="5472787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1"/>
            <a:ext cx="27307" cy="5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1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Ekonomi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3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064" t="9310" r="7057" b="12991"/>
          <a:stretch>
            <a:fillRect/>
          </a:stretch>
        </p:blipFill>
        <p:spPr bwMode="auto">
          <a:xfrm>
            <a:off x="3131840" y="980728"/>
            <a:ext cx="5245583" cy="427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5" y="1102316"/>
            <a:ext cx="2553747" cy="503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9735" y="1002214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</a:t>
            </a:r>
            <a:r>
              <a:rPr lang="id-ID" sz="1600" dirty="0" smtClean="0"/>
              <a:t>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4" y="381000"/>
            <a:ext cx="28514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54.</a:t>
            </a:r>
            <a:r>
              <a:rPr lang="id-ID" sz="1400" dirty="0" smtClean="0"/>
              <a:t>6</a:t>
            </a:r>
            <a:r>
              <a:rPr lang="en-US" sz="1400" dirty="0" smtClean="0"/>
              <a:t>9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id-ID" sz="1400" dirty="0" smtClean="0"/>
              <a:t>Bali </a:t>
            </a:r>
            <a:r>
              <a:rPr lang="en-US" sz="1400" dirty="0" smtClean="0"/>
              <a:t>= </a:t>
            </a:r>
            <a:r>
              <a:rPr lang="id-ID" sz="1400" dirty="0" smtClean="0"/>
              <a:t>58.25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Ekonomi</a:t>
            </a:r>
            <a:r>
              <a:rPr lang="en-US" b="1" smtClean="0">
                <a:solidFill>
                  <a:schemeClr val="tx1"/>
                </a:solidFill>
              </a:rPr>
              <a:t> 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2156" y="1782341"/>
            <a:ext cx="158181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>
                <a:solidFill>
                  <a:srgbClr val="C00000"/>
                </a:solidFill>
              </a:rPr>
              <a:t>Manajemen Badan Usaha, Koperasi, Kewirausahaan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8056" y="995586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Permasalahan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34076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Konsep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71953" y="2991619"/>
            <a:ext cx="10811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Kebijakan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7246" y="4324851"/>
            <a:ext cx="18722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Pendapatan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157192"/>
            <a:ext cx="1424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Ekonomi</a:t>
            </a:r>
            <a:r>
              <a:rPr lang="en-US" sz="1100" b="1" i="1" dirty="0">
                <a:solidFill>
                  <a:srgbClr val="C00000"/>
                </a:solidFill>
              </a:rPr>
              <a:t> Pembangunan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2104" y="5111606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Pasar</a:t>
            </a:r>
            <a:r>
              <a:rPr lang="en-US" sz="1100" b="1" i="1" dirty="0">
                <a:solidFill>
                  <a:srgbClr val="C00000"/>
                </a:solidFill>
              </a:rPr>
              <a:t> Modal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Perdagangan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Internasional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293096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Jasa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060596"/>
            <a:ext cx="1009484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Dagang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251520" y="656014"/>
            <a:ext cx="2808312" cy="5725314"/>
            <a:chOff x="251520" y="656014"/>
            <a:chExt cx="2808312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Ekonomi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3" name="Group 46"/>
            <p:cNvGrpSpPr/>
            <p:nvPr/>
          </p:nvGrpSpPr>
          <p:grpSpPr>
            <a:xfrm>
              <a:off x="269025" y="5430768"/>
              <a:ext cx="2790807" cy="950560"/>
              <a:chOff x="5194012" y="5430768"/>
              <a:chExt cx="2790807" cy="950560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</a:t>
                </a:r>
                <a:r>
                  <a:rPr lang="en-US" sz="1000" dirty="0"/>
                  <a:t>54.69</a:t>
                </a:r>
                <a:endParaRPr lang="en-US" sz="1000" dirty="0" smtClean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</a:t>
                </a:r>
                <a:r>
                  <a:rPr lang="en-US" sz="1000" dirty="0"/>
                  <a:t>50.43</a:t>
                </a:r>
                <a:endParaRPr lang="en-US" sz="1000" dirty="0" smtClean="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6865594" y="559377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950496" y="54426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Elbow Connector 35"/>
          <p:cNvCxnSpPr/>
          <p:nvPr/>
        </p:nvCxnSpPr>
        <p:spPr>
          <a:xfrm flipV="1">
            <a:off x="2544372" y="1161966"/>
            <a:ext cx="803492" cy="754866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142984"/>
            <a:ext cx="5800091" cy="548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26740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18524" y="1146230"/>
            <a:ext cx="1399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Kota </a:t>
            </a:r>
            <a:r>
              <a:rPr lang="en-US" sz="1600" dirty="0" err="1" smtClean="0"/>
              <a:t>Denpasar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80543" y="381000"/>
            <a:ext cx="3250762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54.</a:t>
            </a:r>
            <a:r>
              <a:rPr lang="id-ID" sz="1400" dirty="0" smtClean="0"/>
              <a:t>6</a:t>
            </a:r>
            <a:r>
              <a:rPr lang="en-US" sz="1400" dirty="0" smtClean="0"/>
              <a:t>9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58,25</a:t>
            </a:r>
            <a:endParaRPr lang="id-ID" sz="1400" dirty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smtClean="0"/>
              <a:t>Kota </a:t>
            </a:r>
            <a:r>
              <a:rPr lang="en-US" sz="1400" dirty="0" err="1" smtClean="0"/>
              <a:t>Denpasar</a:t>
            </a:r>
            <a:r>
              <a:rPr lang="en-US" sz="1400" dirty="0" smtClean="0"/>
              <a:t> = 72,08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Ekonomi</a:t>
            </a:r>
            <a:r>
              <a:rPr lang="en-US" b="1" smtClean="0">
                <a:solidFill>
                  <a:schemeClr val="tx1"/>
                </a:solidFill>
              </a:rPr>
              <a:t> 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5874" y="2328770"/>
            <a:ext cx="1581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>
                <a:solidFill>
                  <a:srgbClr val="C00000"/>
                </a:solidFill>
              </a:rPr>
              <a:t>Manajemen Badan Usaha, Koperasi, Kewirausahaan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0708" y="1428736"/>
            <a:ext cx="2046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Permasalahan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0892" y="1928802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Konsep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7130" y="3571876"/>
            <a:ext cx="1081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Kebijakan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1824" y="495334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Pendapatan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8868" y="5784195"/>
            <a:ext cx="1424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Ekonomi</a:t>
            </a:r>
            <a:r>
              <a:rPr lang="en-US" sz="1100" b="1" i="1" dirty="0">
                <a:solidFill>
                  <a:srgbClr val="C00000"/>
                </a:solidFill>
              </a:rPr>
              <a:t> Pembangunan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00430" y="5715016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Pasar</a:t>
            </a:r>
            <a:r>
              <a:rPr lang="en-US" sz="1100" b="1" i="1" dirty="0">
                <a:solidFill>
                  <a:srgbClr val="C00000"/>
                </a:solidFill>
              </a:rPr>
              <a:t> Modal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Perdagangan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Internasional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8666" y="487925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Jasa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1012" y="3543216"/>
            <a:ext cx="10094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Dagang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520" y="656014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Ekonomi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</a:t>
            </a:r>
            <a:r>
              <a:rPr lang="en-US" sz="900" dirty="0" smtClean="0"/>
              <a:t>/Kota</a:t>
            </a:r>
            <a:endParaRPr lang="en-US" sz="900" dirty="0"/>
          </a:p>
        </p:txBody>
      </p:sp>
      <p:cxnSp>
        <p:nvCxnSpPr>
          <p:cNvPr id="36" name="Elbow Connector 35"/>
          <p:cNvCxnSpPr>
            <a:endCxn id="5" idx="1"/>
          </p:cNvCxnSpPr>
          <p:nvPr/>
        </p:nvCxnSpPr>
        <p:spPr>
          <a:xfrm flipV="1">
            <a:off x="1857356" y="1315507"/>
            <a:ext cx="1261168" cy="398981"/>
          </a:xfrm>
          <a:prstGeom prst="bentConnector3">
            <a:avLst>
              <a:gd name="adj1" fmla="val 95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3894" y="6397489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58,25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544" y="6362146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58,16</a:t>
            </a:r>
          </a:p>
        </p:txBody>
      </p:sp>
      <p:cxnSp>
        <p:nvCxnSpPr>
          <p:cNvPr id="37" name="Elbow Connector 36"/>
          <p:cNvCxnSpPr/>
          <p:nvPr/>
        </p:nvCxnSpPr>
        <p:spPr>
          <a:xfrm rot="16200000" flipH="1">
            <a:off x="2140906" y="5697279"/>
            <a:ext cx="800206" cy="600213"/>
          </a:xfrm>
          <a:prstGeom prst="bentConnector3">
            <a:avLst>
              <a:gd name="adj1" fmla="val -194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 flipV="1">
            <a:off x="1133770" y="5597284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1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2503" y="1084521"/>
            <a:ext cx="5800091" cy="548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26740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18524" y="1146230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2544" y="381000"/>
            <a:ext cx="298876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54.</a:t>
            </a:r>
            <a:r>
              <a:rPr lang="id-ID" sz="1400" dirty="0" smtClean="0"/>
              <a:t>6</a:t>
            </a:r>
            <a:r>
              <a:rPr lang="en-US" sz="1400" dirty="0" smtClean="0"/>
              <a:t>9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= 58,25</a:t>
            </a:r>
            <a:endParaRPr lang="id-ID" sz="1400" dirty="0"/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 smtClean="0"/>
              <a:t>Bangli</a:t>
            </a:r>
            <a:r>
              <a:rPr lang="en-US" sz="1400" dirty="0" smtClean="0"/>
              <a:t> = 40,75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Ekonomi</a:t>
            </a:r>
            <a:r>
              <a:rPr lang="en-US" b="1" smtClean="0">
                <a:solidFill>
                  <a:schemeClr val="tx1"/>
                </a:solidFill>
              </a:rPr>
              <a:t> 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5874" y="2328770"/>
            <a:ext cx="1581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100" b="1" i="1" dirty="0">
                <a:solidFill>
                  <a:srgbClr val="C00000"/>
                </a:solidFill>
              </a:rPr>
              <a:t>Manajemen Badan Usaha, Koperasi, Kewirausahaan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0708" y="1428736"/>
            <a:ext cx="2046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Permasalahan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0892" y="1928802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Konsep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7130" y="3571876"/>
            <a:ext cx="1081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Kebijakan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1824" y="495334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 smtClean="0">
                <a:solidFill>
                  <a:srgbClr val="C00000"/>
                </a:solidFill>
              </a:rPr>
              <a:t>Pendapatan</a:t>
            </a:r>
            <a:r>
              <a:rPr lang="en-US" sz="1100" b="1" i="1" dirty="0" smtClean="0">
                <a:solidFill>
                  <a:srgbClr val="C00000"/>
                </a:solidFill>
              </a:rPr>
              <a:t> </a:t>
            </a:r>
            <a:r>
              <a:rPr lang="en-US" sz="1100" b="1" i="1" dirty="0" err="1" smtClean="0">
                <a:solidFill>
                  <a:srgbClr val="C00000"/>
                </a:solidFill>
              </a:rPr>
              <a:t>Ekonomi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8868" y="5784195"/>
            <a:ext cx="1424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Ekonomi</a:t>
            </a:r>
            <a:r>
              <a:rPr lang="en-US" sz="1100" b="1" i="1" dirty="0">
                <a:solidFill>
                  <a:srgbClr val="C00000"/>
                </a:solidFill>
              </a:rPr>
              <a:t> Pembangunan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00430" y="5715016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Pasar</a:t>
            </a:r>
            <a:r>
              <a:rPr lang="en-US" sz="1100" b="1" i="1" dirty="0">
                <a:solidFill>
                  <a:srgbClr val="C00000"/>
                </a:solidFill>
              </a:rPr>
              <a:t> Modal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Perdagangan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Internasional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8666" y="4879251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Jasa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1012" y="3543216"/>
            <a:ext cx="10094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Akuntansi</a:t>
            </a:r>
            <a:r>
              <a:rPr lang="en-US" sz="1100" b="1" i="1" dirty="0">
                <a:solidFill>
                  <a:srgbClr val="C00000"/>
                </a:solidFill>
              </a:rPr>
              <a:t> Perusahaan </a:t>
            </a:r>
            <a:r>
              <a:rPr lang="en-US" sz="1100" b="1" i="1" dirty="0" err="1">
                <a:solidFill>
                  <a:srgbClr val="C00000"/>
                </a:solidFill>
              </a:rPr>
              <a:t>Dagang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520" y="656014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Ekonomi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</a:t>
            </a:r>
            <a:r>
              <a:rPr lang="en-US" sz="900" dirty="0" smtClean="0"/>
              <a:t>/Kota</a:t>
            </a:r>
            <a:endParaRPr lang="en-US" sz="900" dirty="0"/>
          </a:p>
        </p:txBody>
      </p:sp>
      <p:cxnSp>
        <p:nvCxnSpPr>
          <p:cNvPr id="36" name="Elbow Connector 35"/>
          <p:cNvCxnSpPr>
            <a:endCxn id="5" idx="1"/>
          </p:cNvCxnSpPr>
          <p:nvPr/>
        </p:nvCxnSpPr>
        <p:spPr>
          <a:xfrm rot="5400000" flipH="1" flipV="1">
            <a:off x="38153" y="2920397"/>
            <a:ext cx="4685261" cy="147548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3894" y="6397489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58,25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7544" y="6362146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58,16</a:t>
            </a:r>
          </a:p>
        </p:txBody>
      </p:sp>
      <p:cxnSp>
        <p:nvCxnSpPr>
          <p:cNvPr id="37" name="Elbow Connector 36"/>
          <p:cNvCxnSpPr/>
          <p:nvPr/>
        </p:nvCxnSpPr>
        <p:spPr>
          <a:xfrm rot="16200000" flipH="1">
            <a:off x="2140906" y="5697279"/>
            <a:ext cx="800206" cy="600213"/>
          </a:xfrm>
          <a:prstGeom prst="bentConnector3">
            <a:avLst>
              <a:gd name="adj1" fmla="val -194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rot="10800000" flipV="1">
            <a:off x="1133770" y="5597284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6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Sosiologi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8997" r="7042" b="13058"/>
          <a:stretch/>
        </p:blipFill>
        <p:spPr bwMode="auto">
          <a:xfrm>
            <a:off x="3237958" y="1025346"/>
            <a:ext cx="5200196" cy="426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4" y="1144548"/>
            <a:ext cx="2517460" cy="487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3244" y="920681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5" y="381000"/>
            <a:ext cx="285148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61.</a:t>
            </a:r>
            <a:r>
              <a:rPr lang="id-ID" sz="1400" dirty="0" smtClean="0"/>
              <a:t>6</a:t>
            </a:r>
            <a:r>
              <a:rPr lang="en-US" sz="1400" dirty="0" smtClean="0"/>
              <a:t>6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en-US" sz="1400" dirty="0"/>
              <a:t>Bali = </a:t>
            </a:r>
            <a:r>
              <a:rPr lang="id-ID" sz="1400" dirty="0" smtClean="0"/>
              <a:t>55.70</a:t>
            </a:r>
            <a:endParaRPr lang="id-ID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Sosiologi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832" y="1845985"/>
            <a:ext cx="10712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Penelitian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Sosial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8056" y="1052736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Fungsi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sosiologi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134076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Nilai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norma</a:t>
            </a:r>
            <a:r>
              <a:rPr lang="en-US" sz="1100" b="1" i="1" dirty="0">
                <a:solidFill>
                  <a:srgbClr val="C00000"/>
                </a:solidFill>
              </a:rPr>
              <a:t>,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sosialisasi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71953" y="2991619"/>
            <a:ext cx="10811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Interaksi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sosial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konflik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7246" y="4324851"/>
            <a:ext cx="187220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Penyimpangan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pengendalian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6216" y="5157192"/>
            <a:ext cx="1424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Struktur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mobilitas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2104" y="5111606"/>
            <a:ext cx="176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Kelompok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sosial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masyarakat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multikultural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293096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Perubahan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Sosial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8420" y="3060596"/>
            <a:ext cx="1009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Lembaga</a:t>
            </a:r>
            <a:r>
              <a:rPr lang="en-US" sz="1100" b="1" i="1" u="none" strike="noStrike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100" b="1" i="1" u="none" strike="noStrike" dirty="0" err="1" smtClean="0">
                <a:solidFill>
                  <a:srgbClr val="C00000"/>
                </a:solidFill>
                <a:effectLst/>
              </a:rPr>
              <a:t>Sosial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4" name="Group 52"/>
          <p:cNvGrpSpPr/>
          <p:nvPr/>
        </p:nvGrpSpPr>
        <p:grpSpPr>
          <a:xfrm>
            <a:off x="251520" y="656014"/>
            <a:ext cx="2808312" cy="5725314"/>
            <a:chOff x="251520" y="656014"/>
            <a:chExt cx="2808312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Sosiologi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6" name="Group 46"/>
            <p:cNvGrpSpPr/>
            <p:nvPr/>
          </p:nvGrpSpPr>
          <p:grpSpPr>
            <a:xfrm>
              <a:off x="269025" y="5430768"/>
              <a:ext cx="2790807" cy="950560"/>
              <a:chOff x="5194012" y="5430768"/>
              <a:chExt cx="2790807" cy="950560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61.66</a:t>
                </a:r>
                <a:endParaRPr lang="en-US" sz="10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57.83</a:t>
                </a:r>
                <a:endParaRPr lang="en-US" sz="1000" dirty="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6939433" y="559377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950496" y="54426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Elbow Connector 35"/>
          <p:cNvCxnSpPr>
            <a:endCxn id="5" idx="1"/>
          </p:cNvCxnSpPr>
          <p:nvPr/>
        </p:nvCxnSpPr>
        <p:spPr>
          <a:xfrm rot="5400000" flipH="1" flipV="1">
            <a:off x="714315" y="1864171"/>
            <a:ext cx="3203141" cy="1654717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" y="1207214"/>
            <a:ext cx="2587249" cy="49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Sosiologi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251520" y="656014"/>
            <a:ext cx="2988902" cy="5867814"/>
            <a:chOff x="251520" y="656014"/>
            <a:chExt cx="2988902" cy="5867814"/>
          </a:xfrm>
        </p:grpSpPr>
        <p:sp>
          <p:nvSpPr>
            <p:cNvPr id="17" name="TextBox 16"/>
            <p:cNvSpPr txBox="1"/>
            <p:nvPr/>
          </p:nvSpPr>
          <p:spPr>
            <a:xfrm>
              <a:off x="251520" y="656014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Sosiologi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419286" y="5585142"/>
              <a:ext cx="2821136" cy="938686"/>
              <a:chOff x="5344273" y="5585142"/>
              <a:chExt cx="2821136" cy="93868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020544" y="6277606"/>
                <a:ext cx="114486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Prov</a:t>
                </a:r>
                <a:r>
                  <a:rPr lang="en-US" sz="1000" dirty="0" smtClean="0"/>
                  <a:t>: 55.70</a:t>
                </a:r>
                <a:endParaRPr lang="en-US" sz="1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44273" y="6277607"/>
                <a:ext cx="15376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Kab</a:t>
                </a:r>
                <a:r>
                  <a:rPr lang="en-US" sz="1000" dirty="0" smtClean="0"/>
                  <a:t>/Kota: 55.51</a:t>
                </a:r>
                <a:endParaRPr lang="en-US" sz="1000" dirty="0"/>
              </a:p>
            </p:txBody>
          </p:sp>
          <p:cxnSp>
            <p:nvCxnSpPr>
              <p:cNvPr id="21" name="Elbow Connector 20"/>
              <p:cNvCxnSpPr/>
              <p:nvPr/>
            </p:nvCxnSpPr>
            <p:spPr>
              <a:xfrm rot="16200000" flipH="1">
                <a:off x="7012199" y="5748151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15"/>
              <p:cNvCxnSpPr/>
              <p:nvPr/>
            </p:nvCxnSpPr>
            <p:spPr>
              <a:xfrm rot="10800000" flipV="1">
                <a:off x="6118262" y="55851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Elbow Connector 22"/>
          <p:cNvCxnSpPr/>
          <p:nvPr/>
        </p:nvCxnSpPr>
        <p:spPr>
          <a:xfrm flipV="1">
            <a:off x="1403648" y="1089958"/>
            <a:ext cx="1985244" cy="466834"/>
          </a:xfrm>
          <a:prstGeom prst="bentConnector3">
            <a:avLst>
              <a:gd name="adj1" fmla="val 102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664"/>
            <a:ext cx="5841301" cy="573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" y="1207214"/>
            <a:ext cx="2587249" cy="49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Sosiologi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251520" y="656014"/>
            <a:ext cx="2988902" cy="5867814"/>
            <a:chOff x="251520" y="656014"/>
            <a:chExt cx="2988902" cy="5867814"/>
          </a:xfrm>
        </p:grpSpPr>
        <p:sp>
          <p:nvSpPr>
            <p:cNvPr id="17" name="TextBox 16"/>
            <p:cNvSpPr txBox="1"/>
            <p:nvPr/>
          </p:nvSpPr>
          <p:spPr>
            <a:xfrm>
              <a:off x="251520" y="656014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Sosiologi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Kab</a:t>
              </a:r>
              <a:r>
                <a:rPr lang="en-US" sz="900" dirty="0" smtClean="0"/>
                <a:t>/Kota</a:t>
              </a:r>
              <a:endParaRPr lang="en-US" sz="900" dirty="0"/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419286" y="5585142"/>
              <a:ext cx="2821136" cy="938686"/>
              <a:chOff x="5344273" y="5585142"/>
              <a:chExt cx="2821136" cy="93868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020544" y="6277606"/>
                <a:ext cx="114486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Prov</a:t>
                </a:r>
                <a:r>
                  <a:rPr lang="en-US" sz="1000" dirty="0" smtClean="0"/>
                  <a:t>: 55.70</a:t>
                </a:r>
                <a:endParaRPr lang="en-US" sz="1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44273" y="6277607"/>
                <a:ext cx="15376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Kab</a:t>
                </a:r>
                <a:r>
                  <a:rPr lang="en-US" sz="1000" dirty="0" smtClean="0"/>
                  <a:t>/Kota: 55.51</a:t>
                </a:r>
                <a:endParaRPr lang="en-US" sz="1000" dirty="0"/>
              </a:p>
            </p:txBody>
          </p:sp>
          <p:cxnSp>
            <p:nvCxnSpPr>
              <p:cNvPr id="21" name="Elbow Connector 20"/>
              <p:cNvCxnSpPr/>
              <p:nvPr/>
            </p:nvCxnSpPr>
            <p:spPr>
              <a:xfrm rot="16200000" flipH="1">
                <a:off x="7012199" y="5748151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15"/>
              <p:cNvCxnSpPr/>
              <p:nvPr/>
            </p:nvCxnSpPr>
            <p:spPr>
              <a:xfrm rot="10800000" flipV="1">
                <a:off x="6118262" y="55851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Elbow Connector 22"/>
          <p:cNvCxnSpPr/>
          <p:nvPr/>
        </p:nvCxnSpPr>
        <p:spPr>
          <a:xfrm rot="5400000" flipH="1" flipV="1">
            <a:off x="-7061" y="2481319"/>
            <a:ext cx="4787314" cy="2004592"/>
          </a:xfrm>
          <a:prstGeom prst="bentConnector3">
            <a:avLst>
              <a:gd name="adj1" fmla="val 100006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1000"/>
            <a:ext cx="5841301" cy="573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8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Tahap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Penelusuran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1066800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6631" y="123938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Nasional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1156745"/>
            <a:ext cx="4340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/>
              <a:t>Potret</a:t>
            </a:r>
            <a:r>
              <a:rPr lang="en-US" sz="1600" dirty="0" smtClean="0"/>
              <a:t> 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Sekolah</a:t>
            </a:r>
            <a:r>
              <a:rPr lang="en-US" sz="1600" dirty="0" smtClean="0"/>
              <a:t>  </a:t>
            </a:r>
            <a:r>
              <a:rPr lang="en-US" sz="1600" dirty="0" err="1" smtClean="0"/>
              <a:t>Menurut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err="1" smtClean="0"/>
              <a:t>Perbandingan</a:t>
            </a:r>
            <a:r>
              <a:rPr lang="en-US" sz="1600" dirty="0" smtClean="0"/>
              <a:t>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Provinsi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762000" y="2397825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76631" y="2570409"/>
            <a:ext cx="92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Provinsi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971800" y="2472330"/>
            <a:ext cx="4293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/>
              <a:t>Potret</a:t>
            </a:r>
            <a:r>
              <a:rPr lang="en-US" sz="1600" dirty="0" smtClean="0"/>
              <a:t> 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Sekolah</a:t>
            </a:r>
            <a:r>
              <a:rPr lang="en-US" sz="1600" dirty="0" smtClean="0"/>
              <a:t> </a:t>
            </a:r>
            <a:r>
              <a:rPr lang="en-US" sz="1600" dirty="0" err="1" smtClean="0"/>
              <a:t>Menurut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err="1" smtClean="0"/>
              <a:t>Perbandingan</a:t>
            </a:r>
            <a:r>
              <a:rPr lang="en-US" sz="1600" dirty="0" smtClean="0"/>
              <a:t>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Kab</a:t>
            </a:r>
            <a:r>
              <a:rPr lang="en-US" sz="1600" dirty="0" smtClean="0"/>
              <a:t>-Kota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762000" y="3581400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76631" y="3753984"/>
            <a:ext cx="102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Kab</a:t>
            </a:r>
            <a:r>
              <a:rPr lang="en-US" dirty="0" smtClean="0"/>
              <a:t>-Kota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971800" y="3623846"/>
            <a:ext cx="4293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/>
              <a:t>Potret</a:t>
            </a:r>
            <a:r>
              <a:rPr lang="en-US" sz="1600" dirty="0" smtClean="0"/>
              <a:t> 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Sekolah</a:t>
            </a:r>
            <a:r>
              <a:rPr lang="en-US" sz="1600" dirty="0" smtClean="0"/>
              <a:t> </a:t>
            </a:r>
            <a:r>
              <a:rPr lang="en-US" sz="1600" dirty="0" err="1" smtClean="0"/>
              <a:t>Menurut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err="1" smtClean="0"/>
              <a:t>Perbandingan</a:t>
            </a:r>
            <a:r>
              <a:rPr lang="en-US" sz="1600" dirty="0" smtClean="0"/>
              <a:t> </a:t>
            </a:r>
            <a:r>
              <a:rPr lang="en-US" sz="1600" dirty="0" err="1" smtClean="0"/>
              <a:t>Antar</a:t>
            </a:r>
            <a:r>
              <a:rPr lang="en-US" sz="1600" dirty="0" smtClean="0"/>
              <a:t> </a:t>
            </a:r>
            <a:r>
              <a:rPr lang="en-US" sz="1600" dirty="0" err="1" smtClean="0"/>
              <a:t>Sekolah</a:t>
            </a:r>
            <a:endParaRPr lang="en-US" sz="1600" dirty="0"/>
          </a:p>
        </p:txBody>
      </p:sp>
      <p:sp>
        <p:nvSpPr>
          <p:cNvPr id="61" name="Rectangle 60"/>
          <p:cNvSpPr/>
          <p:nvPr/>
        </p:nvSpPr>
        <p:spPr>
          <a:xfrm>
            <a:off x="780803" y="4876800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95434" y="5049384"/>
            <a:ext cx="90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Sekolah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895600" y="5026223"/>
            <a:ext cx="606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Potret</a:t>
            </a:r>
            <a:r>
              <a:rPr lang="en-US" sz="1600" dirty="0" smtClean="0"/>
              <a:t>  </a:t>
            </a:r>
            <a:r>
              <a:rPr lang="en-US" sz="1600" dirty="0" err="1" smtClean="0"/>
              <a:t>Kompetensi</a:t>
            </a:r>
            <a:r>
              <a:rPr lang="en-US" sz="1600" dirty="0" smtClean="0"/>
              <a:t> </a:t>
            </a:r>
            <a:r>
              <a:rPr lang="en-US" sz="1600" dirty="0" err="1" smtClean="0"/>
              <a:t>Sekolah</a:t>
            </a:r>
            <a:r>
              <a:rPr lang="en-US" sz="1600" dirty="0" smtClean="0"/>
              <a:t>  </a:t>
            </a:r>
            <a:r>
              <a:rPr lang="en-US" sz="1600" dirty="0" err="1" smtClean="0"/>
              <a:t>Menurut</a:t>
            </a:r>
            <a:r>
              <a:rPr lang="en-US" sz="1600" dirty="0" smtClean="0"/>
              <a:t> </a:t>
            </a:r>
            <a:r>
              <a:rPr lang="en-US" sz="1600" dirty="0" err="1" smtClean="0"/>
              <a:t>Jurusan</a:t>
            </a:r>
            <a:r>
              <a:rPr lang="en-US" sz="1600" dirty="0" smtClean="0"/>
              <a:t>, </a:t>
            </a:r>
            <a:r>
              <a:rPr lang="en-US" sz="1600" dirty="0" err="1" smtClean="0"/>
              <a:t>Mapel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Kompetensi</a:t>
            </a:r>
            <a:endParaRPr lang="en-US" sz="1600" dirty="0" smtClean="0"/>
          </a:p>
        </p:txBody>
      </p:sp>
      <p:sp>
        <p:nvSpPr>
          <p:cNvPr id="11" name="Down Arrow 10"/>
          <p:cNvSpPr/>
          <p:nvPr/>
        </p:nvSpPr>
        <p:spPr>
          <a:xfrm>
            <a:off x="1437687" y="1981200"/>
            <a:ext cx="77211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1404643" y="3217225"/>
            <a:ext cx="77211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392278" y="4419600"/>
            <a:ext cx="77211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5C82-A011-4747-8871-BAF86E4E838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9400" y="5867400"/>
            <a:ext cx="1905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Profil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Sekolah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91733" y="5472752"/>
            <a:ext cx="1306058" cy="629654"/>
          </a:xfrm>
          <a:custGeom>
            <a:avLst/>
            <a:gdLst>
              <a:gd name="connsiteX0" fmla="*/ 77760 w 1306058"/>
              <a:gd name="connsiteY0" fmla="*/ 0 h 629654"/>
              <a:gd name="connsiteX1" fmla="*/ 132351 w 1306058"/>
              <a:gd name="connsiteY1" fmla="*/ 532263 h 629654"/>
              <a:gd name="connsiteX2" fmla="*/ 1306058 w 1306058"/>
              <a:gd name="connsiteY2" fmla="*/ 627797 h 62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058" h="629654">
                <a:moveTo>
                  <a:pt x="77760" y="0"/>
                </a:moveTo>
                <a:cubicBezTo>
                  <a:pt x="2697" y="213815"/>
                  <a:pt x="-72365" y="427630"/>
                  <a:pt x="132351" y="532263"/>
                </a:cubicBezTo>
                <a:cubicBezTo>
                  <a:pt x="337067" y="636896"/>
                  <a:pt x="821562" y="632346"/>
                  <a:pt x="1306058" y="627797"/>
                </a:cubicBezTo>
              </a:path>
            </a:pathLst>
          </a:custGeom>
          <a:noFill/>
          <a:ln w="12700"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8600" y="76200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A.5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9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08920"/>
            <a:ext cx="9180512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878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Geografi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8996" r="6629" b="10961"/>
          <a:stretch/>
        </p:blipFill>
        <p:spPr bwMode="auto">
          <a:xfrm>
            <a:off x="3118286" y="1025346"/>
            <a:ext cx="5223947" cy="43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9" y="1087416"/>
            <a:ext cx="2710268" cy="49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6783" y="1125692"/>
            <a:ext cx="94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Prov. Bali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9815" y="381000"/>
            <a:ext cx="2851485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57.01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</a:t>
            </a:r>
            <a:r>
              <a:rPr lang="en-US" sz="1400" dirty="0"/>
              <a:t>Bali = </a:t>
            </a:r>
            <a:r>
              <a:rPr lang="en-US" sz="1400" dirty="0" smtClean="0"/>
              <a:t>49.91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Geografi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55776" y="1965090"/>
            <a:ext cx="15841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Wilayah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Perwilayahan</a:t>
            </a:r>
            <a:r>
              <a:rPr lang="en-US" sz="1100" b="1" i="1" dirty="0">
                <a:solidFill>
                  <a:srgbClr val="C00000"/>
                </a:solidFill>
              </a:rPr>
              <a:t> (</a:t>
            </a:r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Regionalisasi</a:t>
            </a:r>
            <a:r>
              <a:rPr lang="en-US" sz="11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6003" y="1007150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0631" y="1345136"/>
            <a:ext cx="19670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100" b="1" i="1" dirty="0" err="1">
                <a:solidFill>
                  <a:srgbClr val="C00000"/>
                </a:solidFill>
              </a:rPr>
              <a:t>Bumi</a:t>
            </a:r>
            <a:r>
              <a:rPr lang="es-ES" sz="1100" b="1" i="1" dirty="0">
                <a:solidFill>
                  <a:srgbClr val="C00000"/>
                </a:solidFill>
              </a:rPr>
              <a:t>, Tata </a:t>
            </a:r>
            <a:r>
              <a:rPr lang="es-ES" sz="1100" b="1" i="1" dirty="0" err="1">
                <a:solidFill>
                  <a:srgbClr val="C00000"/>
                </a:solidFill>
              </a:rPr>
              <a:t>Surya</a:t>
            </a:r>
            <a:r>
              <a:rPr lang="es-ES" sz="1100" b="1" i="1" dirty="0">
                <a:solidFill>
                  <a:srgbClr val="C00000"/>
                </a:solidFill>
              </a:rPr>
              <a:t>, dan </a:t>
            </a:r>
            <a:r>
              <a:rPr lang="es-ES" sz="1100" b="1" i="1" dirty="0" err="1">
                <a:solidFill>
                  <a:srgbClr val="C00000"/>
                </a:solidFill>
              </a:rPr>
              <a:t>Jagadraya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67596" y="3400315"/>
            <a:ext cx="14507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Fenomena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Geosfer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8219" y="4190191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Alam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5776" y="4739691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Perpetaan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1936" y="3400315"/>
            <a:ext cx="144199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Penginderaan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Jauh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Sistem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Informasi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grpSp>
        <p:nvGrpSpPr>
          <p:cNvPr id="3" name="Group 52"/>
          <p:cNvGrpSpPr/>
          <p:nvPr/>
        </p:nvGrpSpPr>
        <p:grpSpPr>
          <a:xfrm>
            <a:off x="251520" y="656014"/>
            <a:ext cx="2808312" cy="5725314"/>
            <a:chOff x="251520" y="656014"/>
            <a:chExt cx="2808312" cy="5725314"/>
          </a:xfrm>
        </p:grpSpPr>
        <p:sp>
          <p:nvSpPr>
            <p:cNvPr id="46" name="TextBox 45"/>
            <p:cNvSpPr txBox="1"/>
            <p:nvPr/>
          </p:nvSpPr>
          <p:spPr>
            <a:xfrm>
              <a:off x="251520" y="656014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Indeks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Kompetensi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Siswa</a:t>
              </a:r>
              <a:r>
                <a:rPr lang="en-US" sz="900" dirty="0" smtClean="0"/>
                <a:t> SMA/MA</a:t>
              </a:r>
            </a:p>
            <a:p>
              <a:r>
                <a:rPr lang="en-US" sz="900" dirty="0" smtClean="0"/>
                <a:t>(</a:t>
              </a:r>
              <a:r>
                <a:rPr lang="en-US" sz="900" dirty="0" err="1" smtClean="0"/>
                <a:t>Mapel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Geografi</a:t>
              </a:r>
              <a:r>
                <a:rPr lang="en-US" sz="900" dirty="0" smtClean="0"/>
                <a:t>), </a:t>
              </a:r>
              <a:r>
                <a:rPr lang="en-US" sz="900" dirty="0" err="1" smtClean="0"/>
                <a:t>Menurut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Provinsi</a:t>
              </a:r>
              <a:endParaRPr lang="en-US" sz="900" dirty="0"/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269025" y="5430768"/>
              <a:ext cx="2790807" cy="950560"/>
              <a:chOff x="5194012" y="5430768"/>
              <a:chExt cx="2790807" cy="950560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6852778" y="6135106"/>
                <a:ext cx="11320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Indeks</a:t>
                </a:r>
                <a:r>
                  <a:rPr lang="en-US" sz="1000" dirty="0" smtClean="0"/>
                  <a:t> </a:t>
                </a:r>
                <a:r>
                  <a:rPr lang="en-US" sz="1000" dirty="0" err="1" smtClean="0"/>
                  <a:t>Nas</a:t>
                </a:r>
                <a:r>
                  <a:rPr lang="en-US" sz="1000" dirty="0" smtClean="0"/>
                  <a:t> : </a:t>
                </a:r>
                <a:r>
                  <a:rPr lang="en-US" sz="1000" dirty="0"/>
                  <a:t>57.01</a:t>
                </a:r>
                <a:endParaRPr lang="en-US" sz="1000" dirty="0" smtClean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194012" y="6135107"/>
                <a:ext cx="14654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Rata-rata </a:t>
                </a:r>
                <a:r>
                  <a:rPr lang="en-US" sz="1000" dirty="0" err="1" smtClean="0"/>
                  <a:t>provinsi</a:t>
                </a:r>
                <a:r>
                  <a:rPr lang="en-US" sz="1000" dirty="0" smtClean="0"/>
                  <a:t>: </a:t>
                </a:r>
                <a:r>
                  <a:rPr lang="en-US" sz="1000" dirty="0"/>
                  <a:t>52.29</a:t>
                </a:r>
                <a:endParaRPr lang="en-US" sz="1000" dirty="0" smtClean="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 rot="16200000" flipH="1">
                <a:off x="7011441" y="5593776"/>
                <a:ext cx="704338" cy="378321"/>
              </a:xfrm>
              <a:prstGeom prst="bentConnector3">
                <a:avLst>
                  <a:gd name="adj1" fmla="val -581"/>
                </a:avLst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15"/>
              <p:cNvCxnSpPr/>
              <p:nvPr/>
            </p:nvCxnSpPr>
            <p:spPr>
              <a:xfrm rot="10800000" flipV="1">
                <a:off x="5950496" y="5442642"/>
                <a:ext cx="926033" cy="704339"/>
              </a:xfrm>
              <a:prstGeom prst="bentConnector2">
                <a:avLst/>
              </a:prstGeom>
              <a:ln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7" name="Elbow Connector 56"/>
          <p:cNvCxnSpPr>
            <a:endCxn id="5" idx="0"/>
          </p:cNvCxnSpPr>
          <p:nvPr/>
        </p:nvCxnSpPr>
        <p:spPr>
          <a:xfrm rot="5400000" flipH="1" flipV="1">
            <a:off x="1349905" y="1611484"/>
            <a:ext cx="2874787" cy="1903204"/>
          </a:xfrm>
          <a:prstGeom prst="bentConnector3">
            <a:avLst>
              <a:gd name="adj1" fmla="val 105060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55392" y="5219239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Hidup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81"/>
            <a:ext cx="2895473" cy="521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121724" y="6495147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</a:t>
            </a:r>
            <a:r>
              <a:rPr lang="en-US" sz="1000" dirty="0"/>
              <a:t>49.91</a:t>
            </a:r>
            <a:endParaRPr lang="en-US" sz="10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305374" y="6459804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</a:t>
            </a:r>
            <a:r>
              <a:rPr lang="en-US" sz="1000" dirty="0"/>
              <a:t>50.56</a:t>
            </a:r>
            <a:endParaRPr lang="en-US" sz="1000" dirty="0" smtClean="0"/>
          </a:p>
        </p:txBody>
      </p:sp>
      <p:cxnSp>
        <p:nvCxnSpPr>
          <p:cNvPr id="43" name="Elbow Connector 42"/>
          <p:cNvCxnSpPr/>
          <p:nvPr/>
        </p:nvCxnSpPr>
        <p:spPr>
          <a:xfrm rot="16200000" flipH="1">
            <a:off x="2050744" y="5794937"/>
            <a:ext cx="800206" cy="600213"/>
          </a:xfrm>
          <a:prstGeom prst="bentConnector3">
            <a:avLst>
              <a:gd name="adj1" fmla="val -194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10800000" flipV="1">
            <a:off x="1043608" y="5694942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8850" r="3097" b="10629"/>
          <a:stretch/>
        </p:blipFill>
        <p:spPr bwMode="auto">
          <a:xfrm>
            <a:off x="3183794" y="1119664"/>
            <a:ext cx="5490137" cy="440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8965" y="1260549"/>
            <a:ext cx="122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Gianyar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8336" y="381000"/>
            <a:ext cx="3102964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57.01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</a:t>
            </a:r>
            <a:r>
              <a:rPr lang="en-US" sz="1400" dirty="0"/>
              <a:t>= </a:t>
            </a:r>
            <a:r>
              <a:rPr lang="en-US" sz="1400" dirty="0" smtClean="0"/>
              <a:t>49,91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/>
              <a:t>Gianyar</a:t>
            </a:r>
            <a:r>
              <a:rPr lang="en-US" sz="1400" dirty="0"/>
              <a:t> = </a:t>
            </a:r>
            <a:r>
              <a:rPr lang="en-US" sz="1400" dirty="0" smtClean="0"/>
              <a:t>69,91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Geografi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55776" y="2123041"/>
            <a:ext cx="15841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Wilayah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Perwilayahan</a:t>
            </a:r>
            <a:r>
              <a:rPr lang="en-US" sz="1100" b="1" i="1" dirty="0">
                <a:solidFill>
                  <a:srgbClr val="C00000"/>
                </a:solidFill>
              </a:rPr>
              <a:t> (</a:t>
            </a:r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Regionalisasi</a:t>
            </a:r>
            <a:r>
              <a:rPr lang="en-US" sz="11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6003" y="1146414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0631" y="1503087"/>
            <a:ext cx="19670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100" b="1" i="1" dirty="0" err="1">
                <a:solidFill>
                  <a:srgbClr val="C00000"/>
                </a:solidFill>
              </a:rPr>
              <a:t>Bumi</a:t>
            </a:r>
            <a:r>
              <a:rPr lang="es-ES" sz="1100" b="1" i="1" dirty="0">
                <a:solidFill>
                  <a:srgbClr val="C00000"/>
                </a:solidFill>
              </a:rPr>
              <a:t>, Tata </a:t>
            </a:r>
            <a:r>
              <a:rPr lang="es-ES" sz="1100" b="1" i="1" dirty="0" err="1">
                <a:solidFill>
                  <a:srgbClr val="C00000"/>
                </a:solidFill>
              </a:rPr>
              <a:t>Surya</a:t>
            </a:r>
            <a:r>
              <a:rPr lang="es-ES" sz="1100" b="1" i="1" dirty="0">
                <a:solidFill>
                  <a:srgbClr val="C00000"/>
                </a:solidFill>
              </a:rPr>
              <a:t>, dan </a:t>
            </a:r>
            <a:r>
              <a:rPr lang="es-ES" sz="1100" b="1" i="1" dirty="0" err="1">
                <a:solidFill>
                  <a:srgbClr val="C00000"/>
                </a:solidFill>
              </a:rPr>
              <a:t>Jagadraya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67596" y="3558266"/>
            <a:ext cx="14507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Fenomena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Geosfer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8219" y="4348142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Alam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5776" y="4897642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Perpetaan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1936" y="3558266"/>
            <a:ext cx="144199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smtClean="0">
                <a:solidFill>
                  <a:srgbClr val="C00000"/>
                </a:solidFill>
              </a:rPr>
              <a:t>Penginderaan Jauh dan Sistem Informasi 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520" y="60960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Geografi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</a:t>
            </a:r>
            <a:r>
              <a:rPr lang="en-US" sz="900" dirty="0" smtClean="0"/>
              <a:t>/Kota</a:t>
            </a:r>
            <a:endParaRPr lang="en-US" sz="900" dirty="0"/>
          </a:p>
        </p:txBody>
      </p:sp>
      <p:cxnSp>
        <p:nvCxnSpPr>
          <p:cNvPr id="57" name="Elbow Connector 56"/>
          <p:cNvCxnSpPr>
            <a:endCxn id="5" idx="0"/>
          </p:cNvCxnSpPr>
          <p:nvPr/>
        </p:nvCxnSpPr>
        <p:spPr>
          <a:xfrm flipV="1">
            <a:off x="1435709" y="1260549"/>
            <a:ext cx="2137848" cy="241442"/>
          </a:xfrm>
          <a:prstGeom prst="bentConnector4">
            <a:avLst>
              <a:gd name="adj1" fmla="val -221"/>
              <a:gd name="adj2" fmla="val 19468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55392" y="5377190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Hidup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0997" r="4723" b="10629"/>
          <a:stretch/>
        </p:blipFill>
        <p:spPr bwMode="auto">
          <a:xfrm>
            <a:off x="3015836" y="1260549"/>
            <a:ext cx="5479112" cy="428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81"/>
            <a:ext cx="2895473" cy="521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121724" y="6495147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Indeks</a:t>
            </a:r>
            <a:r>
              <a:rPr lang="en-US" sz="1000" dirty="0" smtClean="0"/>
              <a:t> </a:t>
            </a:r>
            <a:r>
              <a:rPr lang="en-US" sz="1000" dirty="0" err="1" smtClean="0"/>
              <a:t>Provinsi</a:t>
            </a:r>
            <a:r>
              <a:rPr lang="en-US" sz="1000" dirty="0" smtClean="0"/>
              <a:t> : </a:t>
            </a:r>
            <a:r>
              <a:rPr lang="en-US" sz="1000" dirty="0"/>
              <a:t>49.91</a:t>
            </a:r>
            <a:endParaRPr lang="en-US" sz="10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305374" y="6459804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Rata-rata </a:t>
            </a:r>
            <a:r>
              <a:rPr lang="en-US" sz="1000" dirty="0" err="1" smtClean="0"/>
              <a:t>Kab</a:t>
            </a:r>
            <a:r>
              <a:rPr lang="en-US" sz="1000" dirty="0" smtClean="0"/>
              <a:t>/Kota : </a:t>
            </a:r>
            <a:r>
              <a:rPr lang="en-US" sz="1000" dirty="0"/>
              <a:t>50.56</a:t>
            </a:r>
            <a:endParaRPr lang="en-US" sz="1000" dirty="0" smtClean="0"/>
          </a:p>
        </p:txBody>
      </p:sp>
      <p:cxnSp>
        <p:nvCxnSpPr>
          <p:cNvPr id="43" name="Elbow Connector 42"/>
          <p:cNvCxnSpPr/>
          <p:nvPr/>
        </p:nvCxnSpPr>
        <p:spPr>
          <a:xfrm rot="16200000" flipH="1">
            <a:off x="2050744" y="5794937"/>
            <a:ext cx="800206" cy="600213"/>
          </a:xfrm>
          <a:prstGeom prst="bentConnector3">
            <a:avLst>
              <a:gd name="adj1" fmla="val -1941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10800000" flipV="1">
            <a:off x="1043608" y="5694942"/>
            <a:ext cx="973722" cy="764862"/>
          </a:xfrm>
          <a:prstGeom prst="bentConnector2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58965" y="1260549"/>
            <a:ext cx="1098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Kab</a:t>
            </a:r>
            <a:r>
              <a:rPr lang="en-US" sz="1600" dirty="0" smtClean="0"/>
              <a:t>. </a:t>
            </a:r>
            <a:r>
              <a:rPr lang="en-US" sz="1600" dirty="0" err="1" smtClean="0"/>
              <a:t>Bangli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2533" y="381000"/>
            <a:ext cx="298876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= 57.01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Prov. Bali </a:t>
            </a:r>
            <a:r>
              <a:rPr lang="en-US" sz="1400" dirty="0"/>
              <a:t>= </a:t>
            </a:r>
            <a:r>
              <a:rPr lang="en-US" sz="1400" dirty="0" smtClean="0"/>
              <a:t>49,91</a:t>
            </a:r>
          </a:p>
          <a:p>
            <a:pPr algn="r"/>
            <a:r>
              <a:rPr lang="en-US" sz="1400" dirty="0" err="1" smtClean="0"/>
              <a:t>Indeks</a:t>
            </a:r>
            <a:r>
              <a:rPr lang="en-US" sz="1400" dirty="0" smtClean="0"/>
              <a:t> </a:t>
            </a:r>
            <a:r>
              <a:rPr lang="en-US" sz="1400" dirty="0" err="1" smtClean="0"/>
              <a:t>Kompetensi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. </a:t>
            </a:r>
            <a:r>
              <a:rPr lang="en-US" sz="1400" dirty="0" err="1"/>
              <a:t>Bangli</a:t>
            </a:r>
            <a:r>
              <a:rPr lang="en-US" sz="1400" dirty="0"/>
              <a:t> = </a:t>
            </a:r>
            <a:r>
              <a:rPr lang="en-US" sz="1400" dirty="0" smtClean="0"/>
              <a:t>43,55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Siswa</a:t>
            </a:r>
            <a:r>
              <a:rPr lang="en-US" b="1" dirty="0" smtClean="0">
                <a:solidFill>
                  <a:schemeClr val="tx1"/>
                </a:solidFill>
              </a:rPr>
              <a:t> SMA/MA </a:t>
            </a:r>
            <a:r>
              <a:rPr lang="en-US" b="1" dirty="0" err="1" smtClean="0">
                <a:solidFill>
                  <a:schemeClr val="tx1"/>
                </a:solidFill>
              </a:rPr>
              <a:t>untuk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Mapel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Geografi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UN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B.2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55776" y="2123041"/>
            <a:ext cx="158417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>
                <a:solidFill>
                  <a:srgbClr val="C00000"/>
                </a:solidFill>
              </a:rPr>
              <a:t>Wilayah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Perwilayahan</a:t>
            </a:r>
            <a:r>
              <a:rPr lang="en-US" sz="1100" b="1" i="1" dirty="0">
                <a:solidFill>
                  <a:srgbClr val="C00000"/>
                </a:solidFill>
              </a:rPr>
              <a:t> (</a:t>
            </a:r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Regionalisasi</a:t>
            </a:r>
            <a:r>
              <a:rPr lang="en-US" sz="11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6003" y="1146414"/>
            <a:ext cx="204631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Konsep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40631" y="1503087"/>
            <a:ext cx="19670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100" b="1" i="1" dirty="0" err="1">
                <a:solidFill>
                  <a:srgbClr val="C00000"/>
                </a:solidFill>
              </a:rPr>
              <a:t>Bumi</a:t>
            </a:r>
            <a:r>
              <a:rPr lang="es-ES" sz="1100" b="1" i="1" dirty="0">
                <a:solidFill>
                  <a:srgbClr val="C00000"/>
                </a:solidFill>
              </a:rPr>
              <a:t>, Tata </a:t>
            </a:r>
            <a:r>
              <a:rPr lang="es-ES" sz="1100" b="1" i="1" dirty="0" err="1">
                <a:solidFill>
                  <a:srgbClr val="C00000"/>
                </a:solidFill>
              </a:rPr>
              <a:t>Surya</a:t>
            </a:r>
            <a:r>
              <a:rPr lang="es-ES" sz="1100" b="1" i="1" dirty="0">
                <a:solidFill>
                  <a:srgbClr val="C00000"/>
                </a:solidFill>
              </a:rPr>
              <a:t>, dan </a:t>
            </a:r>
            <a:r>
              <a:rPr lang="es-ES" sz="1100" b="1" i="1" dirty="0" err="1">
                <a:solidFill>
                  <a:srgbClr val="C00000"/>
                </a:solidFill>
              </a:rPr>
              <a:t>Jagadraya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67596" y="3558266"/>
            <a:ext cx="14507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Fenomena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Geosfer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8219" y="4348142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Alam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Sumber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Daya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Manusia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5776" y="4897642"/>
            <a:ext cx="176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err="1">
                <a:solidFill>
                  <a:srgbClr val="C00000"/>
                </a:solidFill>
              </a:rPr>
              <a:t>Perpetaan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1936" y="3558266"/>
            <a:ext cx="144199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b="1" i="1" smtClean="0">
                <a:solidFill>
                  <a:srgbClr val="C00000"/>
                </a:solidFill>
              </a:rPr>
              <a:t>Penginderaan Jauh dan Sistem Informasi Geografi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520" y="60960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Indeks</a:t>
            </a:r>
            <a:r>
              <a:rPr lang="en-US" sz="900" dirty="0" smtClean="0"/>
              <a:t> </a:t>
            </a:r>
            <a:r>
              <a:rPr lang="en-US" sz="900" dirty="0" err="1" smtClean="0"/>
              <a:t>Kompetensi</a:t>
            </a:r>
            <a:r>
              <a:rPr lang="en-US" sz="900" dirty="0" smtClean="0"/>
              <a:t> </a:t>
            </a:r>
            <a:r>
              <a:rPr lang="en-US" sz="900" dirty="0" err="1" smtClean="0"/>
              <a:t>Siswa</a:t>
            </a:r>
            <a:r>
              <a:rPr lang="en-US" sz="900" dirty="0" smtClean="0"/>
              <a:t> SMA/MA</a:t>
            </a:r>
          </a:p>
          <a:p>
            <a:r>
              <a:rPr lang="en-US" sz="900" dirty="0" smtClean="0"/>
              <a:t>(</a:t>
            </a:r>
            <a:r>
              <a:rPr lang="en-US" sz="900" dirty="0" err="1" smtClean="0"/>
              <a:t>Mapel</a:t>
            </a:r>
            <a:r>
              <a:rPr lang="en-US" sz="900" dirty="0" smtClean="0"/>
              <a:t> </a:t>
            </a:r>
            <a:r>
              <a:rPr lang="en-US" sz="900" dirty="0" err="1" smtClean="0"/>
              <a:t>Geografi</a:t>
            </a:r>
            <a:r>
              <a:rPr lang="en-US" sz="900" dirty="0" smtClean="0"/>
              <a:t>), </a:t>
            </a:r>
            <a:r>
              <a:rPr lang="en-US" sz="900" dirty="0" err="1" smtClean="0"/>
              <a:t>Menurut</a:t>
            </a:r>
            <a:r>
              <a:rPr lang="en-US" sz="900" dirty="0" smtClean="0"/>
              <a:t> </a:t>
            </a:r>
            <a:r>
              <a:rPr lang="en-US" sz="900" dirty="0" err="1" smtClean="0"/>
              <a:t>Kab</a:t>
            </a:r>
            <a:r>
              <a:rPr lang="en-US" sz="900" dirty="0" smtClean="0"/>
              <a:t>/Kota</a:t>
            </a:r>
            <a:endParaRPr lang="en-US" sz="900" dirty="0"/>
          </a:p>
        </p:txBody>
      </p:sp>
      <p:cxnSp>
        <p:nvCxnSpPr>
          <p:cNvPr id="57" name="Elbow Connector 56"/>
          <p:cNvCxnSpPr>
            <a:endCxn id="5" idx="0"/>
          </p:cNvCxnSpPr>
          <p:nvPr/>
        </p:nvCxnSpPr>
        <p:spPr>
          <a:xfrm rot="5400000" flipH="1" flipV="1">
            <a:off x="-6685" y="2562634"/>
            <a:ext cx="4816828" cy="2212658"/>
          </a:xfrm>
          <a:prstGeom prst="bentConnector3">
            <a:avLst>
              <a:gd name="adj1" fmla="val 104746"/>
            </a:avLst>
          </a:prstGeom>
          <a:ln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55392" y="5377190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err="1">
                <a:solidFill>
                  <a:srgbClr val="C00000"/>
                </a:solidFill>
              </a:rPr>
              <a:t>Lingkungan</a:t>
            </a:r>
            <a:r>
              <a:rPr lang="en-US" sz="1100" b="1" i="1" dirty="0">
                <a:solidFill>
                  <a:srgbClr val="C00000"/>
                </a:solidFill>
              </a:rPr>
              <a:t> </a:t>
            </a:r>
            <a:r>
              <a:rPr lang="en-US" sz="1100" b="1" i="1" dirty="0" err="1">
                <a:solidFill>
                  <a:srgbClr val="C00000"/>
                </a:solidFill>
              </a:rPr>
              <a:t>Hidup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7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B768-0610-408B-93BE-8960B2A84418}" type="slidenum">
              <a:rPr lang="id-ID" smtClean="0"/>
              <a:pPr/>
              <a:t>74</a:t>
            </a:fld>
            <a:endParaRPr lang="id-ID"/>
          </a:p>
        </p:txBody>
      </p:sp>
      <p:sp>
        <p:nvSpPr>
          <p:cNvPr id="2" name="Oval 1"/>
          <p:cNvSpPr/>
          <p:nvPr/>
        </p:nvSpPr>
        <p:spPr>
          <a:xfrm>
            <a:off x="3929058" y="1643050"/>
            <a:ext cx="1030899" cy="8640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C</a:t>
            </a:r>
            <a:endParaRPr lang="id-ID" sz="40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7292" y="4310050"/>
            <a:ext cx="771039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67746" y="2709850"/>
            <a:ext cx="7454411" cy="1500062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1313" indent="-341313" algn="ctr"/>
            <a:r>
              <a:rPr lang="sv-SE" sz="2800" b="1" dirty="0" smtClean="0">
                <a:solidFill>
                  <a:srgbClr val="C00000"/>
                </a:solidFill>
              </a:rPr>
              <a:t>Peta </a:t>
            </a:r>
            <a:r>
              <a:rPr lang="sv-SE" sz="2800" dirty="0" smtClean="0">
                <a:solidFill>
                  <a:schemeClr val="tx1"/>
                </a:solidFill>
              </a:rPr>
              <a:t>Indeks Kompetensi Sekolah dan</a:t>
            </a:r>
          </a:p>
          <a:p>
            <a:pPr marL="341313" indent="-341313" algn="ctr"/>
            <a:r>
              <a:rPr lang="sv-SE" sz="2800" dirty="0" smtClean="0">
                <a:solidFill>
                  <a:schemeClr val="tx1"/>
                </a:solidFill>
              </a:rPr>
              <a:t>Mata </a:t>
            </a:r>
            <a:r>
              <a:rPr lang="sv-SE" sz="2800" dirty="0" err="1">
                <a:solidFill>
                  <a:schemeClr val="tx1"/>
                </a:solidFill>
              </a:rPr>
              <a:t>Pelajaran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pada</a:t>
            </a:r>
            <a:r>
              <a:rPr lang="sv-SE" sz="2800" dirty="0" smtClean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Tingkat</a:t>
            </a:r>
            <a:r>
              <a:rPr lang="sv-SE" sz="2800" dirty="0" smtClean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Satuan</a:t>
            </a:r>
            <a:r>
              <a:rPr lang="sv-SE" sz="2800" dirty="0" smtClean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Pendidikan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3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886200" y="2057400"/>
            <a:ext cx="1142999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C.1.1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750F-ECE0-448F-907F-C51ECAD50A2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2895600"/>
            <a:ext cx="91440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9644" y="3102114"/>
            <a:ext cx="3957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Indeks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Kompetensi</a:t>
            </a:r>
            <a:r>
              <a:rPr lang="en-US" sz="2000" b="1" dirty="0" smtClean="0"/>
              <a:t> Tingkat </a:t>
            </a:r>
            <a:r>
              <a:rPr lang="en-US" sz="2000" b="1" dirty="0" err="1" smtClean="0"/>
              <a:t>Sekolah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BERBASIS WEB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8681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2692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Indeks</a:t>
            </a:r>
            <a:r>
              <a:rPr lang="en-US" sz="3600" dirty="0" smtClean="0"/>
              <a:t> </a:t>
            </a:r>
            <a:r>
              <a:rPr lang="en-US" sz="3600" dirty="0" err="1" smtClean="0"/>
              <a:t>Kompetensi</a:t>
            </a:r>
            <a:r>
              <a:rPr lang="en-US" sz="3600" dirty="0" smtClean="0"/>
              <a:t> SMA N 4 Denpasar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409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chemeClr val="tx1"/>
                </a:solidFill>
              </a:rPr>
              <a:t>Dashboard </a:t>
            </a:r>
            <a:r>
              <a:rPr lang="en-US" b="1" dirty="0" err="1" smtClean="0">
                <a:solidFill>
                  <a:schemeClr val="tx1"/>
                </a:solidFill>
              </a:rPr>
              <a:t>Analisis</a:t>
            </a:r>
            <a:r>
              <a:rPr lang="en-US" b="1" dirty="0" smtClean="0">
                <a:solidFill>
                  <a:schemeClr val="tx1"/>
                </a:solidFill>
              </a:rPr>
              <a:t> Data </a:t>
            </a:r>
            <a:r>
              <a:rPr lang="en-US" b="1" dirty="0" err="1" smtClean="0">
                <a:solidFill>
                  <a:schemeClr val="tx1"/>
                </a:solidFill>
              </a:rPr>
              <a:t>Pendidikan</a:t>
            </a:r>
            <a:r>
              <a:rPr lang="en-US" b="1" dirty="0" smtClean="0">
                <a:solidFill>
                  <a:schemeClr val="tx1"/>
                </a:solidFill>
              </a:rPr>
              <a:t> – </a:t>
            </a:r>
            <a:r>
              <a:rPr lang="en-US" b="1" dirty="0" err="1" smtClean="0">
                <a:solidFill>
                  <a:schemeClr val="tx1"/>
                </a:solidFill>
              </a:rPr>
              <a:t>Berbasis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Hasil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Ujian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Nasional</a:t>
            </a:r>
            <a:r>
              <a:rPr lang="en-US" b="1" dirty="0" smtClean="0">
                <a:solidFill>
                  <a:schemeClr val="tx1"/>
                </a:solidFill>
              </a:rPr>
              <a:t> 2013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C.1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3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283" b="1283"/>
          <a:stretch>
            <a:fillRect/>
          </a:stretch>
        </p:blipFill>
        <p:spPr>
          <a:xfrm>
            <a:off x="4800600" y="2174875"/>
            <a:ext cx="4041775" cy="3951288"/>
          </a:xfr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59" b="1059"/>
          <a:stretch>
            <a:fillRect/>
          </a:stretch>
        </p:blipFill>
        <p:spPr>
          <a:noFill/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Bahasa</a:t>
            </a:r>
            <a:r>
              <a:rPr lang="en-US" dirty="0" smtClean="0"/>
              <a:t> Indonesia (IPA)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4555" y="2206025"/>
            <a:ext cx="16227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non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400778" y="2460903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kritis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non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863444" y="3413832"/>
            <a:ext cx="945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data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551942" y="4811739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6444" y="5563288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kritis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117774" y="5474673"/>
            <a:ext cx="1478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r>
              <a:rPr lang="en-US" sz="1100" dirty="0" err="1" smtClean="0"/>
              <a:t>gagasan</a:t>
            </a:r>
            <a:r>
              <a:rPr lang="en-US" sz="1100" dirty="0" smtClean="0"/>
              <a:t> </a:t>
            </a:r>
            <a:r>
              <a:rPr lang="en-US" sz="1100" dirty="0" err="1" smtClean="0"/>
              <a:t>nonfiksi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03200" y="4835918"/>
            <a:ext cx="10214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r>
              <a:rPr lang="en-US" sz="1100" dirty="0" err="1" smtClean="0"/>
              <a:t>struktur</a:t>
            </a:r>
            <a:r>
              <a:rPr lang="en-US" sz="1100" dirty="0" smtClean="0"/>
              <a:t> </a:t>
            </a:r>
            <a:r>
              <a:rPr lang="en-US" sz="1100" dirty="0" err="1" smtClean="0"/>
              <a:t>nonfiksi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29221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struktur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011" y="2494665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Gagasan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4808890" y="149278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Bahasa</a:t>
            </a:r>
            <a:r>
              <a:rPr lang="en-US" dirty="0" smtClean="0"/>
              <a:t> </a:t>
            </a:r>
            <a:r>
              <a:rPr lang="en-US" dirty="0" err="1" smtClean="0"/>
              <a:t>Inggris</a:t>
            </a:r>
            <a:r>
              <a:rPr lang="en-US" dirty="0" smtClean="0"/>
              <a:t> (IPA)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46245" y="2181176"/>
            <a:ext cx="16227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7752468" y="2481315"/>
            <a:ext cx="945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Respon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endParaRPr lang="en-US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8364272" y="3413832"/>
            <a:ext cx="9156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Gambar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r>
              <a:rPr lang="en-US" sz="1100" dirty="0" smtClean="0"/>
              <a:t>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8198554" y="4890635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Gambar</a:t>
            </a:r>
            <a:r>
              <a:rPr lang="en-US" sz="1100" dirty="0" smtClean="0"/>
              <a:t> monolog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6948134" y="5583700"/>
            <a:ext cx="1478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Info </a:t>
            </a:r>
            <a:r>
              <a:rPr lang="en-US" sz="1100" dirty="0" err="1" smtClean="0"/>
              <a:t>tersirat</a:t>
            </a:r>
            <a:r>
              <a:rPr lang="en-US" sz="1100" dirty="0" smtClean="0"/>
              <a:t> monolog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5469464" y="5643950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Makna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fungsional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4554890" y="4856330"/>
            <a:ext cx="1021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Makna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tulis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4890" y="3629303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Menyusun</a:t>
            </a:r>
            <a:r>
              <a:rPr lang="en-US" sz="1100" dirty="0" smtClean="0"/>
              <a:t> </a:t>
            </a:r>
            <a:r>
              <a:rPr lang="en-US" sz="1100" dirty="0" err="1" smtClean="0"/>
              <a:t>kalimat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4962701" y="2515077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Melengkapi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Bhs Indonesia &amp; Bhs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IPA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5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242" b="1242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91" y="2174876"/>
            <a:ext cx="3964397" cy="3957762"/>
          </a:xfrm>
          <a:prstGeom prst="rect">
            <a:avLst/>
          </a:prstGeom>
        </p:spPr>
      </p:pic>
      <p:sp>
        <p:nvSpPr>
          <p:cNvPr id="29" name="Text Placeholder 7"/>
          <p:cNvSpPr txBox="1">
            <a:spLocks/>
          </p:cNvSpPr>
          <p:nvPr/>
        </p:nvSpPr>
        <p:spPr>
          <a:xfrm>
            <a:off x="455613" y="1535113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Matematika</a:t>
            </a:r>
            <a:r>
              <a:rPr lang="en-US" dirty="0" smtClean="0"/>
              <a:t> (IPA)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94921" y="2206025"/>
            <a:ext cx="145344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Logika</a:t>
            </a:r>
            <a:r>
              <a:rPr lang="en-US" sz="1100" dirty="0" smtClean="0"/>
              <a:t> </a:t>
            </a:r>
            <a:r>
              <a:rPr lang="en-US" sz="1100" dirty="0" err="1" smtClean="0"/>
              <a:t>matematika</a:t>
            </a:r>
            <a:endParaRPr lang="en-US" sz="1100" dirty="0" smtClean="0"/>
          </a:p>
          <a:p>
            <a:pPr algn="ctr"/>
            <a:endParaRPr lang="en-US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3283832" y="2436485"/>
            <a:ext cx="12135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Eksponen</a:t>
            </a:r>
            <a:r>
              <a:rPr lang="en-US" sz="1100" dirty="0" smtClean="0"/>
              <a:t>, </a:t>
            </a:r>
            <a:r>
              <a:rPr lang="en-US" sz="1100" dirty="0" err="1" smtClean="0"/>
              <a:t>barisan</a:t>
            </a:r>
            <a:r>
              <a:rPr lang="en-US" sz="1100" dirty="0" smtClean="0"/>
              <a:t>, </a:t>
            </a:r>
            <a:r>
              <a:rPr lang="en-US" sz="1100" dirty="0" err="1" smtClean="0"/>
              <a:t>deret</a:t>
            </a:r>
            <a:r>
              <a:rPr lang="en-US" sz="1100" dirty="0" smtClean="0"/>
              <a:t> </a:t>
            </a:r>
            <a:r>
              <a:rPr lang="en-US" sz="1100" dirty="0" err="1" smtClean="0"/>
              <a:t>fungsi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3684588" y="3629241"/>
            <a:ext cx="117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Persamaan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pertidaksamaan</a:t>
            </a:r>
            <a:endParaRPr lang="en-US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3684588" y="4811739"/>
            <a:ext cx="11712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Lingkaran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err="1" smtClean="0"/>
              <a:t>suku</a:t>
            </a:r>
            <a:r>
              <a:rPr lang="en-US" sz="1100" dirty="0" smtClean="0"/>
              <a:t> </a:t>
            </a:r>
            <a:r>
              <a:rPr lang="en-US" sz="1100" dirty="0" err="1" smtClean="0"/>
              <a:t>banyak</a:t>
            </a:r>
            <a:r>
              <a:rPr lang="en-US" sz="1100" dirty="0" smtClean="0"/>
              <a:t>, </a:t>
            </a:r>
            <a:br>
              <a:rPr lang="en-US" sz="1100" dirty="0" smtClean="0"/>
            </a:br>
            <a:r>
              <a:rPr lang="en-US" sz="1100" dirty="0" err="1" smtClean="0"/>
              <a:t>komposisi</a:t>
            </a:r>
            <a:r>
              <a:rPr lang="en-US" sz="1100" dirty="0" smtClean="0"/>
              <a:t> </a:t>
            </a:r>
            <a:r>
              <a:rPr lang="en-US" sz="1100" dirty="0" err="1" smtClean="0"/>
              <a:t>fungsi</a:t>
            </a:r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2536682" y="5445224"/>
            <a:ext cx="117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Matrix, </a:t>
            </a:r>
            <a:r>
              <a:rPr lang="en-US" sz="1100" dirty="0" err="1" smtClean="0"/>
              <a:t>vektor</a:t>
            </a:r>
            <a:r>
              <a:rPr lang="en-US" sz="1100" dirty="0" smtClean="0"/>
              <a:t>, </a:t>
            </a:r>
            <a:r>
              <a:rPr lang="en-US" sz="1100" dirty="0" err="1" smtClean="0"/>
              <a:t>transformasi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1330854" y="5492733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geometri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467544" y="4823574"/>
            <a:ext cx="935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trigonometri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514527" y="3685747"/>
            <a:ext cx="64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kalkulus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629535" y="2779565"/>
            <a:ext cx="1065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Statistik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peluang</a:t>
            </a:r>
            <a:endParaRPr lang="en-US" sz="1100" dirty="0"/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4884032" y="1430516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Fisika</a:t>
            </a:r>
            <a:r>
              <a:rPr lang="en-US" dirty="0" smtClean="0"/>
              <a:t> (IPA)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12160" y="2204864"/>
            <a:ext cx="145344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Besaran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satuan</a:t>
            </a:r>
            <a:endParaRPr lang="en-US" sz="1100" dirty="0" smtClean="0"/>
          </a:p>
          <a:p>
            <a:pPr algn="ctr"/>
            <a:endParaRPr lang="en-US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7631756" y="2775039"/>
            <a:ext cx="887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Kinematika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8093363" y="3642321"/>
            <a:ext cx="8877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Dinamika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Perub</a:t>
            </a:r>
            <a:r>
              <a:rPr lang="en-US" sz="1100" dirty="0" smtClean="0"/>
              <a:t> </a:t>
            </a:r>
            <a:r>
              <a:rPr lang="en-US" sz="1100" dirty="0" err="1" smtClean="0"/>
              <a:t>Energi</a:t>
            </a:r>
            <a:endParaRPr lang="en-US" sz="1100" dirty="0"/>
          </a:p>
        </p:txBody>
      </p:sp>
      <p:sp>
        <p:nvSpPr>
          <p:cNvPr id="47" name="TextBox 46"/>
          <p:cNvSpPr txBox="1"/>
          <p:nvPr/>
        </p:nvSpPr>
        <p:spPr>
          <a:xfrm>
            <a:off x="8051044" y="4756657"/>
            <a:ext cx="887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Fluida</a:t>
            </a:r>
            <a:r>
              <a:rPr lang="en-US" sz="1100" dirty="0" smtClean="0"/>
              <a:t> </a:t>
            </a:r>
            <a:r>
              <a:rPr lang="en-US" sz="1100" dirty="0" err="1" smtClean="0"/>
              <a:t>statik</a:t>
            </a:r>
            <a:endParaRPr lang="en-US" sz="1100" dirty="0"/>
          </a:p>
        </p:txBody>
      </p:sp>
      <p:sp>
        <p:nvSpPr>
          <p:cNvPr id="48" name="TextBox 47"/>
          <p:cNvSpPr txBox="1"/>
          <p:nvPr/>
        </p:nvSpPr>
        <p:spPr>
          <a:xfrm>
            <a:off x="6988525" y="5521726"/>
            <a:ext cx="887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Suhu</a:t>
            </a:r>
            <a:r>
              <a:rPr lang="en-US" sz="1100" dirty="0" smtClean="0"/>
              <a:t>, </a:t>
            </a:r>
            <a:r>
              <a:rPr lang="en-US" sz="1100" dirty="0" err="1" smtClean="0"/>
              <a:t>kalor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5009444" y="5521726"/>
            <a:ext cx="1820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Gelombang</a:t>
            </a:r>
            <a:r>
              <a:rPr lang="en-US" sz="1100" dirty="0" smtClean="0"/>
              <a:t>, </a:t>
            </a:r>
            <a:r>
              <a:rPr lang="en-US" sz="1100" dirty="0" err="1" smtClean="0"/>
              <a:t>bunyi</a:t>
            </a:r>
            <a:r>
              <a:rPr lang="en-US" sz="1100" dirty="0" smtClean="0"/>
              <a:t>, </a:t>
            </a:r>
            <a:r>
              <a:rPr lang="en-US" sz="1100" dirty="0" err="1" smtClean="0"/>
              <a:t>cahaya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4884032" y="4680933"/>
            <a:ext cx="718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Listrik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614333" y="3629241"/>
            <a:ext cx="987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Kemagnetan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5109399" y="2605762"/>
            <a:ext cx="718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Fisika</a:t>
            </a:r>
            <a:r>
              <a:rPr lang="en-US" sz="1100" dirty="0" smtClean="0"/>
              <a:t> modern</a:t>
            </a: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Matematika</a:t>
            </a:r>
            <a:r>
              <a:rPr lang="en-US" b="1" dirty="0" smtClean="0">
                <a:solidFill>
                  <a:schemeClr val="tx1"/>
                </a:solidFill>
              </a:rPr>
              <a:t> &amp; </a:t>
            </a:r>
            <a:r>
              <a:rPr lang="en-US" b="1" dirty="0" err="1" smtClean="0">
                <a:solidFill>
                  <a:schemeClr val="tx1"/>
                </a:solidFill>
              </a:rPr>
              <a:t>Fisika</a:t>
            </a:r>
            <a:r>
              <a:rPr lang="en-US" b="1" dirty="0" smtClean="0">
                <a:solidFill>
                  <a:schemeClr val="tx1"/>
                </a:solidFill>
              </a:rPr>
              <a:t>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2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078" b="1078"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36" b="93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Kimia (IPA)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Biologi</a:t>
            </a:r>
            <a:r>
              <a:rPr lang="en-US" dirty="0" smtClean="0"/>
              <a:t> (IPA)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4555" y="2206025"/>
            <a:ext cx="1622777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Struktur</a:t>
            </a:r>
            <a:r>
              <a:rPr lang="en-US" sz="1100" dirty="0" smtClean="0"/>
              <a:t> Atom</a:t>
            </a:r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502554" y="2788939"/>
            <a:ext cx="945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stoikiometri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829050" y="3957714"/>
            <a:ext cx="945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Larutan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2554" y="5185555"/>
            <a:ext cx="945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Kimia </a:t>
            </a:r>
            <a:r>
              <a:rPr lang="en-US" sz="1100" dirty="0" err="1" smtClean="0"/>
              <a:t>karbon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738662" y="5570604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Termokimia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44312" y="5231123"/>
            <a:ext cx="10214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Kinetika</a:t>
            </a:r>
            <a:r>
              <a:rPr lang="en-US" sz="1100" dirty="0" smtClean="0"/>
              <a:t> </a:t>
            </a:r>
            <a:r>
              <a:rPr lang="en-US" sz="1100" dirty="0" err="1" smtClean="0"/>
              <a:t>reaksi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989573"/>
            <a:ext cx="917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Redoks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011" y="2814160"/>
            <a:ext cx="917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Kimia </a:t>
            </a:r>
            <a:r>
              <a:rPr lang="en-US" sz="1100" dirty="0" err="1" smtClean="0"/>
              <a:t>unsur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884333" y="2174875"/>
            <a:ext cx="145344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Permasalahan</a:t>
            </a:r>
            <a:r>
              <a:rPr lang="en-US" sz="1100" dirty="0" smtClean="0"/>
              <a:t> </a:t>
            </a:r>
            <a:r>
              <a:rPr lang="en-US" sz="1100" dirty="0" err="1" smtClean="0"/>
              <a:t>biologi</a:t>
            </a:r>
            <a:endParaRPr lang="en-US" sz="1100" dirty="0" smtClean="0"/>
          </a:p>
          <a:p>
            <a:pPr algn="ctr"/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3244" y="2710081"/>
            <a:ext cx="1213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Peran</a:t>
            </a:r>
            <a:r>
              <a:rPr lang="en-US" sz="1100" dirty="0" smtClean="0"/>
              <a:t> </a:t>
            </a:r>
            <a:r>
              <a:rPr lang="en-US" sz="1100" dirty="0" err="1" smtClean="0"/>
              <a:t>mahluk</a:t>
            </a:r>
            <a:r>
              <a:rPr lang="en-US" sz="1100" dirty="0" smtClean="0"/>
              <a:t> </a:t>
            </a:r>
            <a:r>
              <a:rPr lang="en-US" sz="1100" dirty="0" err="1" smtClean="0"/>
              <a:t>hidup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7874000" y="3629241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ekosistem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874000" y="4811739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Sel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jaringan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6697133" y="5613489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Sistem</a:t>
            </a:r>
            <a:r>
              <a:rPr lang="en-US" sz="1100" dirty="0" smtClean="0"/>
              <a:t> organ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520266" y="5492733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metabolisma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723166" y="4853539"/>
            <a:ext cx="935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hereditas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4703939" y="3685747"/>
            <a:ext cx="64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evolusi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4818947" y="2779565"/>
            <a:ext cx="106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bioteknologi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Kimia &amp; </a:t>
            </a:r>
            <a:r>
              <a:rPr lang="en-US" b="1" dirty="0" err="1" smtClean="0">
                <a:solidFill>
                  <a:schemeClr val="tx1"/>
                </a:solidFill>
              </a:rPr>
              <a:t>Biologi</a:t>
            </a:r>
            <a:r>
              <a:rPr lang="en-US" b="1" dirty="0" smtClean="0">
                <a:solidFill>
                  <a:schemeClr val="tx1"/>
                </a:solidFill>
              </a:rPr>
              <a:t>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3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0" y="0"/>
            <a:ext cx="9144001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Sistematika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Analisis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446" y="5183872"/>
            <a:ext cx="175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902" y="5296683"/>
            <a:ext cx="135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Kondisi</a:t>
            </a:r>
            <a:r>
              <a:rPr lang="en-US" sz="1400" dirty="0" smtClean="0"/>
              <a:t>  </a:t>
            </a:r>
            <a:r>
              <a:rPr lang="en-US" sz="1400" dirty="0" err="1" smtClean="0"/>
              <a:t>Sekolah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37758" y="838200"/>
            <a:ext cx="1758288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3806" y="951011"/>
            <a:ext cx="138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Kondisi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59156" y="1371600"/>
            <a:ext cx="2844" cy="38122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25" idx="1"/>
          </p:cNvCxnSpPr>
          <p:nvPr/>
        </p:nvCxnSpPr>
        <p:spPr>
          <a:xfrm>
            <a:off x="1896046" y="1104900"/>
            <a:ext cx="3343546" cy="3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239592" y="841610"/>
            <a:ext cx="175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86304" y="954421"/>
            <a:ext cx="131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</a:t>
            </a:r>
            <a:r>
              <a:rPr lang="en-US" sz="1400" dirty="0" err="1" smtClean="0"/>
              <a:t>Nasional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5272576" y="2032375"/>
            <a:ext cx="1738952" cy="533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43088" y="2145186"/>
            <a:ext cx="1478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33 </a:t>
            </a:r>
            <a:r>
              <a:rPr lang="en-US" sz="1400" dirty="0" err="1" smtClean="0"/>
              <a:t>Provinsi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5254379" y="3232241"/>
            <a:ext cx="1738952" cy="533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307832" y="3345052"/>
            <a:ext cx="1648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497 </a:t>
            </a:r>
            <a:r>
              <a:rPr lang="en-US" sz="1400" dirty="0" err="1" smtClean="0"/>
              <a:t>Kab</a:t>
            </a:r>
            <a:r>
              <a:rPr lang="en-US" sz="1400" dirty="0" smtClean="0"/>
              <a:t>-Kota</a:t>
            </a:r>
            <a:endParaRPr lang="en-US" sz="1400" dirty="0"/>
          </a:p>
        </p:txBody>
      </p:sp>
      <p:cxnSp>
        <p:nvCxnSpPr>
          <p:cNvPr id="40" name="Straight Arrow Connector 39"/>
          <p:cNvCxnSpPr>
            <a:stCxn id="27" idx="0"/>
          </p:cNvCxnSpPr>
          <p:nvPr/>
        </p:nvCxnSpPr>
        <p:spPr>
          <a:xfrm flipV="1">
            <a:off x="6142052" y="1380699"/>
            <a:ext cx="0" cy="651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131903" y="2586254"/>
            <a:ext cx="0" cy="651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562600" y="5196672"/>
            <a:ext cx="1992572" cy="533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613776" y="5308059"/>
            <a:ext cx="1841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Implementasi</a:t>
            </a:r>
            <a:r>
              <a:rPr lang="en-US" sz="1400" dirty="0" smtClean="0"/>
              <a:t> Program</a:t>
            </a:r>
            <a:endParaRPr lang="en-US" sz="1400" dirty="0"/>
          </a:p>
        </p:txBody>
      </p:sp>
      <p:sp>
        <p:nvSpPr>
          <p:cNvPr id="48" name="Freeform 47"/>
          <p:cNvSpPr/>
          <p:nvPr/>
        </p:nvSpPr>
        <p:spPr>
          <a:xfrm>
            <a:off x="7014949" y="1037230"/>
            <a:ext cx="1409055" cy="4121624"/>
          </a:xfrm>
          <a:custGeom>
            <a:avLst/>
            <a:gdLst>
              <a:gd name="connsiteX0" fmla="*/ 0 w 1409055"/>
              <a:gd name="connsiteY0" fmla="*/ 0 h 4121624"/>
              <a:gd name="connsiteX1" fmla="*/ 1405720 w 1409055"/>
              <a:gd name="connsiteY1" fmla="*/ 1037230 h 4121624"/>
              <a:gd name="connsiteX2" fmla="*/ 313899 w 1409055"/>
              <a:gd name="connsiteY2" fmla="*/ 4121624 h 412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055" h="4121624">
                <a:moveTo>
                  <a:pt x="0" y="0"/>
                </a:moveTo>
                <a:cubicBezTo>
                  <a:pt x="676702" y="175146"/>
                  <a:pt x="1353404" y="350293"/>
                  <a:pt x="1405720" y="1037230"/>
                </a:cubicBezTo>
                <a:cubicBezTo>
                  <a:pt x="1458036" y="1724167"/>
                  <a:pt x="885967" y="2922895"/>
                  <a:pt x="313899" y="4121624"/>
                </a:cubicBezTo>
              </a:path>
            </a:pathLst>
          </a:custGeom>
          <a:noFill/>
          <a:ln w="12700"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7014949" y="2292824"/>
            <a:ext cx="798228" cy="2906973"/>
          </a:xfrm>
          <a:custGeom>
            <a:avLst/>
            <a:gdLst>
              <a:gd name="connsiteX0" fmla="*/ 0 w 798228"/>
              <a:gd name="connsiteY0" fmla="*/ 0 h 2906973"/>
              <a:gd name="connsiteX1" fmla="*/ 791570 w 798228"/>
              <a:gd name="connsiteY1" fmla="*/ 723331 h 2906973"/>
              <a:gd name="connsiteX2" fmla="*/ 313899 w 798228"/>
              <a:gd name="connsiteY2" fmla="*/ 2906973 h 290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28" h="2906973">
                <a:moveTo>
                  <a:pt x="0" y="0"/>
                </a:moveTo>
                <a:cubicBezTo>
                  <a:pt x="369627" y="119418"/>
                  <a:pt x="739254" y="238836"/>
                  <a:pt x="791570" y="723331"/>
                </a:cubicBezTo>
                <a:cubicBezTo>
                  <a:pt x="843886" y="1207826"/>
                  <a:pt x="578892" y="2057399"/>
                  <a:pt x="313899" y="2906973"/>
                </a:cubicBezTo>
              </a:path>
            </a:pathLst>
          </a:custGeom>
          <a:noFill/>
          <a:ln w="12700">
            <a:headEnd type="oval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001301" y="3480179"/>
            <a:ext cx="422599" cy="1637731"/>
          </a:xfrm>
          <a:custGeom>
            <a:avLst/>
            <a:gdLst>
              <a:gd name="connsiteX0" fmla="*/ 0 w 422599"/>
              <a:gd name="connsiteY0" fmla="*/ 0 h 1637731"/>
              <a:gd name="connsiteX1" fmla="*/ 395786 w 422599"/>
              <a:gd name="connsiteY1" fmla="*/ 354842 h 1637731"/>
              <a:gd name="connsiteX2" fmla="*/ 354842 w 422599"/>
              <a:gd name="connsiteY2" fmla="*/ 1637731 h 163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599" h="1637731">
                <a:moveTo>
                  <a:pt x="0" y="0"/>
                </a:moveTo>
                <a:cubicBezTo>
                  <a:pt x="168323" y="40943"/>
                  <a:pt x="336646" y="81887"/>
                  <a:pt x="395786" y="354842"/>
                </a:cubicBezTo>
                <a:cubicBezTo>
                  <a:pt x="454926" y="627797"/>
                  <a:pt x="404884" y="1132764"/>
                  <a:pt x="354842" y="1637731"/>
                </a:cubicBezTo>
              </a:path>
            </a:pathLst>
          </a:custGeom>
          <a:noFill/>
          <a:ln w="12700">
            <a:headEnd type="oval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6" idx="1"/>
            <a:endCxn id="4" idx="3"/>
          </p:cNvCxnSpPr>
          <p:nvPr/>
        </p:nvCxnSpPr>
        <p:spPr>
          <a:xfrm flipH="1" flipV="1">
            <a:off x="1896046" y="5450572"/>
            <a:ext cx="3666554" cy="12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Down Arrow 54"/>
          <p:cNvSpPr/>
          <p:nvPr/>
        </p:nvSpPr>
        <p:spPr>
          <a:xfrm rot="1070021">
            <a:off x="7217624" y="4970537"/>
            <a:ext cx="281524" cy="2286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110208" y="2034925"/>
            <a:ext cx="1494745" cy="533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32824" y="2147736"/>
            <a:ext cx="1328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Kondisi</a:t>
            </a:r>
            <a:r>
              <a:rPr lang="en-US" sz="1400" dirty="0" smtClean="0"/>
              <a:t> </a:t>
            </a:r>
            <a:r>
              <a:rPr lang="en-US" sz="1400" dirty="0" err="1" smtClean="0"/>
              <a:t>Provinsi</a:t>
            </a:r>
            <a:endParaRPr lang="en-US" sz="1400" dirty="0"/>
          </a:p>
        </p:txBody>
      </p:sp>
      <p:sp>
        <p:nvSpPr>
          <p:cNvPr id="58" name="Rectangle 57"/>
          <p:cNvSpPr/>
          <p:nvPr/>
        </p:nvSpPr>
        <p:spPr>
          <a:xfrm>
            <a:off x="1145857" y="3228829"/>
            <a:ext cx="1459096" cy="533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68473" y="3341640"/>
            <a:ext cx="1407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Kondisi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-Kota</a:t>
            </a:r>
            <a:endParaRPr lang="en-US" sz="1400" dirty="0"/>
          </a:p>
        </p:txBody>
      </p:sp>
      <p:cxnSp>
        <p:nvCxnSpPr>
          <p:cNvPr id="61" name="Straight Arrow Connector 60"/>
          <p:cNvCxnSpPr>
            <a:stCxn id="56" idx="3"/>
            <a:endCxn id="27" idx="1"/>
          </p:cNvCxnSpPr>
          <p:nvPr/>
        </p:nvCxnSpPr>
        <p:spPr>
          <a:xfrm flipV="1">
            <a:off x="2604953" y="2299075"/>
            <a:ext cx="2667623" cy="2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8" idx="3"/>
            <a:endCxn id="29" idx="1"/>
          </p:cNvCxnSpPr>
          <p:nvPr/>
        </p:nvCxnSpPr>
        <p:spPr>
          <a:xfrm>
            <a:off x="2604953" y="3495529"/>
            <a:ext cx="2649426" cy="3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295400" y="1380699"/>
            <a:ext cx="0" cy="65167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295400" y="2586254"/>
            <a:ext cx="0" cy="6425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16200000">
            <a:off x="-314766" y="3350740"/>
            <a:ext cx="1699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Indikator</a:t>
            </a:r>
            <a:r>
              <a:rPr lang="en-US" sz="1400" b="1" dirty="0" smtClean="0">
                <a:solidFill>
                  <a:srgbClr val="FF0000"/>
                </a:solidFill>
              </a:rPr>
              <a:t> Yang </a:t>
            </a:r>
            <a:r>
              <a:rPr lang="en-US" sz="1400" b="1" dirty="0" err="1" smtClean="0">
                <a:solidFill>
                  <a:srgbClr val="FF0000"/>
                </a:solidFill>
              </a:rPr>
              <a:t>Sama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1" y="6019800"/>
            <a:ext cx="861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Kondisi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</a:t>
            </a:r>
            <a:r>
              <a:rPr lang="en-US" sz="1400" dirty="0" err="1" smtClean="0"/>
              <a:t>Merupakan</a:t>
            </a:r>
            <a:r>
              <a:rPr lang="en-US" sz="1400" dirty="0" smtClean="0"/>
              <a:t> </a:t>
            </a:r>
            <a:r>
              <a:rPr lang="en-US" sz="1400" dirty="0" err="1" smtClean="0"/>
              <a:t>Gambaran</a:t>
            </a:r>
            <a:r>
              <a:rPr lang="en-US" sz="1400" dirty="0" smtClean="0"/>
              <a:t> </a:t>
            </a:r>
            <a:r>
              <a:rPr lang="en-US" sz="1400" dirty="0" err="1" smtClean="0"/>
              <a:t>dari</a:t>
            </a:r>
            <a:r>
              <a:rPr lang="en-US" sz="1400" dirty="0" smtClean="0"/>
              <a:t> </a:t>
            </a:r>
            <a:r>
              <a:rPr lang="en-US" sz="1400" dirty="0" err="1" smtClean="0"/>
              <a:t>Kondisi</a:t>
            </a:r>
            <a:r>
              <a:rPr lang="en-US" sz="1400" dirty="0" smtClean="0"/>
              <a:t> </a:t>
            </a:r>
            <a:r>
              <a:rPr lang="en-US" sz="1400" dirty="0" err="1" smtClean="0"/>
              <a:t>Sekolah</a:t>
            </a:r>
            <a:r>
              <a:rPr lang="en-US" sz="1400" dirty="0" smtClean="0"/>
              <a:t> </a:t>
            </a:r>
            <a:r>
              <a:rPr lang="en-US" sz="1400" dirty="0" err="1" smtClean="0"/>
              <a:t>Secara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yang </a:t>
            </a:r>
            <a:r>
              <a:rPr lang="en-US" sz="1400" dirty="0" err="1" smtClean="0"/>
              <a:t>akan</a:t>
            </a:r>
            <a:r>
              <a:rPr lang="en-US" sz="1400" dirty="0" smtClean="0"/>
              <a:t> </a:t>
            </a:r>
            <a:r>
              <a:rPr lang="en-US" sz="1400" dirty="0" err="1" smtClean="0"/>
              <a:t>menjadi</a:t>
            </a:r>
            <a:r>
              <a:rPr lang="en-US" sz="1400" dirty="0" smtClean="0"/>
              <a:t> </a:t>
            </a:r>
            <a:r>
              <a:rPr lang="en-US" sz="1400" dirty="0" err="1" smtClean="0"/>
              <a:t>Acuan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menyusun</a:t>
            </a:r>
            <a:r>
              <a:rPr lang="en-US" sz="1400" dirty="0" smtClean="0"/>
              <a:t> Target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Strategi</a:t>
            </a:r>
            <a:r>
              <a:rPr lang="en-US" sz="1400" dirty="0" smtClean="0"/>
              <a:t> </a:t>
            </a:r>
            <a:r>
              <a:rPr lang="en-US" sz="1400" dirty="0" err="1" smtClean="0"/>
              <a:t>Kebijakan</a:t>
            </a:r>
            <a:r>
              <a:rPr lang="en-US" sz="1400" dirty="0" smtClean="0"/>
              <a:t> di Tingkat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, </a:t>
            </a:r>
            <a:r>
              <a:rPr lang="en-US" sz="1400" dirty="0" err="1" smtClean="0"/>
              <a:t>Provinsi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Kab</a:t>
            </a:r>
            <a:r>
              <a:rPr lang="en-US" sz="1400" dirty="0" smtClean="0"/>
              <a:t>-Kota.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067769" y="1572215"/>
            <a:ext cx="1238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Strategi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Nasional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57999" y="2592159"/>
            <a:ext cx="106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Strategi</a:t>
            </a:r>
            <a:r>
              <a:rPr lang="en-US" sz="1200" dirty="0" smtClean="0">
                <a:solidFill>
                  <a:srgbClr val="FF0000"/>
                </a:solidFill>
              </a:rPr>
              <a:t> 33 </a:t>
            </a:r>
            <a:r>
              <a:rPr lang="en-US" sz="1200" dirty="0" err="1" smtClean="0">
                <a:solidFill>
                  <a:srgbClr val="FF0000"/>
                </a:solidFill>
              </a:rPr>
              <a:t>Provinsi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53200" y="3991267"/>
            <a:ext cx="94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Strategi</a:t>
            </a:r>
            <a:r>
              <a:rPr lang="en-US" sz="1200" dirty="0" smtClean="0">
                <a:solidFill>
                  <a:srgbClr val="FF0000"/>
                </a:solidFill>
              </a:rPr>
              <a:t> 497 </a:t>
            </a:r>
            <a:r>
              <a:rPr lang="en-US" sz="1200" dirty="0" err="1" smtClean="0">
                <a:solidFill>
                  <a:srgbClr val="FF0000"/>
                </a:solidFill>
              </a:rPr>
              <a:t>Kab</a:t>
            </a:r>
            <a:r>
              <a:rPr lang="en-US" sz="1200" dirty="0" smtClean="0">
                <a:solidFill>
                  <a:srgbClr val="FF0000"/>
                </a:solidFill>
              </a:rPr>
              <a:t>-Kota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059" y="1387555"/>
            <a:ext cx="198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Perbandingan</a:t>
            </a:r>
            <a:r>
              <a:rPr lang="en-US" sz="1200" dirty="0" smtClean="0"/>
              <a:t> </a:t>
            </a:r>
            <a:r>
              <a:rPr lang="en-US" sz="1200" dirty="0" err="1" smtClean="0"/>
              <a:t>Capaian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</a:t>
            </a:r>
            <a:r>
              <a:rPr lang="en-US" sz="1200" dirty="0" err="1" smtClean="0"/>
              <a:t>Kesenjangan</a:t>
            </a:r>
            <a:r>
              <a:rPr lang="en-US" sz="1200" dirty="0" smtClean="0"/>
              <a:t> </a:t>
            </a:r>
            <a:r>
              <a:rPr lang="en-US" sz="1200" dirty="0" err="1" smtClean="0"/>
              <a:t>Setiap</a:t>
            </a:r>
            <a:r>
              <a:rPr lang="en-US" sz="1200" dirty="0" smtClean="0"/>
              <a:t> </a:t>
            </a:r>
            <a:r>
              <a:rPr lang="en-US" sz="1200" dirty="0" err="1" smtClean="0"/>
              <a:t>Provinsi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1477539" y="2605897"/>
            <a:ext cx="198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Perbandingan</a:t>
            </a:r>
            <a:r>
              <a:rPr lang="en-US" sz="1200" dirty="0" smtClean="0"/>
              <a:t> </a:t>
            </a:r>
            <a:r>
              <a:rPr lang="en-US" sz="1200" dirty="0" err="1" smtClean="0"/>
              <a:t>Capaian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</a:t>
            </a:r>
            <a:r>
              <a:rPr lang="en-US" sz="1200" dirty="0" err="1" smtClean="0"/>
              <a:t>Kesenjangan</a:t>
            </a:r>
            <a:r>
              <a:rPr lang="en-US" sz="1200" dirty="0" smtClean="0"/>
              <a:t> </a:t>
            </a:r>
            <a:r>
              <a:rPr lang="en-US" sz="1200" dirty="0" err="1" smtClean="0"/>
              <a:t>Setiap</a:t>
            </a:r>
            <a:r>
              <a:rPr lang="en-US" sz="1200" dirty="0" smtClean="0"/>
              <a:t> </a:t>
            </a:r>
            <a:r>
              <a:rPr lang="en-US" sz="1200" dirty="0" err="1" smtClean="0"/>
              <a:t>Kab</a:t>
            </a:r>
            <a:r>
              <a:rPr lang="en-US" sz="1200" dirty="0" smtClean="0"/>
              <a:t>-Kota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1442952" y="3781599"/>
            <a:ext cx="198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Perbandingan</a:t>
            </a:r>
            <a:r>
              <a:rPr lang="en-US" sz="1200" dirty="0" smtClean="0"/>
              <a:t> </a:t>
            </a:r>
            <a:r>
              <a:rPr lang="en-US" sz="1200" dirty="0" err="1" smtClean="0"/>
              <a:t>Capaian</a:t>
            </a:r>
            <a:r>
              <a:rPr lang="en-US" sz="1200" dirty="0" smtClean="0"/>
              <a:t> </a:t>
            </a:r>
            <a:r>
              <a:rPr lang="en-US" sz="1200" dirty="0" err="1" smtClean="0"/>
              <a:t>dan</a:t>
            </a:r>
            <a:r>
              <a:rPr lang="en-US" sz="1200" dirty="0" smtClean="0"/>
              <a:t> </a:t>
            </a:r>
            <a:r>
              <a:rPr lang="en-US" sz="1200" dirty="0" err="1" smtClean="0"/>
              <a:t>Kesenjangan</a:t>
            </a:r>
            <a:r>
              <a:rPr lang="en-US" sz="1200" dirty="0" smtClean="0"/>
              <a:t> </a:t>
            </a:r>
            <a:r>
              <a:rPr lang="en-US" sz="1200" dirty="0" err="1" smtClean="0"/>
              <a:t>Setiap</a:t>
            </a:r>
            <a:r>
              <a:rPr lang="en-US" sz="1200" dirty="0" smtClean="0"/>
              <a:t> </a:t>
            </a:r>
            <a:r>
              <a:rPr lang="en-US" sz="1200" dirty="0" err="1" smtClean="0"/>
              <a:t>Sekolah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60C-8198-4A25-899E-56A68CE83E8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814060" y="856273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Acuan</a:t>
            </a:r>
            <a:r>
              <a:rPr lang="en-US" sz="1200" dirty="0" smtClean="0"/>
              <a:t> </a:t>
            </a:r>
            <a:r>
              <a:rPr lang="en-US" sz="1200" dirty="0" err="1" smtClean="0"/>
              <a:t>Nasional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3154486" y="2046274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Acuan</a:t>
            </a:r>
            <a:r>
              <a:rPr lang="en-US" sz="1200" dirty="0" smtClean="0"/>
              <a:t> </a:t>
            </a:r>
            <a:r>
              <a:rPr lang="en-US" sz="1200" dirty="0" err="1" smtClean="0"/>
              <a:t>Provinsi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3173633" y="3249279"/>
            <a:ext cx="1169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Acuan</a:t>
            </a:r>
            <a:r>
              <a:rPr lang="en-US" sz="1200" dirty="0" smtClean="0"/>
              <a:t> </a:t>
            </a:r>
            <a:r>
              <a:rPr lang="en-US" sz="1200" dirty="0" err="1" smtClean="0"/>
              <a:t>Kab</a:t>
            </a:r>
            <a:r>
              <a:rPr lang="en-US" sz="1200" dirty="0" smtClean="0"/>
              <a:t>-Kota</a:t>
            </a:r>
            <a:endParaRPr lang="en-US" sz="1200" dirty="0"/>
          </a:p>
        </p:txBody>
      </p:sp>
      <p:sp>
        <p:nvSpPr>
          <p:cNvPr id="67" name="Oval 66"/>
          <p:cNvSpPr/>
          <p:nvPr/>
        </p:nvSpPr>
        <p:spPr>
          <a:xfrm>
            <a:off x="228600" y="76200"/>
            <a:ext cx="9906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A.6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6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078" b="1078"/>
          <a:stretch>
            <a:fillRect/>
          </a:stretch>
        </p:blipFill>
        <p:spPr/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100" b="11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Bahasa</a:t>
            </a:r>
            <a:r>
              <a:rPr lang="en-US" dirty="0" smtClean="0"/>
              <a:t> Indonesia (IPS)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4555" y="2174875"/>
            <a:ext cx="1622777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non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400778" y="2460903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kritis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non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873501" y="3629303"/>
            <a:ext cx="945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data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551942" y="4811739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6444" y="5563288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Membaca</a:t>
            </a:r>
            <a:r>
              <a:rPr lang="en-US" sz="1100" dirty="0" smtClean="0"/>
              <a:t> </a:t>
            </a:r>
            <a:r>
              <a:rPr lang="en-US" sz="1100" dirty="0" err="1" smtClean="0"/>
              <a:t>kritis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117774" y="5623538"/>
            <a:ext cx="1478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r>
              <a:rPr lang="en-US" sz="1100" dirty="0" err="1" smtClean="0"/>
              <a:t>gagasan</a:t>
            </a:r>
            <a:r>
              <a:rPr lang="en-US" sz="1100" dirty="0" smtClean="0"/>
              <a:t> </a:t>
            </a:r>
            <a:r>
              <a:rPr lang="en-US" sz="1100" dirty="0" err="1" smtClean="0"/>
              <a:t>nonfiksi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03200" y="4835918"/>
            <a:ext cx="10214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r>
              <a:rPr lang="en-US" sz="1100" dirty="0" err="1" smtClean="0"/>
              <a:t>struktur</a:t>
            </a:r>
            <a:r>
              <a:rPr lang="en-US" sz="1100" dirty="0" smtClean="0"/>
              <a:t> </a:t>
            </a:r>
            <a:r>
              <a:rPr lang="en-US" sz="1100" dirty="0" err="1" smtClean="0"/>
              <a:t>nonfiksi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29221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struktur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011" y="2494665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Menulis</a:t>
            </a: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err="1" smtClean="0"/>
              <a:t>Gagasan</a:t>
            </a:r>
            <a:r>
              <a:rPr lang="en-US" sz="1100" dirty="0" smtClean="0"/>
              <a:t> </a:t>
            </a:r>
            <a:r>
              <a:rPr lang="en-US" sz="1100" dirty="0" err="1" smtClean="0"/>
              <a:t>fiksi</a:t>
            </a:r>
            <a:endParaRPr lang="en-US" sz="1100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4808890" y="149278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Bahasa</a:t>
            </a:r>
            <a:r>
              <a:rPr lang="en-US" dirty="0" smtClean="0"/>
              <a:t> </a:t>
            </a:r>
            <a:r>
              <a:rPr lang="en-US" dirty="0" err="1" smtClean="0"/>
              <a:t>Inggris</a:t>
            </a:r>
            <a:r>
              <a:rPr lang="en-US" dirty="0" smtClean="0"/>
              <a:t> (IPS)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46245" y="2181176"/>
            <a:ext cx="1622777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7752468" y="2481315"/>
            <a:ext cx="945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Respon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endParaRPr lang="en-US" sz="1100" dirty="0"/>
          </a:p>
        </p:txBody>
      </p:sp>
      <p:sp>
        <p:nvSpPr>
          <p:cNvPr id="34" name="TextBox 33"/>
          <p:cNvSpPr txBox="1"/>
          <p:nvPr/>
        </p:nvSpPr>
        <p:spPr>
          <a:xfrm>
            <a:off x="8225191" y="3649715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Gambar</a:t>
            </a:r>
            <a:r>
              <a:rPr lang="en-US" sz="1100" dirty="0" smtClean="0"/>
              <a:t> </a:t>
            </a:r>
            <a:r>
              <a:rPr lang="en-US" sz="1100" dirty="0" err="1" smtClean="0"/>
              <a:t>percakapan</a:t>
            </a:r>
            <a:r>
              <a:rPr lang="en-US" sz="1100" dirty="0" smtClean="0"/>
              <a:t>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7903632" y="4832151"/>
            <a:ext cx="945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Gambar</a:t>
            </a:r>
            <a:r>
              <a:rPr lang="en-US" sz="1100" dirty="0" smtClean="0"/>
              <a:t> monolog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6948134" y="5583700"/>
            <a:ext cx="1478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Info </a:t>
            </a:r>
            <a:r>
              <a:rPr lang="en-US" sz="1100" dirty="0" err="1" smtClean="0"/>
              <a:t>tersirat</a:t>
            </a:r>
            <a:r>
              <a:rPr lang="en-US" sz="1100" dirty="0" smtClean="0"/>
              <a:t> monolog </a:t>
            </a:r>
            <a:r>
              <a:rPr lang="en-US" sz="1100" dirty="0" err="1" smtClean="0"/>
              <a:t>lisan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5469464" y="5643950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Makna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fungsional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4554890" y="4856330"/>
            <a:ext cx="1021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Makna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r>
              <a:rPr lang="en-US" sz="1100" dirty="0" smtClean="0"/>
              <a:t> </a:t>
            </a:r>
            <a:r>
              <a:rPr lang="en-US" sz="1100" dirty="0" err="1" smtClean="0"/>
              <a:t>tulis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4351690" y="3349633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Menyusun</a:t>
            </a:r>
            <a:r>
              <a:rPr lang="en-US" sz="1100" dirty="0" smtClean="0"/>
              <a:t> </a:t>
            </a:r>
            <a:r>
              <a:rPr lang="en-US" sz="1100" dirty="0" err="1" smtClean="0"/>
              <a:t>kalimat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4962701" y="2515077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Melengkapi</a:t>
            </a:r>
            <a:r>
              <a:rPr lang="en-US" sz="1100" dirty="0" smtClean="0"/>
              <a:t> </a:t>
            </a:r>
            <a:r>
              <a:rPr lang="en-US" sz="1100" dirty="0" err="1" smtClean="0"/>
              <a:t>teks</a:t>
            </a: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Bhs Indonesia &amp; Bhs </a:t>
            </a:r>
            <a:r>
              <a:rPr lang="en-US" b="1" dirty="0" err="1" smtClean="0">
                <a:solidFill>
                  <a:schemeClr val="tx1"/>
                </a:solidFill>
              </a:rPr>
              <a:t>Inggris</a:t>
            </a:r>
            <a:r>
              <a:rPr lang="en-US" b="1" dirty="0" smtClean="0">
                <a:solidFill>
                  <a:schemeClr val="tx1"/>
                </a:solidFill>
              </a:rPr>
              <a:t> IPS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9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201" b="1201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182" b="118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Matematika</a:t>
            </a:r>
            <a:r>
              <a:rPr lang="en-US" dirty="0" smtClean="0"/>
              <a:t> (IPS)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Ekonomi</a:t>
            </a:r>
            <a:r>
              <a:rPr lang="en-US" dirty="0" smtClean="0"/>
              <a:t> (IPS)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94921" y="2180444"/>
            <a:ext cx="1453445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Logika</a:t>
            </a:r>
            <a:r>
              <a:rPr lang="en-US" sz="1100" dirty="0" smtClean="0"/>
              <a:t> </a:t>
            </a:r>
            <a:r>
              <a:rPr lang="en-US" sz="1100" dirty="0" err="1" smtClean="0"/>
              <a:t>matematika</a:t>
            </a:r>
            <a:endParaRPr lang="en-US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3541888" y="2788939"/>
            <a:ext cx="12135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Eksponen</a:t>
            </a:r>
            <a:r>
              <a:rPr lang="en-US" sz="1100" dirty="0" smtClean="0"/>
              <a:t>, </a:t>
            </a:r>
            <a:r>
              <a:rPr lang="en-US" sz="1100" dirty="0" err="1" smtClean="0"/>
              <a:t>barisan</a:t>
            </a:r>
            <a:r>
              <a:rPr lang="en-US" sz="1100" dirty="0" smtClean="0"/>
              <a:t>, </a:t>
            </a:r>
            <a:r>
              <a:rPr lang="en-US" sz="1100" dirty="0" err="1" smtClean="0"/>
              <a:t>deret</a:t>
            </a:r>
            <a:r>
              <a:rPr lang="en-US" sz="1100" dirty="0" smtClean="0"/>
              <a:t> </a:t>
            </a:r>
            <a:r>
              <a:rPr lang="en-US" sz="1100" dirty="0" err="1" smtClean="0"/>
              <a:t>fungsi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3838222" y="4380852"/>
            <a:ext cx="117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Persamaan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pertidaksamaan</a:t>
            </a:r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2562755" y="5419770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Matriks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1330854" y="5492733"/>
            <a:ext cx="1171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Barisan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deret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514527" y="4422008"/>
            <a:ext cx="64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kalkulus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629535" y="2779565"/>
            <a:ext cx="1065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Statistik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peluang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6094766" y="2065665"/>
            <a:ext cx="145344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Permasalahan</a:t>
            </a:r>
            <a:r>
              <a:rPr lang="en-US" sz="1100" dirty="0" smtClean="0"/>
              <a:t> </a:t>
            </a:r>
            <a:r>
              <a:rPr lang="en-US" sz="1100" dirty="0" err="1" smtClean="0"/>
              <a:t>Ekonomi</a:t>
            </a:r>
            <a:endParaRPr lang="en-US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7548211" y="2775039"/>
            <a:ext cx="887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Konsep</a:t>
            </a:r>
            <a:r>
              <a:rPr lang="en-US" sz="1100" dirty="0" smtClean="0"/>
              <a:t> </a:t>
            </a:r>
            <a:r>
              <a:rPr lang="en-US" sz="1100" dirty="0" err="1" smtClean="0"/>
              <a:t>ekonomi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>
            <a:off x="8009818" y="3642321"/>
            <a:ext cx="887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Kebijakan</a:t>
            </a:r>
            <a:r>
              <a:rPr lang="en-US" sz="1100" dirty="0" smtClean="0"/>
              <a:t> </a:t>
            </a:r>
            <a:r>
              <a:rPr lang="en-US" sz="1100" dirty="0" err="1" smtClean="0"/>
              <a:t>ekonomi</a:t>
            </a:r>
            <a:endParaRPr lang="en-US" sz="1100" dirty="0"/>
          </a:p>
        </p:txBody>
      </p:sp>
      <p:sp>
        <p:nvSpPr>
          <p:cNvPr id="47" name="TextBox 46"/>
          <p:cNvSpPr txBox="1"/>
          <p:nvPr/>
        </p:nvSpPr>
        <p:spPr>
          <a:xfrm>
            <a:off x="7850536" y="4756657"/>
            <a:ext cx="887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Pendapatan</a:t>
            </a:r>
            <a:r>
              <a:rPr lang="en-US" sz="1100" dirty="0" smtClean="0"/>
              <a:t> </a:t>
            </a:r>
            <a:r>
              <a:rPr lang="en-US" sz="1100" dirty="0" err="1" smtClean="0"/>
              <a:t>nasional</a:t>
            </a:r>
            <a:endParaRPr lang="en-US" sz="1100" dirty="0"/>
          </a:p>
        </p:txBody>
      </p:sp>
      <p:sp>
        <p:nvSpPr>
          <p:cNvPr id="48" name="TextBox 47"/>
          <p:cNvSpPr txBox="1"/>
          <p:nvPr/>
        </p:nvSpPr>
        <p:spPr>
          <a:xfrm>
            <a:off x="6829778" y="5536940"/>
            <a:ext cx="156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Ekonomi</a:t>
            </a:r>
            <a:r>
              <a:rPr lang="en-US" sz="1100" dirty="0" smtClean="0"/>
              <a:t> </a:t>
            </a:r>
            <a:r>
              <a:rPr lang="en-US" sz="1100" dirty="0" err="1" smtClean="0"/>
              <a:t>pembangunan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5009444" y="5521726"/>
            <a:ext cx="1820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Pasar</a:t>
            </a:r>
            <a:r>
              <a:rPr lang="en-US" sz="1100" dirty="0" smtClean="0"/>
              <a:t> modal</a:t>
            </a:r>
            <a:endParaRPr lang="en-US" sz="1100" dirty="0"/>
          </a:p>
        </p:txBody>
      </p:sp>
      <p:sp>
        <p:nvSpPr>
          <p:cNvPr id="50" name="TextBox 49"/>
          <p:cNvSpPr txBox="1"/>
          <p:nvPr/>
        </p:nvSpPr>
        <p:spPr>
          <a:xfrm>
            <a:off x="4586110" y="4896376"/>
            <a:ext cx="846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Akuntansi</a:t>
            </a:r>
            <a:r>
              <a:rPr lang="en-US" sz="1100" dirty="0" smtClean="0"/>
              <a:t> </a:t>
            </a:r>
            <a:r>
              <a:rPr lang="en-US" sz="1100" dirty="0" err="1" smtClean="0"/>
              <a:t>perush</a:t>
            </a:r>
            <a:r>
              <a:rPr lang="en-US" sz="1100" dirty="0" smtClean="0"/>
              <a:t> </a:t>
            </a:r>
            <a:r>
              <a:rPr lang="en-US" sz="1100" dirty="0" err="1" smtClean="0"/>
              <a:t>jasa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261555" y="3509303"/>
            <a:ext cx="9877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Akuntansi</a:t>
            </a:r>
            <a:r>
              <a:rPr lang="en-US" sz="1100" dirty="0" smtClean="0"/>
              <a:t> </a:t>
            </a:r>
            <a:r>
              <a:rPr lang="en-US" sz="1100" dirty="0" err="1" smtClean="0"/>
              <a:t>perush</a:t>
            </a:r>
            <a:r>
              <a:rPr lang="en-US" sz="1100" dirty="0" smtClean="0"/>
              <a:t> </a:t>
            </a:r>
            <a:r>
              <a:rPr lang="en-US" sz="1100" dirty="0" err="1" smtClean="0"/>
              <a:t>dagang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5009445" y="2605762"/>
            <a:ext cx="951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Manajemen</a:t>
            </a:r>
            <a:r>
              <a:rPr lang="en-US" sz="1100" dirty="0" smtClean="0"/>
              <a:t> BU</a:t>
            </a:r>
            <a:endParaRPr lang="en-US" sz="1100" dirty="0"/>
          </a:p>
        </p:txBody>
      </p:sp>
      <p:sp>
        <p:nvSpPr>
          <p:cNvPr id="24" name="Rectangle 23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Matematika</a:t>
            </a:r>
            <a:r>
              <a:rPr lang="en-US" b="1" dirty="0" smtClean="0">
                <a:solidFill>
                  <a:schemeClr val="tx1"/>
                </a:solidFill>
              </a:rPr>
              <a:t> &amp; </a:t>
            </a:r>
            <a:r>
              <a:rPr lang="en-US" b="1" dirty="0" err="1" smtClean="0">
                <a:solidFill>
                  <a:schemeClr val="tx1"/>
                </a:solidFill>
              </a:rPr>
              <a:t>Ekonomi</a:t>
            </a:r>
            <a:r>
              <a:rPr lang="en-US" b="1" dirty="0" smtClean="0">
                <a:solidFill>
                  <a:schemeClr val="tx1"/>
                </a:solidFill>
              </a:rPr>
              <a:t> IPS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3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078" b="1078"/>
          <a:stretch>
            <a:fillRect/>
          </a:stretch>
        </p:blipFill>
        <p:spPr/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100" b="11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Sosiologi</a:t>
            </a:r>
            <a:r>
              <a:rPr lang="en-US" dirty="0" smtClean="0"/>
              <a:t> (IPS)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Geografi</a:t>
            </a:r>
            <a:r>
              <a:rPr lang="en-US" dirty="0" smtClean="0"/>
              <a:t> (IPS)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4555" y="2206025"/>
            <a:ext cx="1622777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Fungsi</a:t>
            </a:r>
            <a:r>
              <a:rPr lang="en-US" sz="1100" dirty="0" smtClean="0"/>
              <a:t> </a:t>
            </a:r>
            <a:r>
              <a:rPr lang="en-US" sz="1100" dirty="0" err="1" smtClean="0"/>
              <a:t>sosiologi</a:t>
            </a:r>
            <a:endParaRPr lang="en-US" sz="1100" dirty="0" smtClean="0"/>
          </a:p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502554" y="2788939"/>
            <a:ext cx="945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Nilai</a:t>
            </a:r>
            <a:r>
              <a:rPr lang="en-US" sz="1100" dirty="0" smtClean="0"/>
              <a:t>, </a:t>
            </a:r>
            <a:r>
              <a:rPr lang="en-US" sz="1100" dirty="0" err="1" smtClean="0"/>
              <a:t>norma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758493" y="3639598"/>
            <a:ext cx="945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Interaksi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2554" y="4754668"/>
            <a:ext cx="1230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Penyimpangan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763219" y="5524466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Struktur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44312" y="4800236"/>
            <a:ext cx="1021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Perubahan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685747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Lembaga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011" y="2814160"/>
            <a:ext cx="9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Penelitian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884333" y="2174875"/>
            <a:ext cx="1453445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Fungsi</a:t>
            </a:r>
            <a:r>
              <a:rPr lang="en-US" sz="1100" dirty="0" smtClean="0"/>
              <a:t> </a:t>
            </a:r>
            <a:r>
              <a:rPr lang="en-US" sz="1100" dirty="0" err="1" smtClean="0"/>
              <a:t>geografi</a:t>
            </a:r>
            <a:endParaRPr lang="en-US" sz="1100" dirty="0" smtClean="0"/>
          </a:p>
          <a:p>
            <a:pPr algn="ctr"/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3244" y="2436485"/>
            <a:ext cx="1213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Bumi</a:t>
            </a:r>
            <a:r>
              <a:rPr lang="en-US" sz="1100" dirty="0" smtClean="0"/>
              <a:t>, </a:t>
            </a:r>
            <a:r>
              <a:rPr lang="en-US" sz="1100" dirty="0" err="1" smtClean="0"/>
              <a:t>tata</a:t>
            </a:r>
            <a:r>
              <a:rPr lang="en-US" sz="1100" dirty="0" smtClean="0"/>
              <a:t> </a:t>
            </a:r>
            <a:r>
              <a:rPr lang="en-US" sz="1100" dirty="0" err="1" smtClean="0"/>
              <a:t>surya</a:t>
            </a:r>
            <a:r>
              <a:rPr lang="en-US" sz="1100" dirty="0" smtClean="0"/>
              <a:t>, </a:t>
            </a:r>
            <a:r>
              <a:rPr lang="en-US" sz="1100" dirty="0" err="1" smtClean="0"/>
              <a:t>jagad</a:t>
            </a:r>
            <a:r>
              <a:rPr lang="en-US" sz="1100" dirty="0" smtClean="0"/>
              <a:t> </a:t>
            </a:r>
            <a:r>
              <a:rPr lang="en-US" sz="1100" dirty="0" err="1" smtClean="0"/>
              <a:t>raya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7874000" y="4070485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Geosfer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515578" y="5115149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SDA </a:t>
            </a:r>
            <a:r>
              <a:rPr lang="en-US" sz="1100" dirty="0" err="1" smtClean="0"/>
              <a:t>dan</a:t>
            </a:r>
            <a:r>
              <a:rPr lang="en-US" sz="1100" dirty="0" smtClean="0"/>
              <a:t> SDM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5884333" y="5610756"/>
            <a:ext cx="1171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Lingk</a:t>
            </a:r>
            <a:r>
              <a:rPr lang="en-US" sz="1100" dirty="0" smtClean="0"/>
              <a:t> </a:t>
            </a:r>
            <a:r>
              <a:rPr lang="en-US" sz="1100" dirty="0" err="1" smtClean="0"/>
              <a:t>Hidup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733222" y="5115149"/>
            <a:ext cx="935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Perpetaan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4595639" y="4070485"/>
            <a:ext cx="644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SIG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4818947" y="2779565"/>
            <a:ext cx="106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Wilayah 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855220" y="5546061"/>
            <a:ext cx="1478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Kelompok</a:t>
            </a:r>
            <a:r>
              <a:rPr lang="en-US" sz="1100" dirty="0" smtClean="0"/>
              <a:t> </a:t>
            </a:r>
            <a:r>
              <a:rPr lang="en-US" sz="1100" dirty="0" err="1" smtClean="0"/>
              <a:t>sosial</a:t>
            </a:r>
            <a:endParaRPr lang="en-US" sz="1100" dirty="0"/>
          </a:p>
        </p:txBody>
      </p:sp>
      <p:sp>
        <p:nvSpPr>
          <p:cNvPr id="29" name="Rectangle 28"/>
          <p:cNvSpPr/>
          <p:nvPr/>
        </p:nvSpPr>
        <p:spPr>
          <a:xfrm>
            <a:off x="-1" y="0"/>
            <a:ext cx="9144001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err="1" smtClean="0">
                <a:solidFill>
                  <a:schemeClr val="tx1"/>
                </a:solidFill>
              </a:rPr>
              <a:t>Contoh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Peta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Kompetensi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Sosiologi</a:t>
            </a:r>
            <a:r>
              <a:rPr lang="en-US" b="1" dirty="0" smtClean="0">
                <a:solidFill>
                  <a:schemeClr val="tx1"/>
                </a:solidFill>
              </a:rPr>
              <a:t> &amp; </a:t>
            </a:r>
            <a:r>
              <a:rPr lang="en-US" b="1" dirty="0" err="1" smtClean="0">
                <a:solidFill>
                  <a:schemeClr val="tx1"/>
                </a:solidFill>
              </a:rPr>
              <a:t>Geografi</a:t>
            </a:r>
            <a:r>
              <a:rPr lang="en-US" b="1" dirty="0" smtClean="0">
                <a:solidFill>
                  <a:schemeClr val="tx1"/>
                </a:solidFill>
              </a:rPr>
              <a:t> (SMA N 4 Denpasar, Bali)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38752" y="34935"/>
            <a:ext cx="9906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C.2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6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B39E-61B9-4A21-8B29-AFEEB83826F0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99792" y="2924944"/>
            <a:ext cx="3892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Terima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Kasih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BB768-0610-408B-93BE-8960B2A84418}" type="slidenum">
              <a:rPr lang="id-ID" smtClean="0"/>
              <a:pPr/>
              <a:t>9</a:t>
            </a:fld>
            <a:endParaRPr lang="id-ID"/>
          </a:p>
        </p:txBody>
      </p:sp>
      <p:sp>
        <p:nvSpPr>
          <p:cNvPr id="2" name="Oval 1"/>
          <p:cNvSpPr/>
          <p:nvPr/>
        </p:nvSpPr>
        <p:spPr>
          <a:xfrm>
            <a:off x="3929058" y="1643050"/>
            <a:ext cx="1030899" cy="8640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B</a:t>
            </a:r>
            <a:endParaRPr lang="id-ID" sz="4000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7292" y="4310050"/>
            <a:ext cx="771039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67746" y="2709850"/>
            <a:ext cx="7454411" cy="1500062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1313" indent="-341313" algn="ctr"/>
            <a:r>
              <a:rPr lang="sv-SE" sz="2800" b="1" dirty="0" smtClean="0">
                <a:solidFill>
                  <a:srgbClr val="C00000"/>
                </a:solidFill>
              </a:rPr>
              <a:t>Peta </a:t>
            </a:r>
            <a:r>
              <a:rPr lang="sv-SE" sz="2800" dirty="0" smtClean="0">
                <a:solidFill>
                  <a:schemeClr val="tx1"/>
                </a:solidFill>
              </a:rPr>
              <a:t>Indeks Kompetensi Sekolah dan</a:t>
            </a:r>
          </a:p>
          <a:p>
            <a:pPr marL="341313" indent="-341313" algn="ctr"/>
            <a:r>
              <a:rPr lang="sv-SE" sz="2800" dirty="0" smtClean="0">
                <a:solidFill>
                  <a:schemeClr val="tx1"/>
                </a:solidFill>
              </a:rPr>
              <a:t>Mata </a:t>
            </a:r>
            <a:r>
              <a:rPr lang="sv-SE" sz="2800" dirty="0">
                <a:solidFill>
                  <a:schemeClr val="tx1"/>
                </a:solidFill>
              </a:rPr>
              <a:t>Pelajaran </a:t>
            </a:r>
            <a:r>
              <a:rPr lang="sv-SE" sz="2800" dirty="0" smtClean="0">
                <a:solidFill>
                  <a:schemeClr val="tx1"/>
                </a:solidFill>
              </a:rPr>
              <a:t>SMA/MA</a:t>
            </a:r>
          </a:p>
          <a:p>
            <a:pPr marL="341313" indent="-341313" algn="ctr"/>
            <a:r>
              <a:rPr lang="sv-SE" sz="2800" dirty="0" smtClean="0">
                <a:solidFill>
                  <a:schemeClr val="tx1"/>
                </a:solidFill>
              </a:rPr>
              <a:t>Menurut </a:t>
            </a:r>
            <a:r>
              <a:rPr lang="sv-SE" sz="2800" dirty="0" err="1">
                <a:solidFill>
                  <a:schemeClr val="tx1"/>
                </a:solidFill>
              </a:rPr>
              <a:t>Mapel</a:t>
            </a:r>
            <a:r>
              <a:rPr lang="sv-SE" sz="2800" dirty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pada</a:t>
            </a:r>
            <a:r>
              <a:rPr lang="sv-SE" sz="2800" dirty="0" smtClean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Tingkat</a:t>
            </a:r>
            <a:r>
              <a:rPr lang="sv-SE" sz="2800" dirty="0" smtClean="0">
                <a:solidFill>
                  <a:schemeClr val="tx1"/>
                </a:solidFill>
              </a:rPr>
              <a:t> </a:t>
            </a:r>
            <a:r>
              <a:rPr lang="sv-SE" sz="2800" dirty="0" err="1" smtClean="0">
                <a:solidFill>
                  <a:schemeClr val="tx1"/>
                </a:solidFill>
              </a:rPr>
              <a:t>Kab</a:t>
            </a:r>
            <a:r>
              <a:rPr lang="sv-SE" sz="2800" dirty="0" smtClean="0">
                <a:solidFill>
                  <a:schemeClr val="tx1"/>
                </a:solidFill>
              </a:rPr>
              <a:t>-Kota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8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5274</Words>
  <Application>Microsoft Macintosh PowerPoint</Application>
  <PresentationFormat>On-screen Show (4:3)</PresentationFormat>
  <Paragraphs>1123</Paragraphs>
  <Slides>83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Indeks Kompetensi SMA N 4 Denpasar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PDSP</dc:creator>
  <cp:lastModifiedBy>Nizam Nizam</cp:lastModifiedBy>
  <cp:revision>39</cp:revision>
  <dcterms:created xsi:type="dcterms:W3CDTF">2013-08-19T06:35:57Z</dcterms:created>
  <dcterms:modified xsi:type="dcterms:W3CDTF">2013-11-29T02:47:43Z</dcterms:modified>
</cp:coreProperties>
</file>