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741" r:id="rId3"/>
    <p:sldId id="1177" r:id="rId4"/>
    <p:sldId id="1171" r:id="rId5"/>
    <p:sldId id="1202" r:id="rId6"/>
    <p:sldId id="1203" r:id="rId7"/>
    <p:sldId id="1180" r:id="rId8"/>
    <p:sldId id="1186" r:id="rId9"/>
    <p:sldId id="1170" r:id="rId10"/>
    <p:sldId id="1181" r:id="rId11"/>
    <p:sldId id="1213" r:id="rId12"/>
    <p:sldId id="1214" r:id="rId13"/>
    <p:sldId id="1178" r:id="rId14"/>
    <p:sldId id="1187" r:id="rId15"/>
    <p:sldId id="1179" r:id="rId16"/>
    <p:sldId id="1217" r:id="rId17"/>
    <p:sldId id="1218" r:id="rId18"/>
    <p:sldId id="1201" r:id="rId19"/>
    <p:sldId id="1197" r:id="rId20"/>
    <p:sldId id="1196" r:id="rId21"/>
    <p:sldId id="1215" r:id="rId22"/>
    <p:sldId id="1224" r:id="rId23"/>
    <p:sldId id="1198" r:id="rId24"/>
    <p:sldId id="1188" r:id="rId25"/>
    <p:sldId id="1189" r:id="rId26"/>
    <p:sldId id="1223" r:id="rId27"/>
    <p:sldId id="1220" r:id="rId28"/>
    <p:sldId id="1221" r:id="rId29"/>
    <p:sldId id="1222" r:id="rId30"/>
    <p:sldId id="1216" r:id="rId31"/>
    <p:sldId id="1206" r:id="rId32"/>
    <p:sldId id="1207" r:id="rId33"/>
    <p:sldId id="1208" r:id="rId34"/>
    <p:sldId id="1209" r:id="rId35"/>
    <p:sldId id="1210" r:id="rId36"/>
    <p:sldId id="1212" r:id="rId37"/>
    <p:sldId id="1211" r:id="rId38"/>
    <p:sldId id="1199" r:id="rId39"/>
    <p:sldId id="1219" r:id="rId40"/>
  </p:sldIdLst>
  <p:sldSz cx="9906000" cy="6858000" type="A4"/>
  <p:notesSz cx="7021513" cy="9307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3E2FF"/>
    <a:srgbClr val="CCECFF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809" autoAdjust="0"/>
    <p:restoredTop sz="94746" autoAdjust="0"/>
  </p:normalViewPr>
  <p:slideViewPr>
    <p:cSldViewPr>
      <p:cViewPr>
        <p:scale>
          <a:sx n="77" d="100"/>
          <a:sy n="77" d="100"/>
        </p:scale>
        <p:origin x="-77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36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42656" cy="4653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236" y="3"/>
            <a:ext cx="3042656" cy="4653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E0099ED4-6F42-41D7-8795-B1ABA350C63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698500"/>
            <a:ext cx="5040313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152" y="4421070"/>
            <a:ext cx="5617210" cy="4188381"/>
          </a:xfrm>
          <a:prstGeom prst="rect">
            <a:avLst/>
          </a:prstGeom>
        </p:spPr>
        <p:txBody>
          <a:bodyPr vert="horz" lIns="91385" tIns="45693" rIns="91385" bIns="456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0526"/>
            <a:ext cx="3042656" cy="46537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236" y="8840526"/>
            <a:ext cx="3042656" cy="46537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C11C84CF-3BB4-473A-99D1-0EDA92EFC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244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8500"/>
            <a:ext cx="5040313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DDE56-1B20-4E5E-BF9C-C6C373F9991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088331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00088"/>
            <a:ext cx="503713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00088"/>
            <a:ext cx="503713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00088"/>
            <a:ext cx="503713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00088"/>
            <a:ext cx="503713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F0EB8A-56FF-47AE-9D24-C2C5BCD2A86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F0EB8A-56FF-47AE-9D24-C2C5BCD2A86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27A0-E7C4-4FD7-BFF3-64B5741DECF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69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27A0-E7C4-4FD7-BFF3-64B5741DEC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69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27A0-E7C4-4FD7-BFF3-64B5741DEC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69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696913"/>
            <a:ext cx="5040313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1CC6-9A83-4B53-B837-266C33D3EA6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2144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698500"/>
            <a:ext cx="5040313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00088"/>
            <a:ext cx="503713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2C16-AB8C-47D7-9211-18FAAC94B6A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5A3E-5BB3-434C-B5B5-591237F4A207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93B7-781B-4692-B578-AFFDBB470590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107F-E522-4B1B-9CA4-6DE17F15A012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s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519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900201"/>
            <a:ext cx="990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1238251"/>
            <a:ext cx="9906000" cy="4918075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57509" y="6487073"/>
            <a:ext cx="448491" cy="3651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EB7D6F1-2056-054C-B2FA-14BE68DF5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571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FEFC-43EB-4EE0-B94B-779E0F5A6C60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EACF-AD36-459A-AFE4-B5F266EC5EFE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40C5-16D6-4644-B34F-A23DD6B9BF77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D29-19ED-4F8D-84E6-8BD17C03E521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5E29-4CAC-45DE-AF8F-2950CDAB1A56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0F50-CAA0-4E72-8326-B9062C8C588E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0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EC1D-F85F-4568-8B35-7F8747AA959A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647-48AE-48F9-969B-A8C7A3D5C505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769D9-C79B-4BA5-9AB1-2C9C36F2C6F4}" type="datetime1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29AC-4FE9-4BBF-80AA-BAD30782B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0.wmf"/><Relationship Id="rId5" Type="http://schemas.openxmlformats.org/officeDocument/2006/relationships/image" Target="../media/image12.png"/><Relationship Id="rId10" Type="http://schemas.openxmlformats.org/officeDocument/2006/relationships/image" Target="../media/image9.wmf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2348880"/>
            <a:ext cx="9906000" cy="2093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138925" y="2420888"/>
            <a:ext cx="9519046" cy="1323433"/>
          </a:xfrm>
          <a:prstGeom prst="rect">
            <a:avLst/>
          </a:prstGeom>
          <a:noFill/>
        </p:spPr>
        <p:txBody>
          <a:bodyPr wrap="square" lIns="91433" tIns="45717" rIns="91433" bIns="45717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R</a:t>
            </a:r>
            <a:r>
              <a:rPr lang="id-ID" sz="4000" b="1" dirty="0" smtClean="0">
                <a:solidFill>
                  <a:srgbClr val="FF6600"/>
                </a:solidFill>
                <a:latin typeface="+mj-lt"/>
              </a:rPr>
              <a:t>encana </a:t>
            </a:r>
            <a:r>
              <a:rPr lang="en-US" sz="4000" b="1" dirty="0" err="1" smtClean="0">
                <a:solidFill>
                  <a:srgbClr val="FF6600"/>
                </a:solidFill>
                <a:latin typeface="+mj-lt"/>
              </a:rPr>
              <a:t>Pengadaan</a:t>
            </a: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6600"/>
                </a:solidFill>
                <a:latin typeface="+mj-lt"/>
              </a:rPr>
              <a:t>Buku</a:t>
            </a: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 </a:t>
            </a:r>
            <a:r>
              <a:rPr lang="id-ID" sz="4000" b="1" dirty="0" smtClean="0">
                <a:solidFill>
                  <a:srgbClr val="FF6600"/>
                </a:solidFill>
                <a:latin typeface="+mj-lt"/>
              </a:rPr>
              <a:t>Kurikulum</a:t>
            </a: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 2013</a:t>
            </a:r>
            <a:endParaRPr lang="id-ID" sz="4000" b="1" dirty="0" smtClean="0">
              <a:solidFill>
                <a:srgbClr val="FF6600"/>
              </a:solidFill>
              <a:latin typeface="+mj-lt"/>
            </a:endParaRPr>
          </a:p>
          <a:p>
            <a:pPr algn="ctr">
              <a:defRPr/>
            </a:pPr>
            <a:r>
              <a:rPr lang="id-ID" sz="4000" b="1" dirty="0" smtClean="0">
                <a:solidFill>
                  <a:srgbClr val="00B0F0"/>
                </a:solidFill>
                <a:latin typeface="+mj-lt"/>
              </a:rPr>
              <a:t>Tahun 201</a:t>
            </a:r>
            <a:r>
              <a:rPr lang="en-US" sz="4000" b="1" dirty="0" smtClean="0">
                <a:solidFill>
                  <a:srgbClr val="00B0F0"/>
                </a:solidFill>
                <a:latin typeface="+mj-lt"/>
              </a:rPr>
              <a:t>4</a:t>
            </a:r>
            <a:endParaRPr lang="id-ID" sz="4000" b="1" dirty="0" smtClean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925" y="5949280"/>
            <a:ext cx="9596438" cy="646325"/>
          </a:xfrm>
          <a:prstGeom prst="rect">
            <a:avLst/>
          </a:prstGeom>
          <a:noFill/>
        </p:spPr>
        <p:txBody>
          <a:bodyPr wrap="square" lIns="91433" tIns="45717" rIns="91433" bIns="45717">
            <a:spAutoFit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KEMENTERIAN PENDIDIKAN DAN KEBUDAYAAN</a:t>
            </a:r>
          </a:p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Jakarta,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Desember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201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3</a:t>
            </a:r>
            <a:endParaRPr lang="id-ID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2920" y="404664"/>
            <a:ext cx="1318305" cy="121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Mekanisme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Penganggaran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dan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Pengadaan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Buku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Kurikulum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2013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Group 1"/>
          <p:cNvGrpSpPr>
            <a:grpSpLocks/>
          </p:cNvGrpSpPr>
          <p:nvPr/>
        </p:nvGrpSpPr>
        <p:grpSpPr bwMode="auto">
          <a:xfrm>
            <a:off x="4270375" y="1374777"/>
            <a:ext cx="1366838" cy="830263"/>
            <a:chOff x="4448175" y="1878013"/>
            <a:chExt cx="785813" cy="831720"/>
          </a:xfrm>
        </p:grpSpPr>
        <p:sp>
          <p:nvSpPr>
            <p:cNvPr id="4102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AC090"/>
                  </a:solidFill>
                  <a:latin typeface="Arial Rounded MT Bold" pitchFamily="34" charset="0"/>
                </a:rPr>
                <a:t>C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15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64807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Penganggaran Pengadaan Buku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94471" y="2420888"/>
            <a:ext cx="2262251" cy="1008112"/>
          </a:xfrm>
          <a:prstGeom prst="homePlate">
            <a:avLst>
              <a:gd name="adj" fmla="val 1913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Naskah Buku Siap Cetak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4484948" y="908720"/>
            <a:ext cx="2184243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Data Siswa </a:t>
            </a:r>
          </a:p>
          <a:p>
            <a:pPr algn="ctr"/>
            <a:r>
              <a:rPr lang="id-ID" sz="2800" dirty="0" smtClean="0"/>
              <a:t>Per Rombel</a:t>
            </a:r>
            <a:endParaRPr lang="id-ID" sz="2800" dirty="0"/>
          </a:p>
        </p:txBody>
      </p:sp>
      <p:sp>
        <p:nvSpPr>
          <p:cNvPr id="7" name="Chevron 6"/>
          <p:cNvSpPr/>
          <p:nvPr/>
        </p:nvSpPr>
        <p:spPr>
          <a:xfrm>
            <a:off x="2378714" y="2420888"/>
            <a:ext cx="2262251" cy="1008112"/>
          </a:xfrm>
          <a:prstGeom prst="chevron">
            <a:avLst>
              <a:gd name="adj" fmla="val 159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Perhitungan </a:t>
            </a:r>
          </a:p>
          <a:p>
            <a:pPr algn="ctr"/>
            <a:r>
              <a:rPr lang="id-ID" sz="2400" dirty="0" smtClean="0"/>
              <a:t>HET/HPS</a:t>
            </a:r>
            <a:endParaRPr lang="id-ID" sz="2400" dirty="0"/>
          </a:p>
        </p:txBody>
      </p:sp>
      <p:sp>
        <p:nvSpPr>
          <p:cNvPr id="9" name="Chevron 8"/>
          <p:cNvSpPr/>
          <p:nvPr/>
        </p:nvSpPr>
        <p:spPr>
          <a:xfrm>
            <a:off x="4562957" y="2420888"/>
            <a:ext cx="2184243" cy="1008112"/>
          </a:xfrm>
          <a:prstGeom prst="chevron">
            <a:avLst>
              <a:gd name="adj" fmla="val 1504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Kebutuhan Anggaran Per Rombel</a:t>
            </a:r>
            <a:endParaRPr lang="id-ID" sz="2400" dirty="0"/>
          </a:p>
        </p:txBody>
      </p:sp>
      <p:sp>
        <p:nvSpPr>
          <p:cNvPr id="11" name="Chevron 10"/>
          <p:cNvSpPr/>
          <p:nvPr/>
        </p:nvSpPr>
        <p:spPr>
          <a:xfrm>
            <a:off x="6669190" y="2420888"/>
            <a:ext cx="2184243" cy="1008112"/>
          </a:xfrm>
          <a:prstGeom prst="chevron">
            <a:avLst>
              <a:gd name="adj" fmla="val 159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Kebutuhan Anggaran Per Sekolah</a:t>
            </a:r>
            <a:endParaRPr lang="id-ID" sz="2400" dirty="0"/>
          </a:p>
        </p:txBody>
      </p:sp>
      <p:sp>
        <p:nvSpPr>
          <p:cNvPr id="26" name="Rectangle 25"/>
          <p:cNvSpPr/>
          <p:nvPr/>
        </p:nvSpPr>
        <p:spPr>
          <a:xfrm>
            <a:off x="2222697" y="908720"/>
            <a:ext cx="1560173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Dapodik</a:t>
            </a:r>
            <a:endParaRPr lang="id-ID" sz="2800" dirty="0"/>
          </a:p>
        </p:txBody>
      </p:sp>
      <p:sp>
        <p:nvSpPr>
          <p:cNvPr id="32" name="Rectangle 31"/>
          <p:cNvSpPr/>
          <p:nvPr/>
        </p:nvSpPr>
        <p:spPr>
          <a:xfrm>
            <a:off x="3158801" y="4077072"/>
            <a:ext cx="2808312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Kebutuhan Anggaran Per Sekolah Semester I</a:t>
            </a:r>
            <a:endParaRPr lang="id-ID" sz="2400" dirty="0"/>
          </a:p>
        </p:txBody>
      </p:sp>
      <p:sp>
        <p:nvSpPr>
          <p:cNvPr id="33" name="Rectangle 32"/>
          <p:cNvSpPr/>
          <p:nvPr/>
        </p:nvSpPr>
        <p:spPr>
          <a:xfrm>
            <a:off x="6669191" y="4077072"/>
            <a:ext cx="2808312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Kebutuhan Anggaran Per Sekolah Semester II</a:t>
            </a:r>
            <a:endParaRPr lang="id-ID" sz="2400" dirty="0"/>
          </a:p>
        </p:txBody>
      </p:sp>
      <p:cxnSp>
        <p:nvCxnSpPr>
          <p:cNvPr id="49" name="Elbow Connector 48"/>
          <p:cNvCxnSpPr>
            <a:stCxn id="11" idx="2"/>
            <a:endCxn id="32" idx="0"/>
          </p:cNvCxnSpPr>
          <p:nvPr/>
        </p:nvCxnSpPr>
        <p:spPr>
          <a:xfrm rot="5400000">
            <a:off x="5794452" y="2197504"/>
            <a:ext cx="648072" cy="31110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1" idx="2"/>
            <a:endCxn id="33" idx="0"/>
          </p:cNvCxnSpPr>
          <p:nvPr/>
        </p:nvCxnSpPr>
        <p:spPr>
          <a:xfrm rot="16200000" flipH="1">
            <a:off x="7549647" y="3553372"/>
            <a:ext cx="648072" cy="3993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471" y="5661248"/>
            <a:ext cx="1950217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Dari Dana BOS</a:t>
            </a:r>
            <a:endParaRPr lang="id-ID" sz="2400" dirty="0"/>
          </a:p>
        </p:txBody>
      </p:sp>
      <p:cxnSp>
        <p:nvCxnSpPr>
          <p:cNvPr id="54" name="Elbow Connector 53"/>
          <p:cNvCxnSpPr>
            <a:stCxn id="32" idx="2"/>
            <a:endCxn id="52" idx="0"/>
          </p:cNvCxnSpPr>
          <p:nvPr/>
        </p:nvCxnSpPr>
        <p:spPr>
          <a:xfrm rot="5400000">
            <a:off x="2578236" y="3676527"/>
            <a:ext cx="576064" cy="33933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080792" y="5661248"/>
            <a:ext cx="2808312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Kekurangannya </a:t>
            </a:r>
            <a:r>
              <a:rPr lang="id-ID" sz="2400" dirty="0"/>
              <a:t>d</a:t>
            </a:r>
            <a:r>
              <a:rPr lang="id-ID" sz="2400" dirty="0" smtClean="0"/>
              <a:t>ari BOS Buku</a:t>
            </a:r>
            <a:endParaRPr lang="id-ID" sz="2400" dirty="0"/>
          </a:p>
        </p:txBody>
      </p:sp>
      <p:cxnSp>
        <p:nvCxnSpPr>
          <p:cNvPr id="58" name="Straight Arrow Connector 57"/>
          <p:cNvCxnSpPr>
            <a:stCxn id="52" idx="3"/>
            <a:endCxn id="56" idx="1"/>
          </p:cNvCxnSpPr>
          <p:nvPr/>
        </p:nvCxnSpPr>
        <p:spPr>
          <a:xfrm>
            <a:off x="2144688" y="61653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669191" y="5661248"/>
            <a:ext cx="2808312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Dari DAK atau Pemda</a:t>
            </a:r>
            <a:endParaRPr lang="id-ID" sz="2400" dirty="0"/>
          </a:p>
        </p:txBody>
      </p:sp>
      <p:cxnSp>
        <p:nvCxnSpPr>
          <p:cNvPr id="68" name="Straight Arrow Connector 67"/>
          <p:cNvCxnSpPr>
            <a:stCxn id="33" idx="2"/>
            <a:endCxn id="66" idx="0"/>
          </p:cNvCxnSpPr>
          <p:nvPr/>
        </p:nvCxnSpPr>
        <p:spPr>
          <a:xfrm>
            <a:off x="8073347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94472" y="908720"/>
            <a:ext cx="1560173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Pengisian Data</a:t>
            </a:r>
            <a:endParaRPr lang="id-ID" sz="2400" dirty="0"/>
          </a:p>
        </p:txBody>
      </p:sp>
      <p:cxnSp>
        <p:nvCxnSpPr>
          <p:cNvPr id="71" name="Straight Arrow Connector 70"/>
          <p:cNvCxnSpPr>
            <a:stCxn id="69" idx="3"/>
            <a:endCxn id="26" idx="1"/>
          </p:cNvCxnSpPr>
          <p:nvPr/>
        </p:nvCxnSpPr>
        <p:spPr>
          <a:xfrm>
            <a:off x="1754645" y="1340768"/>
            <a:ext cx="4680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6" idx="3"/>
            <a:endCxn id="6" idx="1"/>
          </p:cNvCxnSpPr>
          <p:nvPr/>
        </p:nvCxnSpPr>
        <p:spPr>
          <a:xfrm>
            <a:off x="3782870" y="1340768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2"/>
            <a:endCxn id="9" idx="0"/>
          </p:cNvCxnSpPr>
          <p:nvPr/>
        </p:nvCxnSpPr>
        <p:spPr>
          <a:xfrm flipH="1">
            <a:off x="5572950" y="1772816"/>
            <a:ext cx="4119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53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64807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Pelaksanaan Pengadaan Buku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818542" y="1772816"/>
            <a:ext cx="2262251" cy="1008112"/>
          </a:xfrm>
          <a:prstGeom prst="homePlate">
            <a:avLst>
              <a:gd name="adj" fmla="val 1913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Naskah Buku Siap Cetak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5109018" y="692696"/>
            <a:ext cx="2184243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Data Siswa </a:t>
            </a:r>
          </a:p>
          <a:p>
            <a:pPr algn="ctr"/>
            <a:r>
              <a:rPr lang="id-ID" sz="2400" dirty="0" smtClean="0"/>
              <a:t>Per Rombel</a:t>
            </a:r>
            <a:endParaRPr lang="id-ID" sz="2400" dirty="0"/>
          </a:p>
        </p:txBody>
      </p:sp>
      <p:sp>
        <p:nvSpPr>
          <p:cNvPr id="7" name="Chevron 6"/>
          <p:cNvSpPr/>
          <p:nvPr/>
        </p:nvSpPr>
        <p:spPr>
          <a:xfrm>
            <a:off x="3002785" y="1772816"/>
            <a:ext cx="2262251" cy="1008112"/>
          </a:xfrm>
          <a:prstGeom prst="chevron">
            <a:avLst>
              <a:gd name="adj" fmla="val 159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Perhitungan </a:t>
            </a:r>
          </a:p>
          <a:p>
            <a:pPr algn="ctr"/>
            <a:r>
              <a:rPr lang="id-ID" sz="2400" dirty="0" smtClean="0"/>
              <a:t>HET/HPS</a:t>
            </a:r>
            <a:endParaRPr lang="id-ID" sz="2400" dirty="0"/>
          </a:p>
        </p:txBody>
      </p:sp>
      <p:sp>
        <p:nvSpPr>
          <p:cNvPr id="9" name="Chevron 8"/>
          <p:cNvSpPr/>
          <p:nvPr/>
        </p:nvSpPr>
        <p:spPr>
          <a:xfrm>
            <a:off x="5187027" y="1772816"/>
            <a:ext cx="2184243" cy="1008112"/>
          </a:xfrm>
          <a:prstGeom prst="chevron">
            <a:avLst>
              <a:gd name="adj" fmla="val 1504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Dokumen Pengadaan per Sekolah </a:t>
            </a:r>
            <a:endParaRPr lang="id-ID" sz="2400" dirty="0"/>
          </a:p>
        </p:txBody>
      </p:sp>
      <p:sp>
        <p:nvSpPr>
          <p:cNvPr id="26" name="Rectangle 25"/>
          <p:cNvSpPr/>
          <p:nvPr/>
        </p:nvSpPr>
        <p:spPr>
          <a:xfrm>
            <a:off x="2846767" y="692696"/>
            <a:ext cx="1560173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Dapodik</a:t>
            </a:r>
            <a:endParaRPr lang="id-ID" sz="2400" dirty="0"/>
          </a:p>
        </p:txBody>
      </p:sp>
      <p:sp>
        <p:nvSpPr>
          <p:cNvPr id="32" name="Rectangle 31"/>
          <p:cNvSpPr/>
          <p:nvPr/>
        </p:nvSpPr>
        <p:spPr>
          <a:xfrm>
            <a:off x="3782871" y="3284984"/>
            <a:ext cx="2808312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Pengadaan (L/Pm/Pb) Semester I</a:t>
            </a:r>
            <a:endParaRPr lang="id-ID" sz="2400" dirty="0"/>
          </a:p>
        </p:txBody>
      </p:sp>
      <p:sp>
        <p:nvSpPr>
          <p:cNvPr id="33" name="Rectangle 32"/>
          <p:cNvSpPr/>
          <p:nvPr/>
        </p:nvSpPr>
        <p:spPr>
          <a:xfrm>
            <a:off x="7761313" y="3284984"/>
            <a:ext cx="1872208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Pengadaan (L/Pm/Pb) Semester II</a:t>
            </a:r>
            <a:endParaRPr lang="id-ID" sz="2400" dirty="0"/>
          </a:p>
        </p:txBody>
      </p:sp>
      <p:cxnSp>
        <p:nvCxnSpPr>
          <p:cNvPr id="49" name="Elbow Connector 48"/>
          <p:cNvCxnSpPr>
            <a:stCxn id="9" idx="2"/>
            <a:endCxn id="32" idx="0"/>
          </p:cNvCxnSpPr>
          <p:nvPr/>
        </p:nvCxnSpPr>
        <p:spPr>
          <a:xfrm rot="5400000">
            <a:off x="5439996" y="2527959"/>
            <a:ext cx="504056" cy="10099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9" idx="2"/>
            <a:endCxn id="33" idx="0"/>
          </p:cNvCxnSpPr>
          <p:nvPr/>
        </p:nvCxnSpPr>
        <p:spPr>
          <a:xfrm rot="16200000" flipH="1">
            <a:off x="7195191" y="1782758"/>
            <a:ext cx="504056" cy="25003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18542" y="4725144"/>
            <a:ext cx="1950217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Penerimaan Buku oleh Sekolah</a:t>
            </a:r>
            <a:endParaRPr lang="id-ID" sz="2400" dirty="0"/>
          </a:p>
        </p:txBody>
      </p:sp>
      <p:cxnSp>
        <p:nvCxnSpPr>
          <p:cNvPr id="54" name="Elbow Connector 53"/>
          <p:cNvCxnSpPr>
            <a:stCxn id="32" idx="2"/>
            <a:endCxn id="52" idx="0"/>
          </p:cNvCxnSpPr>
          <p:nvPr/>
        </p:nvCxnSpPr>
        <p:spPr>
          <a:xfrm rot="5400000">
            <a:off x="3274315" y="2812432"/>
            <a:ext cx="432048" cy="33933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782871" y="4725144"/>
            <a:ext cx="2808312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Pembagian Buku ke Siswa</a:t>
            </a:r>
            <a:endParaRPr lang="id-ID" sz="2400" dirty="0"/>
          </a:p>
        </p:txBody>
      </p:sp>
      <p:cxnSp>
        <p:nvCxnSpPr>
          <p:cNvPr id="58" name="Straight Arrow Connector 57"/>
          <p:cNvCxnSpPr>
            <a:stCxn id="52" idx="3"/>
            <a:endCxn id="56" idx="1"/>
          </p:cNvCxnSpPr>
          <p:nvPr/>
        </p:nvCxnSpPr>
        <p:spPr>
          <a:xfrm>
            <a:off x="2768758" y="5229200"/>
            <a:ext cx="10141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761313" y="4725144"/>
            <a:ext cx="1872208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Penerimaan Buku oleh Sekolah</a:t>
            </a:r>
            <a:endParaRPr lang="id-ID" sz="2400" dirty="0"/>
          </a:p>
        </p:txBody>
      </p:sp>
      <p:cxnSp>
        <p:nvCxnSpPr>
          <p:cNvPr id="68" name="Straight Arrow Connector 67"/>
          <p:cNvCxnSpPr>
            <a:stCxn id="33" idx="2"/>
            <a:endCxn id="66" idx="0"/>
          </p:cNvCxnSpPr>
          <p:nvPr/>
        </p:nvCxnSpPr>
        <p:spPr>
          <a:xfrm>
            <a:off x="8697417" y="42930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18542" y="692696"/>
            <a:ext cx="1560173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Pengisian Data</a:t>
            </a:r>
            <a:endParaRPr lang="id-ID" sz="2400" dirty="0"/>
          </a:p>
        </p:txBody>
      </p:sp>
      <p:cxnSp>
        <p:nvCxnSpPr>
          <p:cNvPr id="71" name="Straight Arrow Connector 70"/>
          <p:cNvCxnSpPr>
            <a:stCxn id="69" idx="3"/>
            <a:endCxn id="26" idx="1"/>
          </p:cNvCxnSpPr>
          <p:nvPr/>
        </p:nvCxnSpPr>
        <p:spPr>
          <a:xfrm>
            <a:off x="2378715" y="1052736"/>
            <a:ext cx="4680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6" idx="3"/>
            <a:endCxn id="6" idx="1"/>
          </p:cNvCxnSpPr>
          <p:nvPr/>
        </p:nvCxnSpPr>
        <p:spPr>
          <a:xfrm>
            <a:off x="4406940" y="1052736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2"/>
            <a:endCxn id="9" idx="0"/>
          </p:cNvCxnSpPr>
          <p:nvPr/>
        </p:nvCxnSpPr>
        <p:spPr>
          <a:xfrm flipH="1">
            <a:off x="6197021" y="1412776"/>
            <a:ext cx="4119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6" idx="1"/>
            <a:endCxn id="56" idx="3"/>
          </p:cNvCxnSpPr>
          <p:nvPr/>
        </p:nvCxnSpPr>
        <p:spPr>
          <a:xfrm flipH="1">
            <a:off x="6591183" y="5229200"/>
            <a:ext cx="11701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18542" y="6093296"/>
            <a:ext cx="8814979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Pelaporan Ke UIK Provinsi </a:t>
            </a:r>
            <a:r>
              <a:rPr lang="id-ID" sz="2400" dirty="0" smtClean="0">
                <a:sym typeface="Wingdings" pitchFamily="2" charset="2"/>
              </a:rPr>
              <a:t> UIK Pusat</a:t>
            </a:r>
            <a:endParaRPr lang="id-ID" sz="2400" dirty="0"/>
          </a:p>
        </p:txBody>
      </p:sp>
      <p:sp>
        <p:nvSpPr>
          <p:cNvPr id="47" name="Down Arrow 46"/>
          <p:cNvSpPr/>
          <p:nvPr/>
        </p:nvSpPr>
        <p:spPr>
          <a:xfrm>
            <a:off x="1208585" y="5805264"/>
            <a:ext cx="117013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640966" y="5805264"/>
            <a:ext cx="117013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8151356" y="5805264"/>
            <a:ext cx="117013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55" name="Elbow Connector 54"/>
          <p:cNvCxnSpPr>
            <a:stCxn id="36" idx="1"/>
            <a:endCxn id="69" idx="1"/>
          </p:cNvCxnSpPr>
          <p:nvPr/>
        </p:nvCxnSpPr>
        <p:spPr>
          <a:xfrm rot="10800000">
            <a:off x="818542" y="1052736"/>
            <a:ext cx="13758" cy="5328592"/>
          </a:xfrm>
          <a:prstGeom prst="bentConnector3">
            <a:avLst>
              <a:gd name="adj1" fmla="val 405000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039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188640"/>
            <a:ext cx="9209549" cy="796908"/>
          </a:xfrm>
        </p:spPr>
        <p:txBody>
          <a:bodyPr>
            <a:noAutofit/>
          </a:bodyPr>
          <a:lstStyle/>
          <a:p>
            <a:r>
              <a:rPr lang="id-ID" sz="2800" b="1" dirty="0" smtClean="0">
                <a:solidFill>
                  <a:srgbClr val="FF6600"/>
                </a:solidFill>
              </a:rPr>
              <a:t>MEKANISME </a:t>
            </a:r>
            <a:r>
              <a:rPr lang="en-US" sz="2800" b="1" dirty="0" smtClean="0">
                <a:solidFill>
                  <a:srgbClr val="FF6600"/>
                </a:solidFill>
              </a:rPr>
              <a:t>PENGADAAN BUKU </a:t>
            </a:r>
            <a:r>
              <a:rPr lang="id-ID" sz="2800" b="1" dirty="0" smtClean="0">
                <a:solidFill>
                  <a:srgbClr val="FF6600"/>
                </a:solidFill>
              </a:rPr>
              <a:t>KURIKULUM 2013 </a:t>
            </a:r>
            <a:br>
              <a:rPr lang="id-ID" sz="2800" b="1" dirty="0" smtClean="0">
                <a:solidFill>
                  <a:srgbClr val="FF6600"/>
                </a:solidFill>
              </a:rPr>
            </a:br>
            <a:r>
              <a:rPr lang="id-ID" sz="2800" b="1" dirty="0" smtClean="0">
                <a:solidFill>
                  <a:srgbClr val="FF6600"/>
                </a:solidFill>
              </a:rPr>
              <a:t>Tahun 2014</a:t>
            </a:r>
            <a:r>
              <a:rPr lang="id-ID" sz="2800" b="1" dirty="0" smtClean="0"/>
              <a:t> </a:t>
            </a:r>
            <a:endParaRPr lang="id-ID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52736"/>
            <a:ext cx="9906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682160" y="6520259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6496" y="1628800"/>
            <a:ext cx="9080152" cy="4608513"/>
            <a:chOff x="1712640" y="2060848"/>
            <a:chExt cx="8000032" cy="4680521"/>
          </a:xfrm>
        </p:grpSpPr>
        <p:sp>
          <p:nvSpPr>
            <p:cNvPr id="16" name="Bent Arrow 15"/>
            <p:cNvSpPr/>
            <p:nvPr/>
          </p:nvSpPr>
          <p:spPr>
            <a:xfrm rot="10800000" flipH="1">
              <a:off x="3440832" y="4625545"/>
              <a:ext cx="1080120" cy="1072771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>
              <a:off x="3440832" y="2617035"/>
              <a:ext cx="1080120" cy="167606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12640" y="3573016"/>
              <a:ext cx="2376264" cy="1169487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Penggandaan Buku Kurikulum 2013</a:t>
              </a:r>
              <a:endParaRPr lang="en-US" sz="20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664968" y="2060848"/>
              <a:ext cx="5047704" cy="18722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d-ID" sz="2000" dirty="0" smtClean="0">
                  <a:solidFill>
                    <a:srgbClr val="E46C0A"/>
                  </a:solidFill>
                </a:rPr>
                <a:t>Semester I </a:t>
              </a:r>
              <a:r>
                <a:rPr lang="id-ID" sz="2000" dirty="0" smtClean="0">
                  <a:solidFill>
                    <a:schemeClr val="tx1"/>
                  </a:solidFill>
                </a:rPr>
                <a:t>Tahun Ajaran 2014/2015 (Juli – Desember 2014) </a:t>
              </a:r>
              <a:r>
                <a:rPr lang="id-ID" sz="2000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 Penggandaan buku dialokasikan melalui BOS + APBN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664968" y="4182409"/>
              <a:ext cx="5047704" cy="25589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d-ID" sz="2000" dirty="0" smtClean="0">
                  <a:solidFill>
                    <a:schemeClr val="accent6">
                      <a:lumMod val="75000"/>
                    </a:schemeClr>
                  </a:solidFill>
                </a:rPr>
                <a:t>Semester II </a:t>
              </a:r>
              <a:r>
                <a:rPr lang="id-ID" sz="2000" dirty="0" smtClean="0">
                  <a:solidFill>
                    <a:schemeClr val="tx1"/>
                  </a:solidFill>
                </a:rPr>
                <a:t>Tahun Ajaran 2014/2015               (Januari – Juni 2015) </a:t>
              </a:r>
              <a:r>
                <a:rPr lang="id-ID" sz="2000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 Penggandaan buku dialokasikan  melalui  DAK di daerah: </a:t>
              </a:r>
            </a:p>
            <a:p>
              <a:pPr marL="457200" indent="-457200" algn="just">
                <a:buAutoNum type="arabicPeriod"/>
              </a:pPr>
              <a:r>
                <a:rPr lang="id-ID" sz="2000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Kab./Kota penerima DAK 2014  DAK  2014</a:t>
              </a:r>
            </a:p>
            <a:p>
              <a:pPr marL="457200" indent="-457200" algn="just">
                <a:buAutoNum type="arabicPeriod"/>
              </a:pPr>
              <a:r>
                <a:rPr lang="id-ID" sz="2000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Kab./Kota bukan penerima DAK  APBD Kab./Kota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595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284357" y="6405741"/>
            <a:ext cx="142402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/>
              <a:t>Desember</a:t>
            </a:r>
            <a:r>
              <a:rPr lang="en-US" sz="1400" i="1" dirty="0" smtClean="0"/>
              <a:t> 2013</a:t>
            </a:r>
            <a:endParaRPr lang="en-US" sz="1400" i="1" dirty="0"/>
          </a:p>
        </p:txBody>
      </p:sp>
      <p:sp>
        <p:nvSpPr>
          <p:cNvPr id="8" name="Pentagon 7"/>
          <p:cNvSpPr/>
          <p:nvPr/>
        </p:nvSpPr>
        <p:spPr>
          <a:xfrm>
            <a:off x="118110" y="5442255"/>
            <a:ext cx="3844290" cy="838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entagon 45"/>
          <p:cNvSpPr/>
          <p:nvPr/>
        </p:nvSpPr>
        <p:spPr>
          <a:xfrm>
            <a:off x="1735233" y="5434784"/>
            <a:ext cx="5226708" cy="838200"/>
          </a:xfrm>
          <a:prstGeom prst="homePlate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45720"/>
            <a:ext cx="9906000" cy="9601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Skenario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Penggandaan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Kurikulum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2013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Semester 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Ajaran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2014/2015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BOS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APBN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Anggaran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2014</a:t>
            </a:r>
          </a:p>
        </p:txBody>
      </p:sp>
      <p:sp>
        <p:nvSpPr>
          <p:cNvPr id="90" name="Teardrop 89"/>
          <p:cNvSpPr/>
          <p:nvPr/>
        </p:nvSpPr>
        <p:spPr>
          <a:xfrm rot="19125784">
            <a:off x="1478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2552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338670" y="1275205"/>
            <a:ext cx="0" cy="43448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Isosceles Triangle 92"/>
          <p:cNvSpPr/>
          <p:nvPr/>
        </p:nvSpPr>
        <p:spPr>
          <a:xfrm rot="5400000">
            <a:off x="379288" y="1305664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Rectangle 93"/>
          <p:cNvSpPr/>
          <p:nvPr/>
        </p:nvSpPr>
        <p:spPr>
          <a:xfrm>
            <a:off x="571056" y="1207770"/>
            <a:ext cx="2857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Direktorat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Teknis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200" dirty="0" err="1" smtClean="0"/>
              <a:t>Menghitung</a:t>
            </a:r>
            <a:r>
              <a:rPr lang="en-US" sz="1200" dirty="0" smtClean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</a:t>
            </a:r>
            <a:r>
              <a:rPr lang="en-US" sz="1200" dirty="0" err="1"/>
              <a:t>buku</a:t>
            </a:r>
            <a:r>
              <a:rPr lang="en-US" sz="1200" dirty="0"/>
              <a:t> </a:t>
            </a:r>
            <a:r>
              <a:rPr lang="en-US" sz="1200" dirty="0" err="1"/>
              <a:t>persiswa</a:t>
            </a:r>
            <a:r>
              <a:rPr lang="en-US" sz="1200" dirty="0"/>
              <a:t>, </a:t>
            </a:r>
            <a:r>
              <a:rPr lang="en-US" sz="1200" dirty="0" err="1"/>
              <a:t>persekolah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 </a:t>
            </a:r>
            <a:r>
              <a:rPr lang="en-US" sz="1200" dirty="0" err="1"/>
              <a:t>Kab</a:t>
            </a:r>
            <a:r>
              <a:rPr lang="en-US" sz="1200" dirty="0"/>
              <a:t>/Kota</a:t>
            </a:r>
            <a:r>
              <a:rPr lang="en-US" sz="1200" dirty="0" smtClean="0"/>
              <a:t>/ </a:t>
            </a:r>
            <a:r>
              <a:rPr lang="en-US" sz="1200" dirty="0" err="1" smtClean="0"/>
              <a:t>Provinsi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152401" y="6405741"/>
            <a:ext cx="156138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September 2013</a:t>
            </a:r>
            <a:endParaRPr lang="en-US" sz="1200" i="1" dirty="0"/>
          </a:p>
        </p:txBody>
      </p:sp>
      <p:sp>
        <p:nvSpPr>
          <p:cNvPr id="56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CAFF59-AEA8-4C5D-9FC6-D16E1A04124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9" name="Teardrop 78"/>
          <p:cNvSpPr/>
          <p:nvPr/>
        </p:nvSpPr>
        <p:spPr>
          <a:xfrm rot="19125784">
            <a:off x="6652501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382703" y="5709842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5" name="Teardrop 44"/>
          <p:cNvSpPr/>
          <p:nvPr/>
        </p:nvSpPr>
        <p:spPr>
          <a:xfrm rot="19125784">
            <a:off x="5288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" y="5738417"/>
            <a:ext cx="71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II-III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719670" y="2189190"/>
            <a:ext cx="0" cy="343086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Isosceles Triangle 50"/>
          <p:cNvSpPr/>
          <p:nvPr/>
        </p:nvSpPr>
        <p:spPr>
          <a:xfrm rot="5400000">
            <a:off x="760288" y="2219649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3" name="Rectangle 52"/>
          <p:cNvSpPr/>
          <p:nvPr/>
        </p:nvSpPr>
        <p:spPr>
          <a:xfrm>
            <a:off x="926353" y="2133600"/>
            <a:ext cx="265504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Setjen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Kemdikbud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/>
              <a:t>Mendikbud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Bappenas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Kemkeu</a:t>
            </a:r>
            <a:r>
              <a:rPr lang="en-US" sz="1200" dirty="0"/>
              <a:t> </a:t>
            </a:r>
            <a:r>
              <a:rPr lang="en-US" sz="1200" dirty="0" err="1"/>
              <a:t>menyampaikan</a:t>
            </a:r>
            <a:r>
              <a:rPr lang="en-US" sz="1200" dirty="0"/>
              <a:t> </a:t>
            </a:r>
            <a:r>
              <a:rPr lang="en-US" sz="1200" dirty="0" err="1"/>
              <a:t>usulan</a:t>
            </a:r>
            <a:r>
              <a:rPr lang="en-US" sz="1200" dirty="0"/>
              <a:t> </a:t>
            </a:r>
            <a:r>
              <a:rPr lang="en-US" sz="1200" dirty="0" err="1"/>
              <a:t>penyediaan</a:t>
            </a:r>
            <a:r>
              <a:rPr lang="en-US" sz="1200" dirty="0"/>
              <a:t> </a:t>
            </a:r>
            <a:r>
              <a:rPr lang="en-US" sz="1200" dirty="0" err="1"/>
              <a:t>anggaran</a:t>
            </a:r>
            <a:r>
              <a:rPr lang="en-US" sz="1200" dirty="0"/>
              <a:t> </a:t>
            </a:r>
            <a:r>
              <a:rPr lang="en-US" sz="1200" dirty="0" err="1"/>
              <a:t>penggandaan</a:t>
            </a:r>
            <a:r>
              <a:rPr lang="en-US" sz="1200" dirty="0"/>
              <a:t> </a:t>
            </a:r>
            <a:r>
              <a:rPr lang="en-US" sz="1200" dirty="0" err="1"/>
              <a:t>buku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BOS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smtClean="0"/>
              <a:t>DAK</a:t>
            </a:r>
          </a:p>
          <a:p>
            <a:pPr marL="228600" indent="-228600">
              <a:buAutoNum type="arabicPeriod"/>
              <a:defRPr/>
            </a:pP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Edaran</a:t>
            </a:r>
            <a:r>
              <a:rPr lang="en-US" sz="1200" dirty="0"/>
              <a:t> </a:t>
            </a:r>
            <a:r>
              <a:rPr lang="en-US" sz="1200" dirty="0" err="1"/>
              <a:t>Mendikbud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Dinas</a:t>
            </a:r>
            <a:r>
              <a:rPr lang="en-US" sz="1200" dirty="0"/>
              <a:t> </a:t>
            </a:r>
            <a:r>
              <a:rPr lang="en-US" sz="1200" dirty="0" err="1"/>
              <a:t>kab</a:t>
            </a:r>
            <a:r>
              <a:rPr lang="en-US" sz="1200" dirty="0"/>
              <a:t>/</a:t>
            </a:r>
            <a:r>
              <a:rPr lang="en-US" sz="1200" dirty="0" err="1"/>
              <a:t>kota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penggandaan</a:t>
            </a:r>
            <a:r>
              <a:rPr lang="en-US" sz="1200" dirty="0"/>
              <a:t> </a:t>
            </a:r>
            <a:r>
              <a:rPr lang="en-US" sz="1200" dirty="0" err="1"/>
              <a:t>buku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BOS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smtClean="0"/>
              <a:t>DAK</a:t>
            </a:r>
            <a:endParaRPr lang="en-US" sz="1200" dirty="0"/>
          </a:p>
          <a:p>
            <a:pPr>
              <a:defRPr/>
            </a:pP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409256" y="4148078"/>
            <a:ext cx="21721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200" dirty="0" err="1"/>
              <a:t>Revisi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Penyusunan</a:t>
            </a:r>
            <a:r>
              <a:rPr lang="en-US" sz="1200" dirty="0"/>
              <a:t> </a:t>
            </a:r>
            <a:r>
              <a:rPr lang="en-US" sz="1200" dirty="0" err="1"/>
              <a:t>Buku</a:t>
            </a:r>
            <a:r>
              <a:rPr lang="en-US" sz="1200" dirty="0"/>
              <a:t> </a:t>
            </a:r>
            <a:r>
              <a:rPr lang="en-US" sz="1200" dirty="0" err="1"/>
              <a:t>Kurikulum</a:t>
            </a:r>
            <a:r>
              <a:rPr lang="en-US" sz="1200" dirty="0"/>
              <a:t> 2013 Semester I </a:t>
            </a:r>
            <a:r>
              <a:rPr lang="en-US" sz="1200" dirty="0" err="1"/>
              <a:t>Tahun</a:t>
            </a:r>
            <a:r>
              <a:rPr lang="en-US" sz="1200" dirty="0"/>
              <a:t> </a:t>
            </a:r>
            <a:r>
              <a:rPr lang="en-US" sz="1200" dirty="0" err="1"/>
              <a:t>pelajaran</a:t>
            </a:r>
            <a:r>
              <a:rPr lang="en-US" sz="1200" dirty="0"/>
              <a:t>  2014/2015</a:t>
            </a:r>
            <a:endParaRPr lang="en-US" sz="1200" dirty="0" smtClean="0"/>
          </a:p>
        </p:txBody>
      </p:sp>
      <p:sp>
        <p:nvSpPr>
          <p:cNvPr id="55" name="Teardrop 54"/>
          <p:cNvSpPr/>
          <p:nvPr/>
        </p:nvSpPr>
        <p:spPr>
          <a:xfrm rot="19125784">
            <a:off x="10258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0352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IV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1216670" y="4222509"/>
            <a:ext cx="0" cy="139754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 rot="5400000">
            <a:off x="1248073" y="4253339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6" name="Pentagon 75"/>
          <p:cNvSpPr/>
          <p:nvPr/>
        </p:nvSpPr>
        <p:spPr>
          <a:xfrm>
            <a:off x="2000028" y="5434784"/>
            <a:ext cx="5226708" cy="838200"/>
          </a:xfrm>
          <a:prstGeom prst="homePlate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Pentagon 84"/>
          <p:cNvSpPr/>
          <p:nvPr/>
        </p:nvSpPr>
        <p:spPr>
          <a:xfrm>
            <a:off x="2284356" y="5434784"/>
            <a:ext cx="2968583" cy="8382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600200" y="6405741"/>
            <a:ext cx="41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Okt</a:t>
            </a:r>
            <a:endParaRPr lang="en-US" sz="12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1952403" y="6405741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Nov</a:t>
            </a:r>
            <a:endParaRPr lang="en-US" sz="1200" i="1" dirty="0"/>
          </a:p>
        </p:txBody>
      </p:sp>
      <p:sp>
        <p:nvSpPr>
          <p:cNvPr id="101" name="Teardrop 100"/>
          <p:cNvSpPr/>
          <p:nvPr/>
        </p:nvSpPr>
        <p:spPr>
          <a:xfrm rot="19125784">
            <a:off x="338256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336021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IV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3576319" y="1286635"/>
            <a:ext cx="0" cy="43448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Isosceles Triangle 103"/>
          <p:cNvSpPr/>
          <p:nvPr/>
        </p:nvSpPr>
        <p:spPr>
          <a:xfrm rot="5400000">
            <a:off x="3594077" y="1305664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5" name="Rectangle 104"/>
          <p:cNvSpPr/>
          <p:nvPr/>
        </p:nvSpPr>
        <p:spPr>
          <a:xfrm>
            <a:off x="3792219" y="1207770"/>
            <a:ext cx="4827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200" dirty="0" err="1"/>
              <a:t>Menyusun</a:t>
            </a:r>
            <a:r>
              <a:rPr lang="en-US" sz="1200" dirty="0"/>
              <a:t> </a:t>
            </a:r>
            <a:r>
              <a:rPr lang="en-US" sz="1200" dirty="0" err="1"/>
              <a:t>Permendikbud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b="1" dirty="0" err="1"/>
              <a:t>Harga</a:t>
            </a:r>
            <a:r>
              <a:rPr lang="en-US" sz="1200" b="1" dirty="0"/>
              <a:t> </a:t>
            </a:r>
            <a:r>
              <a:rPr lang="en-US" sz="1200" b="1" dirty="0" err="1"/>
              <a:t>Eceran</a:t>
            </a:r>
            <a:r>
              <a:rPr lang="en-US" sz="1200" b="1" dirty="0"/>
              <a:t> </a:t>
            </a:r>
            <a:r>
              <a:rPr lang="en-US" sz="1200" b="1" dirty="0" err="1"/>
              <a:t>Tertinggi</a:t>
            </a:r>
            <a:r>
              <a:rPr lang="en-US" sz="1200" b="1" dirty="0"/>
              <a:t> (HET)</a:t>
            </a:r>
            <a:r>
              <a:rPr lang="en-US" sz="1200" dirty="0"/>
              <a:t> </a:t>
            </a:r>
            <a:r>
              <a:rPr lang="en-US" sz="1200" dirty="0" err="1"/>
              <a:t>buku</a:t>
            </a:r>
            <a:r>
              <a:rPr lang="en-US" sz="1200" dirty="0"/>
              <a:t> </a:t>
            </a:r>
            <a:r>
              <a:rPr lang="en-US" sz="1200" dirty="0" err="1"/>
              <a:t>kurikulum</a:t>
            </a:r>
            <a:r>
              <a:rPr lang="en-US" sz="1200" dirty="0"/>
              <a:t> 2013 Semester I </a:t>
            </a:r>
            <a:r>
              <a:rPr lang="en-US" sz="1200" dirty="0" err="1"/>
              <a:t>Tahun</a:t>
            </a:r>
            <a:r>
              <a:rPr lang="en-US" sz="1200" dirty="0"/>
              <a:t> </a:t>
            </a:r>
            <a:r>
              <a:rPr lang="en-US" sz="1200" dirty="0" err="1"/>
              <a:t>Ajaran</a:t>
            </a:r>
            <a:r>
              <a:rPr lang="en-US" sz="1200" dirty="0"/>
              <a:t> 2014/2015</a:t>
            </a:r>
            <a:endParaRPr lang="en-US" sz="1200" dirty="0" smtClean="0"/>
          </a:p>
        </p:txBody>
      </p:sp>
      <p:sp>
        <p:nvSpPr>
          <p:cNvPr id="106" name="Pentagon 105"/>
          <p:cNvSpPr/>
          <p:nvPr/>
        </p:nvSpPr>
        <p:spPr>
          <a:xfrm>
            <a:off x="3728278" y="5434784"/>
            <a:ext cx="3739322" cy="83820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3802905" y="6405741"/>
            <a:ext cx="126111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/>
              <a:t>Januari</a:t>
            </a:r>
            <a:r>
              <a:rPr lang="en-US" sz="1400" i="1" dirty="0" smtClean="0"/>
              <a:t> 2014</a:t>
            </a:r>
            <a:endParaRPr lang="en-US" sz="1400" i="1" dirty="0"/>
          </a:p>
        </p:txBody>
      </p:sp>
      <p:sp>
        <p:nvSpPr>
          <p:cNvPr id="109" name="Teardrop 108"/>
          <p:cNvSpPr/>
          <p:nvPr/>
        </p:nvSpPr>
        <p:spPr>
          <a:xfrm rot="19125784">
            <a:off x="38054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78312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II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3979807" y="2007546"/>
            <a:ext cx="0" cy="36487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 rot="5400000">
            <a:off x="4031774" y="2038005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3" name="Rectangle 112"/>
          <p:cNvSpPr/>
          <p:nvPr/>
        </p:nvSpPr>
        <p:spPr>
          <a:xfrm>
            <a:off x="4229915" y="1959114"/>
            <a:ext cx="4390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Direktorat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Teknis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Permendikbud dan Juknis </a:t>
            </a:r>
            <a:r>
              <a:rPr lang="nl-NL" sz="1200" dirty="0" smtClean="0"/>
              <a:t>BOS dan </a:t>
            </a:r>
            <a:r>
              <a:rPr lang="nl-NL" sz="1200" dirty="0"/>
              <a:t>DAK Tahun 2014</a:t>
            </a:r>
          </a:p>
        </p:txBody>
      </p:sp>
      <p:sp>
        <p:nvSpPr>
          <p:cNvPr id="114" name="Teardrop 113"/>
          <p:cNvSpPr/>
          <p:nvPr/>
        </p:nvSpPr>
        <p:spPr>
          <a:xfrm rot="19125784">
            <a:off x="42140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19172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III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4388407" y="2559401"/>
            <a:ext cx="0" cy="30968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Isosceles Triangle 116"/>
          <p:cNvSpPr/>
          <p:nvPr/>
        </p:nvSpPr>
        <p:spPr>
          <a:xfrm rot="5400000">
            <a:off x="4431123" y="2589860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8" name="Rectangle 117"/>
          <p:cNvSpPr/>
          <p:nvPr/>
        </p:nvSpPr>
        <p:spPr>
          <a:xfrm>
            <a:off x="4635761" y="2492514"/>
            <a:ext cx="2864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Upload </a:t>
            </a:r>
            <a:r>
              <a:rPr lang="nl-NL" sz="1200" i="1" dirty="0"/>
              <a:t>Copy ready </a:t>
            </a:r>
            <a:r>
              <a:rPr lang="nl-NL" sz="1200" dirty="0"/>
              <a:t>buku kurikulum  di web kemdikbud dan penyerahan ke IKAPI</a:t>
            </a:r>
          </a:p>
        </p:txBody>
      </p:sp>
      <p:sp>
        <p:nvSpPr>
          <p:cNvPr id="120" name="Isosceles Triangle 119"/>
          <p:cNvSpPr/>
          <p:nvPr/>
        </p:nvSpPr>
        <p:spPr>
          <a:xfrm rot="5400000">
            <a:off x="4792453" y="3307059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1" name="Rectangle 120"/>
          <p:cNvSpPr/>
          <p:nvPr/>
        </p:nvSpPr>
        <p:spPr>
          <a:xfrm>
            <a:off x="4997092" y="3210580"/>
            <a:ext cx="2032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Penerbit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Penggandaan </a:t>
            </a:r>
            <a:r>
              <a:rPr lang="nl-NL" sz="1200" dirty="0" smtClean="0"/>
              <a:t>buku Kurikulum</a:t>
            </a:r>
            <a:endParaRPr lang="nl-NL" sz="1200" dirty="0"/>
          </a:p>
        </p:txBody>
      </p:sp>
      <p:sp>
        <p:nvSpPr>
          <p:cNvPr id="122" name="Teardrop 121"/>
          <p:cNvSpPr/>
          <p:nvPr/>
        </p:nvSpPr>
        <p:spPr>
          <a:xfrm rot="19125784">
            <a:off x="4599074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4576724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IV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4782498" y="3276600"/>
            <a:ext cx="0" cy="23796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073746" y="6405741"/>
            <a:ext cx="41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Feb</a:t>
            </a:r>
            <a:endParaRPr lang="en-US" sz="1200" i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5458419" y="6405741"/>
            <a:ext cx="630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Mar</a:t>
            </a:r>
            <a:endParaRPr lang="en-US" sz="1200" i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5892946" y="6405741"/>
            <a:ext cx="630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April</a:t>
            </a:r>
            <a:endParaRPr lang="en-US" sz="1200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6363735" y="6405741"/>
            <a:ext cx="630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Mei</a:t>
            </a:r>
            <a:endParaRPr lang="en-US" sz="1200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806946" y="6405741"/>
            <a:ext cx="630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Juni</a:t>
            </a:r>
            <a:endParaRPr lang="en-US" sz="12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7922322" y="6405741"/>
            <a:ext cx="117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/>
              <a:t>Juli</a:t>
            </a:r>
            <a:r>
              <a:rPr lang="en-US" sz="1400" b="1" i="1" dirty="0" smtClean="0"/>
              <a:t> 2014</a:t>
            </a:r>
            <a:endParaRPr lang="en-US" sz="1400" b="1" i="1" dirty="0"/>
          </a:p>
        </p:txBody>
      </p:sp>
      <p:sp>
        <p:nvSpPr>
          <p:cNvPr id="19" name="Right Brace 18"/>
          <p:cNvSpPr/>
          <p:nvPr/>
        </p:nvSpPr>
        <p:spPr>
          <a:xfrm rot="16200000">
            <a:off x="7040076" y="4364289"/>
            <a:ext cx="333912" cy="16865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07239" y="4721423"/>
            <a:ext cx="21651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Pembelian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sekolah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7" name="Isosceles Triangle 136"/>
          <p:cNvSpPr/>
          <p:nvPr/>
        </p:nvSpPr>
        <p:spPr>
          <a:xfrm rot="5400000">
            <a:off x="8221453" y="3909956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8" name="Rectangle 137"/>
          <p:cNvSpPr/>
          <p:nvPr/>
        </p:nvSpPr>
        <p:spPr>
          <a:xfrm>
            <a:off x="8426092" y="3743594"/>
            <a:ext cx="1180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Penggunaan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di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sekolah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211498" y="3879497"/>
            <a:ext cx="0" cy="17767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11947"/>
            <a:ext cx="35909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" name="Pentagon 134"/>
          <p:cNvSpPr/>
          <p:nvPr/>
        </p:nvSpPr>
        <p:spPr>
          <a:xfrm>
            <a:off x="7266623" y="5434784"/>
            <a:ext cx="2475548" cy="8382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Teardrop 138"/>
          <p:cNvSpPr/>
          <p:nvPr/>
        </p:nvSpPr>
        <p:spPr>
          <a:xfrm rot="19125784">
            <a:off x="8072678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8050328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7" name="Isosceles Triangle 66"/>
          <p:cNvSpPr/>
          <p:nvPr/>
        </p:nvSpPr>
        <p:spPr>
          <a:xfrm rot="5400000">
            <a:off x="6132469" y="3862318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8" name="Rectangle 67"/>
          <p:cNvSpPr/>
          <p:nvPr/>
        </p:nvSpPr>
        <p:spPr>
          <a:xfrm>
            <a:off x="6317025" y="3776547"/>
            <a:ext cx="17333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Direktorat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Teknis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b="1" dirty="0" smtClean="0"/>
              <a:t>BOS Buku (Dana Dekonsentrasi APBN Kemdikbud)</a:t>
            </a:r>
            <a:endParaRPr lang="nl-NL" sz="1200" b="1" dirty="0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6067933" y="3831912"/>
            <a:ext cx="0" cy="180314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ardrop 73"/>
          <p:cNvSpPr/>
          <p:nvPr/>
        </p:nvSpPr>
        <p:spPr>
          <a:xfrm rot="19125784">
            <a:off x="5906253" y="5727948"/>
            <a:ext cx="348658" cy="348658"/>
          </a:xfrm>
          <a:prstGeom prst="teardrop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905302" y="5709842"/>
            <a:ext cx="368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IV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67052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-1" y="4751040"/>
            <a:ext cx="9906001" cy="838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14" y="4754215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45720"/>
            <a:ext cx="9906000" cy="725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Skenario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Penggandaan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Kurikulum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2013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Semester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Ajaran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2014/2015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DAK</a:t>
            </a:r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</a:rPr>
              <a:t> dan APBD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Ajaran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2014/2015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1345" y="5011899"/>
            <a:ext cx="368060" cy="369332"/>
            <a:chOff x="407588" y="3849755"/>
            <a:chExt cx="368060" cy="369332"/>
          </a:xfrm>
        </p:grpSpPr>
        <p:sp>
          <p:nvSpPr>
            <p:cNvPr id="4" name="Oval 3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33139" y="5305513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Januari</a:t>
            </a:r>
            <a:r>
              <a:rPr lang="en-US" sz="1200" i="1" dirty="0" smtClean="0"/>
              <a:t> 2014</a:t>
            </a:r>
            <a:endParaRPr lang="en-US" sz="1200" i="1" dirty="0"/>
          </a:p>
        </p:txBody>
      </p:sp>
      <p:sp>
        <p:nvSpPr>
          <p:cNvPr id="56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CAFF59-AEA8-4C5D-9FC6-D16E1A04124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994760" y="2577861"/>
            <a:ext cx="1862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Revisi dan Penyusunan Buku Kurikulum 2013 Semester II Tahun pelajaran  </a:t>
            </a:r>
            <a:r>
              <a:rPr lang="nl-NL" sz="1200" dirty="0" smtClean="0"/>
              <a:t>2014/2015</a:t>
            </a:r>
            <a:r>
              <a:rPr lang="id-ID" sz="1200" dirty="0" smtClean="0"/>
              <a:t> </a:t>
            </a:r>
            <a:endParaRPr lang="nl-NL" sz="1200" dirty="0"/>
          </a:p>
        </p:txBody>
      </p:sp>
      <p:sp>
        <p:nvSpPr>
          <p:cNvPr id="137" name="Isosceles Triangle 136"/>
          <p:cNvSpPr/>
          <p:nvPr/>
        </p:nvSpPr>
        <p:spPr>
          <a:xfrm rot="5400000">
            <a:off x="6366912" y="2569988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8" name="Rectangle 137"/>
          <p:cNvSpPr/>
          <p:nvPr/>
        </p:nvSpPr>
        <p:spPr>
          <a:xfrm>
            <a:off x="7667644" y="3214686"/>
            <a:ext cx="1180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Penggunaan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sekolah</a:t>
            </a:r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2" name="Straight Connector 71"/>
          <p:cNvCxnSpPr>
            <a:stCxn id="91" idx="0"/>
          </p:cNvCxnSpPr>
          <p:nvPr/>
        </p:nvCxnSpPr>
        <p:spPr>
          <a:xfrm flipH="1" flipV="1">
            <a:off x="772404" y="2663244"/>
            <a:ext cx="2971" cy="234865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5400000">
            <a:off x="796619" y="2667371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8" name="TextBox 77"/>
          <p:cNvSpPr txBox="1"/>
          <p:nvPr/>
        </p:nvSpPr>
        <p:spPr>
          <a:xfrm>
            <a:off x="1226514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Feb</a:t>
            </a:r>
            <a:endParaRPr lang="en-US" sz="12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604022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Mar</a:t>
            </a:r>
            <a:endParaRPr lang="en-US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981847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Apr</a:t>
            </a:r>
            <a:endParaRPr lang="en-US" sz="1200" i="1" dirty="0"/>
          </a:p>
        </p:txBody>
      </p:sp>
      <p:sp>
        <p:nvSpPr>
          <p:cNvPr id="88" name="Rectangle 87"/>
          <p:cNvSpPr/>
          <p:nvPr/>
        </p:nvSpPr>
        <p:spPr>
          <a:xfrm>
            <a:off x="2366021" y="4744312"/>
            <a:ext cx="3958579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540038" y="5011899"/>
            <a:ext cx="368060" cy="369332"/>
            <a:chOff x="407588" y="3849755"/>
            <a:chExt cx="368060" cy="369332"/>
          </a:xfrm>
        </p:grpSpPr>
        <p:sp>
          <p:nvSpPr>
            <p:cNvPr id="95" name="Oval 94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00400" y="5011899"/>
            <a:ext cx="368060" cy="369332"/>
            <a:chOff x="407588" y="3849755"/>
            <a:chExt cx="368060" cy="369332"/>
          </a:xfrm>
        </p:grpSpPr>
        <p:sp>
          <p:nvSpPr>
            <p:cNvPr id="98" name="Oval 97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8" name="Straight Connector 107"/>
          <p:cNvCxnSpPr>
            <a:stCxn id="96" idx="0"/>
          </p:cNvCxnSpPr>
          <p:nvPr/>
        </p:nvCxnSpPr>
        <p:spPr>
          <a:xfrm flipV="1">
            <a:off x="2724068" y="2425229"/>
            <a:ext cx="0" cy="25866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Isosceles Triangle 118"/>
          <p:cNvSpPr/>
          <p:nvPr/>
        </p:nvSpPr>
        <p:spPr>
          <a:xfrm rot="5400000">
            <a:off x="2743436" y="2455688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2" name="Rectangle 141"/>
          <p:cNvSpPr/>
          <p:nvPr/>
        </p:nvSpPr>
        <p:spPr>
          <a:xfrm>
            <a:off x="2946394" y="2309301"/>
            <a:ext cx="1619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Penyusunan spesifikasi naskah</a:t>
            </a:r>
          </a:p>
        </p:txBody>
      </p:sp>
      <p:cxnSp>
        <p:nvCxnSpPr>
          <p:cNvPr id="143" name="Straight Connector 142"/>
          <p:cNvCxnSpPr/>
          <p:nvPr/>
        </p:nvCxnSpPr>
        <p:spPr>
          <a:xfrm flipH="1" flipV="1">
            <a:off x="3358505" y="3181555"/>
            <a:ext cx="3175" cy="183034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Isosceles Triangle 143"/>
          <p:cNvSpPr/>
          <p:nvPr/>
        </p:nvSpPr>
        <p:spPr>
          <a:xfrm rot="5400000">
            <a:off x="3382924" y="3212013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5" name="Rectangle 144"/>
          <p:cNvSpPr/>
          <p:nvPr/>
        </p:nvSpPr>
        <p:spPr>
          <a:xfrm>
            <a:off x="3581065" y="3177392"/>
            <a:ext cx="1175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 smtClean="0"/>
              <a:t>Menyerahkan </a:t>
            </a:r>
            <a:r>
              <a:rPr lang="nl-NL" sz="1200" dirty="0"/>
              <a:t>copy ready ke Direktorat terkait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28468" y="5305513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Mei 2014</a:t>
            </a:r>
            <a:endParaRPr lang="en-US" sz="1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3138" y="1087236"/>
            <a:ext cx="205556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Melalui</a:t>
            </a:r>
            <a:r>
              <a:rPr lang="en-US" b="1" i="1" dirty="0" smtClean="0">
                <a:solidFill>
                  <a:srgbClr val="C00000"/>
                </a:solidFill>
              </a:rPr>
              <a:t> DAK/APBD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4525342" y="5011899"/>
            <a:ext cx="368060" cy="369332"/>
            <a:chOff x="407588" y="3849755"/>
            <a:chExt cx="368060" cy="369332"/>
          </a:xfrm>
        </p:grpSpPr>
        <p:sp>
          <p:nvSpPr>
            <p:cNvPr id="152" name="Oval 151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H="1" flipV="1">
            <a:off x="4686622" y="2902887"/>
            <a:ext cx="1" cy="210901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Isosceles Triangle 154"/>
          <p:cNvSpPr/>
          <p:nvPr/>
        </p:nvSpPr>
        <p:spPr>
          <a:xfrm rot="5400000">
            <a:off x="4707866" y="2933346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6" name="Rectangle 155"/>
          <p:cNvSpPr/>
          <p:nvPr/>
        </p:nvSpPr>
        <p:spPr>
          <a:xfrm>
            <a:off x="4906007" y="2808060"/>
            <a:ext cx="11755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Direktorat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Teknis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Rakor dengan Kab/kota dan penyerahan copy ready serta dokumen laiinya</a:t>
            </a:r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4694798" y="5355854"/>
            <a:ext cx="1" cy="2282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5975954" y="4744312"/>
            <a:ext cx="3810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954686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Juni</a:t>
            </a:r>
            <a:endParaRPr lang="en-US" sz="1200" i="1" dirty="0"/>
          </a:p>
        </p:txBody>
      </p:sp>
      <p:sp>
        <p:nvSpPr>
          <p:cNvPr id="162" name="Rectangle 161"/>
          <p:cNvSpPr/>
          <p:nvPr/>
        </p:nvSpPr>
        <p:spPr>
          <a:xfrm>
            <a:off x="6346867" y="4744312"/>
            <a:ext cx="381000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6356954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bg1"/>
                </a:solidFill>
              </a:rPr>
              <a:t>Juli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64" name="Right Brace 163"/>
          <p:cNvSpPr/>
          <p:nvPr/>
        </p:nvSpPr>
        <p:spPr>
          <a:xfrm rot="16200000">
            <a:off x="6299100" y="4287347"/>
            <a:ext cx="105623" cy="751910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6345922" y="2539529"/>
            <a:ext cx="0" cy="20709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6520677" y="2498739"/>
            <a:ext cx="182462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Kab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/Kota</a:t>
            </a:r>
          </a:p>
          <a:p>
            <a:pPr>
              <a:defRPr/>
            </a:pPr>
            <a:r>
              <a:rPr lang="nl-NL" sz="1200" dirty="0" smtClean="0"/>
              <a:t>Pel</a:t>
            </a:r>
            <a:r>
              <a:rPr lang="id-ID" sz="1200" dirty="0" smtClean="0"/>
              <a:t>a</a:t>
            </a:r>
            <a:r>
              <a:rPr lang="nl-NL" sz="1200" dirty="0" smtClean="0"/>
              <a:t>ksanaan </a:t>
            </a:r>
            <a:r>
              <a:rPr lang="nl-NL" sz="1200" dirty="0"/>
              <a:t>Pelelangan Penggandaan dan Distribusi buku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6737998" y="4744312"/>
            <a:ext cx="424802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727867" y="5064382"/>
            <a:ext cx="739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bg1"/>
                </a:solidFill>
              </a:rPr>
              <a:t>Agus</a:t>
            </a:r>
            <a:endParaRPr lang="en-US" sz="1200" i="1" dirty="0">
              <a:solidFill>
                <a:schemeClr val="bg1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flipH="1" flipV="1">
            <a:off x="9024966" y="3357562"/>
            <a:ext cx="1" cy="163596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Isosceles Triangle 169"/>
          <p:cNvSpPr/>
          <p:nvPr/>
        </p:nvSpPr>
        <p:spPr>
          <a:xfrm rot="16200000">
            <a:off x="8780193" y="3388021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2" name="Rectangle 171"/>
          <p:cNvSpPr/>
          <p:nvPr/>
        </p:nvSpPr>
        <p:spPr>
          <a:xfrm>
            <a:off x="7181850" y="4744312"/>
            <a:ext cx="381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7162800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Sept</a:t>
            </a:r>
            <a:endParaRPr lang="en-US" sz="1200" i="1" dirty="0"/>
          </a:p>
        </p:txBody>
      </p:sp>
      <p:sp>
        <p:nvSpPr>
          <p:cNvPr id="175" name="Rectangle 174"/>
          <p:cNvSpPr/>
          <p:nvPr/>
        </p:nvSpPr>
        <p:spPr>
          <a:xfrm>
            <a:off x="7562850" y="4744312"/>
            <a:ext cx="381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7505700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Okt</a:t>
            </a:r>
            <a:endParaRPr lang="en-US" sz="1200" i="1" dirty="0"/>
          </a:p>
        </p:txBody>
      </p:sp>
      <p:sp>
        <p:nvSpPr>
          <p:cNvPr id="177" name="Rectangle 176"/>
          <p:cNvSpPr/>
          <p:nvPr/>
        </p:nvSpPr>
        <p:spPr>
          <a:xfrm>
            <a:off x="7905750" y="4744312"/>
            <a:ext cx="3810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7848600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Nov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8286750" y="4744312"/>
            <a:ext cx="3810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8229600" y="5064382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Des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44617" y="3000372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/>
              <a:t>Januari</a:t>
            </a:r>
            <a:r>
              <a:rPr lang="en-US" sz="1200" b="1" i="1" dirty="0" smtClean="0"/>
              <a:t> 2015</a:t>
            </a:r>
            <a:endParaRPr lang="en-US" sz="1200" b="1" i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139" y="1052736"/>
            <a:ext cx="9139461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8839200" y="5011899"/>
            <a:ext cx="368060" cy="369332"/>
            <a:chOff x="407588" y="3849755"/>
            <a:chExt cx="368060" cy="369332"/>
          </a:xfrm>
        </p:grpSpPr>
        <p:sp>
          <p:nvSpPr>
            <p:cNvPr id="187" name="Oval 186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23825" y="1628800"/>
            <a:ext cx="2050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Di 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kab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kota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memperoleh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 DAK</a:t>
            </a:r>
            <a:r>
              <a:rPr lang="id-ID" sz="1400" b="1" i="1" dirty="0" smtClean="0">
                <a:solidFill>
                  <a:schemeClr val="accent6">
                    <a:lumMod val="75000"/>
                  </a:schemeClr>
                </a:solidFill>
              </a:rPr>
              <a:t>/APBD</a:t>
            </a:r>
            <a:endParaRPr lang="en-US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18134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esawi.net/wp-content/uploads/2012/03/sekola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956" y="2892846"/>
            <a:ext cx="1808021" cy="1147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385864" y="28106"/>
            <a:ext cx="8719344" cy="417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112" b="1" dirty="0" smtClean="0">
                <a:solidFill>
                  <a:schemeClr val="accent6">
                    <a:lumMod val="75000"/>
                  </a:schemeClr>
                </a:solidFill>
              </a:rPr>
              <a:t>MEKANISME PENGADAAN BUKU MELALUI DANA BOS</a:t>
            </a:r>
            <a:endParaRPr lang="id-ID" sz="2112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71487" y="6487355"/>
            <a:ext cx="2034514" cy="296664"/>
          </a:xfrm>
        </p:spPr>
        <p:txBody>
          <a:bodyPr/>
          <a:lstStyle/>
          <a:p>
            <a:pPr>
              <a:defRPr/>
            </a:pPr>
            <a:fld id="{B1B454E3-4AF9-4AC6-8849-AAC753FBA44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0588" y="538359"/>
            <a:ext cx="9221172" cy="12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3" name="Group 2052"/>
          <p:cNvGrpSpPr/>
          <p:nvPr/>
        </p:nvGrpSpPr>
        <p:grpSpPr>
          <a:xfrm>
            <a:off x="358549" y="653696"/>
            <a:ext cx="3974994" cy="1581394"/>
            <a:chOff x="404808" y="796441"/>
            <a:chExt cx="3571879" cy="1469791"/>
          </a:xfrm>
        </p:grpSpPr>
        <p:grpSp>
          <p:nvGrpSpPr>
            <p:cNvPr id="12" name="Group 11"/>
            <p:cNvGrpSpPr/>
            <p:nvPr/>
          </p:nvGrpSpPr>
          <p:grpSpPr>
            <a:xfrm>
              <a:off x="557212" y="934554"/>
              <a:ext cx="3419475" cy="1331678"/>
              <a:chOff x="885825" y="906697"/>
              <a:chExt cx="3419475" cy="133167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85825" y="906697"/>
                <a:ext cx="3419475" cy="133167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59642" y="1503846"/>
                <a:ext cx="3259932" cy="60071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200" dirty="0" smtClean="0">
                    <a:solidFill>
                      <a:srgbClr val="002060"/>
                    </a:solidFill>
                  </a:rPr>
                  <a:t>Kemdikbud mengajukan usulan e-katalog berupa HET per buku kurikulum 2013 berdasarkan Pendekatan Wilayah (Zona) kepada LKPP 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  <p:pic>
            <p:nvPicPr>
              <p:cNvPr id="10" name="Picture 2" descr="http://belajar.kemdiknas.go.id/logo_kemdikbud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9641" y="906697"/>
                <a:ext cx="3259933" cy="536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" name="Dodecagon 4"/>
            <p:cNvSpPr/>
            <p:nvPr/>
          </p:nvSpPr>
          <p:spPr>
            <a:xfrm>
              <a:off x="404808" y="796441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1</a:t>
              </a:r>
              <a:endParaRPr lang="en-US" dirty="0"/>
            </a:p>
          </p:txBody>
        </p:sp>
      </p:grpSp>
      <p:grpSp>
        <p:nvGrpSpPr>
          <p:cNvPr id="2055" name="Group 2054"/>
          <p:cNvGrpSpPr/>
          <p:nvPr/>
        </p:nvGrpSpPr>
        <p:grpSpPr>
          <a:xfrm>
            <a:off x="5359043" y="660123"/>
            <a:ext cx="4153633" cy="1547994"/>
            <a:chOff x="4966977" y="834359"/>
            <a:chExt cx="3834123" cy="1547994"/>
          </a:xfrm>
        </p:grpSpPr>
        <p:grpSp>
          <p:nvGrpSpPr>
            <p:cNvPr id="14" name="Group 13"/>
            <p:cNvGrpSpPr/>
            <p:nvPr/>
          </p:nvGrpSpPr>
          <p:grpSpPr>
            <a:xfrm>
              <a:off x="5095876" y="934939"/>
              <a:ext cx="3705224" cy="1447414"/>
              <a:chOff x="1952626" y="2466976"/>
              <a:chExt cx="3924300" cy="175260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028825" y="3058580"/>
                <a:ext cx="3771901" cy="11366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100" dirty="0" smtClean="0">
                    <a:solidFill>
                      <a:srgbClr val="002060"/>
                    </a:solidFill>
                  </a:rPr>
                  <a:t>LKPP  menetapkan dan melakukan :</a:t>
                </a:r>
              </a:p>
              <a:p>
                <a:pPr marL="228600" indent="-228600" algn="just">
                  <a:buAutoNum type="alphaLcPeriod"/>
                </a:pPr>
                <a:r>
                  <a:rPr lang="id-ID" sz="1100" dirty="0">
                    <a:solidFill>
                      <a:srgbClr val="002060"/>
                    </a:solidFill>
                  </a:rPr>
                  <a:t>I</a:t>
                </a:r>
                <a:r>
                  <a:rPr lang="id-ID" sz="1100" dirty="0" smtClean="0">
                    <a:solidFill>
                      <a:srgbClr val="002060"/>
                    </a:solidFill>
                  </a:rPr>
                  <a:t>nformasi harga dan Spesifikasi Buku Kurikulum 2013. </a:t>
                </a:r>
              </a:p>
              <a:p>
                <a:pPr marL="228600" indent="-228600" algn="just">
                  <a:buAutoNum type="alphaLcPeriod"/>
                </a:pPr>
                <a:r>
                  <a:rPr lang="id-ID" sz="1100" dirty="0" smtClean="0">
                    <a:solidFill>
                      <a:srgbClr val="002060"/>
                    </a:solidFill>
                  </a:rPr>
                  <a:t>Kontrak Payung dengan penyedia Buku Kurikulum 2013</a:t>
                </a:r>
              </a:p>
              <a:p>
                <a:pPr marL="228600" indent="-228600" algn="just">
                  <a:buAutoNum type="alphaLcPeriod"/>
                </a:pPr>
                <a:r>
                  <a:rPr lang="id-ID" sz="1100" dirty="0" smtClean="0">
                    <a:solidFill>
                      <a:srgbClr val="002060"/>
                    </a:solidFill>
                  </a:rPr>
                  <a:t>Penerbitan Katalog Buku </a:t>
                </a:r>
                <a:r>
                  <a:rPr lang="id-ID" sz="1050" dirty="0" smtClean="0">
                    <a:solidFill>
                      <a:srgbClr val="002060"/>
                    </a:solidFill>
                  </a:rPr>
                  <a:t>Kurikulum</a:t>
                </a:r>
                <a:r>
                  <a:rPr lang="id-ID" sz="1100" dirty="0" smtClean="0">
                    <a:solidFill>
                      <a:srgbClr val="002060"/>
                    </a:solidFill>
                  </a:rPr>
                  <a:t> 2013</a:t>
                </a:r>
              </a:p>
              <a:p>
                <a:pPr marL="228600" indent="-228600" algn="just">
                  <a:buAutoNum type="alphaLcPeriod"/>
                </a:pPr>
                <a:r>
                  <a:rPr lang="id-ID" sz="1100" dirty="0" smtClean="0">
                    <a:solidFill>
                      <a:srgbClr val="002060"/>
                    </a:solidFill>
                  </a:rPr>
                  <a:t>Penyiapan mekanisme E-Purchasing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952626" y="2466976"/>
                <a:ext cx="39243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054" name="Picture 6" descr="http://www.lkpp.go.id/v3/themes/default/assets/images/new_lkpp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7425" y="2527959"/>
                <a:ext cx="2206359" cy="5301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" name="Dodecagon 7"/>
            <p:cNvSpPr/>
            <p:nvPr/>
          </p:nvSpPr>
          <p:spPr>
            <a:xfrm>
              <a:off x="4966977" y="834359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2</a:t>
              </a:r>
              <a:endParaRPr lang="en-US" dirty="0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4473183" y="1217073"/>
            <a:ext cx="907710" cy="38397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7294701" y="2358827"/>
            <a:ext cx="531564" cy="41597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638192" y="3439125"/>
            <a:ext cx="907710" cy="38397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8" name="Group 2047"/>
          <p:cNvGrpSpPr/>
          <p:nvPr/>
        </p:nvGrpSpPr>
        <p:grpSpPr>
          <a:xfrm>
            <a:off x="5498683" y="2811264"/>
            <a:ext cx="4200481" cy="2176890"/>
            <a:chOff x="5064538" y="3190258"/>
            <a:chExt cx="3877367" cy="2176890"/>
          </a:xfrm>
        </p:grpSpPr>
        <p:grpSp>
          <p:nvGrpSpPr>
            <p:cNvPr id="33" name="Group 32"/>
            <p:cNvGrpSpPr/>
            <p:nvPr/>
          </p:nvGrpSpPr>
          <p:grpSpPr>
            <a:xfrm>
              <a:off x="5248276" y="3318435"/>
              <a:ext cx="3693629" cy="2048713"/>
              <a:chOff x="5107471" y="2637587"/>
              <a:chExt cx="3693629" cy="2048713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5107471" y="2637587"/>
                <a:ext cx="3693629" cy="20487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351358" y="3631029"/>
                <a:ext cx="3217335" cy="10156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200" dirty="0" smtClean="0">
                    <a:solidFill>
                      <a:srgbClr val="002060"/>
                    </a:solidFill>
                  </a:rPr>
                  <a:t>Sekolah baik secara sendiri-sendiri maupun berkelompok membeli langsung buku kurikulum 2013 ke penyedia yang telah ditetapkan dalam         e-katalog LKPP terdekat dengan menggunakan dana BOS.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8" name="Dodecagon 17"/>
            <p:cNvSpPr/>
            <p:nvPr/>
          </p:nvSpPr>
          <p:spPr>
            <a:xfrm>
              <a:off x="5064538" y="3190258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3</a:t>
              </a:r>
              <a:endParaRPr lang="en-US" dirty="0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360004" y="2566811"/>
            <a:ext cx="4128434" cy="2172538"/>
            <a:chOff x="257908" y="3147683"/>
            <a:chExt cx="3810862" cy="2172538"/>
          </a:xfrm>
        </p:grpSpPr>
        <p:grpSp>
          <p:nvGrpSpPr>
            <p:cNvPr id="23" name="Group 22"/>
            <p:cNvGrpSpPr/>
            <p:nvPr/>
          </p:nvGrpSpPr>
          <p:grpSpPr>
            <a:xfrm>
              <a:off x="375141" y="3271508"/>
              <a:ext cx="3693629" cy="2048713"/>
              <a:chOff x="5107471" y="2637587"/>
              <a:chExt cx="3693629" cy="2048713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107471" y="2637587"/>
                <a:ext cx="3693629" cy="20487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228352" y="3882267"/>
                <a:ext cx="3481189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200" dirty="0" smtClean="0">
                    <a:solidFill>
                      <a:srgbClr val="002060"/>
                    </a:solidFill>
                  </a:rPr>
                  <a:t>Penyedia yang telah ditetapkan harus membuka perwakilannya di daerah untuk memudahkan sekolah dalam pembelian Buku kurikulum 2013 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Dodecagon 30"/>
            <p:cNvSpPr/>
            <p:nvPr/>
          </p:nvSpPr>
          <p:spPr>
            <a:xfrm>
              <a:off x="257908" y="3147683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4</a:t>
              </a:r>
              <a:endParaRPr lang="en-US" dirty="0"/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3335449" y="5226119"/>
            <a:ext cx="3513193" cy="1529084"/>
            <a:chOff x="3077170" y="5254935"/>
            <a:chExt cx="3242947" cy="1529084"/>
          </a:xfrm>
        </p:grpSpPr>
        <p:sp>
          <p:nvSpPr>
            <p:cNvPr id="2057" name="Rectangle 2056"/>
            <p:cNvSpPr/>
            <p:nvPr/>
          </p:nvSpPr>
          <p:spPr>
            <a:xfrm>
              <a:off x="3240740" y="5369012"/>
              <a:ext cx="3079377" cy="14150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decagon 42"/>
            <p:cNvSpPr/>
            <p:nvPr/>
          </p:nvSpPr>
          <p:spPr>
            <a:xfrm>
              <a:off x="3077170" y="5254935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5</a:t>
              </a:r>
              <a:endParaRPr lang="en-US" dirty="0"/>
            </a:p>
          </p:txBody>
        </p:sp>
        <p:pic>
          <p:nvPicPr>
            <p:cNvPr id="2050" name="Picture 20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58158" y="5428445"/>
              <a:ext cx="2840936" cy="660022"/>
            </a:xfrm>
            <a:prstGeom prst="rect">
              <a:avLst/>
            </a:prstGeom>
          </p:spPr>
        </p:pic>
        <p:sp>
          <p:nvSpPr>
            <p:cNvPr id="2052" name="TextBox 2051"/>
            <p:cNvSpPr txBox="1"/>
            <p:nvPr/>
          </p:nvSpPr>
          <p:spPr>
            <a:xfrm>
              <a:off x="3358158" y="6127699"/>
              <a:ext cx="2840936" cy="6001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id-ID" sz="1100" dirty="0" smtClean="0">
                  <a:solidFill>
                    <a:srgbClr val="002060"/>
                  </a:solidFill>
                </a:rPr>
                <a:t>Siswa dan Guru menerima Buku Kurikulum 2013 dan menggunakannya untuk pembelajaran di Sekolah.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059" name="Bent-Up Arrow 2058"/>
          <p:cNvSpPr/>
          <p:nvPr/>
        </p:nvSpPr>
        <p:spPr>
          <a:xfrm rot="5400000">
            <a:off x="2005112" y="5069547"/>
            <a:ext cx="1274857" cy="87644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Dikmen97\AppData\Local\Microsoft\Windows\Temporary Internet Files\Content.IE5\XLWO7NL8\MC90043481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16" y="2805943"/>
            <a:ext cx="850114" cy="850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kmen97\AppData\Local\Microsoft\Windows\Temporary Internet Files\Content.IE5\4N0D3PC8\MC9003113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887" y="2828122"/>
            <a:ext cx="799434" cy="8057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ikmen97\AppData\Local\Microsoft\Windows\Temporary Internet Files\Content.IE5\8RAE2437\MC90037105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651" y="2856782"/>
            <a:ext cx="688965" cy="756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4405" y="3584049"/>
            <a:ext cx="894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A</a:t>
            </a:r>
            <a:endParaRPr lang="id-ID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42557" y="3584049"/>
            <a:ext cx="887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B</a:t>
            </a:r>
            <a:endParaRPr lang="id-ID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40832" y="3584049"/>
            <a:ext cx="882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C</a:t>
            </a:r>
            <a:endParaRPr lang="id-ID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76948" y="5663361"/>
            <a:ext cx="2722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Berdasarkan Surat Edaran LKPP Nomor 1 Tahun 2013 perihal Pengadaan Barang atau Jasa dengan Sistem </a:t>
            </a:r>
            <a:r>
              <a:rPr lang="id-ID" sz="1200" i="1" dirty="0" smtClean="0"/>
              <a:t>e-purchasing</a:t>
            </a:r>
            <a:endParaRPr lang="id-ID" sz="1200" i="1" dirty="0"/>
          </a:p>
        </p:txBody>
      </p:sp>
    </p:spTree>
    <p:extLst>
      <p:ext uri="{BB962C8B-B14F-4D97-AF65-F5344CB8AC3E}">
        <p14:creationId xmlns="" xmlns:p14="http://schemas.microsoft.com/office/powerpoint/2010/main" val="32956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603621" y="101524"/>
            <a:ext cx="8719344" cy="417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112" b="1" dirty="0" smtClean="0">
                <a:solidFill>
                  <a:schemeClr val="accent6">
                    <a:lumMod val="75000"/>
                  </a:schemeClr>
                </a:solidFill>
              </a:rPr>
              <a:t>MEKANISME PENGADAAN BUKU MELALUI APBD (DAK &amp; Non DAK)</a:t>
            </a:r>
            <a:endParaRPr lang="id-ID" sz="2112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71487" y="6487355"/>
            <a:ext cx="2034514" cy="296664"/>
          </a:xfrm>
        </p:spPr>
        <p:txBody>
          <a:bodyPr/>
          <a:lstStyle/>
          <a:p>
            <a:pPr>
              <a:defRPr/>
            </a:pPr>
            <a:fld id="{B1B454E3-4AF9-4AC6-8849-AAC753FBA444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0588" y="538359"/>
            <a:ext cx="9221172" cy="12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3" name="Group 2052"/>
          <p:cNvGrpSpPr/>
          <p:nvPr/>
        </p:nvGrpSpPr>
        <p:grpSpPr>
          <a:xfrm>
            <a:off x="358549" y="653696"/>
            <a:ext cx="3974994" cy="1581394"/>
            <a:chOff x="404808" y="796441"/>
            <a:chExt cx="3571879" cy="1469791"/>
          </a:xfrm>
        </p:grpSpPr>
        <p:grpSp>
          <p:nvGrpSpPr>
            <p:cNvPr id="12" name="Group 11"/>
            <p:cNvGrpSpPr/>
            <p:nvPr/>
          </p:nvGrpSpPr>
          <p:grpSpPr>
            <a:xfrm>
              <a:off x="557212" y="934554"/>
              <a:ext cx="3419475" cy="1331678"/>
              <a:chOff x="885825" y="906697"/>
              <a:chExt cx="3419475" cy="133167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85825" y="906697"/>
                <a:ext cx="3419475" cy="133167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59642" y="1503846"/>
                <a:ext cx="3259932" cy="6007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200" dirty="0" smtClean="0">
                    <a:solidFill>
                      <a:srgbClr val="002060"/>
                    </a:solidFill>
                  </a:rPr>
                  <a:t>Kemdikbud mengajukan usulan e-katalog untuk berupa HET buku kurikulum 2013 berdasarkan Pendekatan Wilayah (Zona) kepada LKPP 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  <p:pic>
            <p:nvPicPr>
              <p:cNvPr id="10" name="Picture 2" descr="http://belajar.kemdiknas.go.id/logo_kemdikbud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9641" y="906697"/>
                <a:ext cx="3259933" cy="536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" name="Dodecagon 4"/>
            <p:cNvSpPr/>
            <p:nvPr/>
          </p:nvSpPr>
          <p:spPr>
            <a:xfrm>
              <a:off x="404808" y="796441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1</a:t>
              </a:r>
              <a:endParaRPr lang="en-US" dirty="0"/>
            </a:p>
          </p:txBody>
        </p:sp>
      </p:grpSp>
      <p:grpSp>
        <p:nvGrpSpPr>
          <p:cNvPr id="2055" name="Group 2054"/>
          <p:cNvGrpSpPr/>
          <p:nvPr/>
        </p:nvGrpSpPr>
        <p:grpSpPr>
          <a:xfrm>
            <a:off x="5359043" y="660123"/>
            <a:ext cx="4153633" cy="1547994"/>
            <a:chOff x="4966977" y="834359"/>
            <a:chExt cx="3834123" cy="1547994"/>
          </a:xfrm>
        </p:grpSpPr>
        <p:grpSp>
          <p:nvGrpSpPr>
            <p:cNvPr id="14" name="Group 13"/>
            <p:cNvGrpSpPr/>
            <p:nvPr/>
          </p:nvGrpSpPr>
          <p:grpSpPr>
            <a:xfrm>
              <a:off x="5095876" y="934939"/>
              <a:ext cx="3705224" cy="1447414"/>
              <a:chOff x="1952626" y="2466976"/>
              <a:chExt cx="3924300" cy="17526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952626" y="2466976"/>
                <a:ext cx="39243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054" name="Picture 6" descr="http://www.lkpp.go.id/v3/themes/default/assets/images/new_lkpp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7425" y="2527959"/>
                <a:ext cx="2206359" cy="5301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" name="Dodecagon 7"/>
            <p:cNvSpPr/>
            <p:nvPr/>
          </p:nvSpPr>
          <p:spPr>
            <a:xfrm>
              <a:off x="4966977" y="834359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2</a:t>
              </a:r>
              <a:endParaRPr lang="en-US" dirty="0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4473183" y="1217073"/>
            <a:ext cx="907710" cy="38397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7294701" y="2358827"/>
            <a:ext cx="531564" cy="41597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638192" y="3439125"/>
            <a:ext cx="907710" cy="38397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8" name="Group 2047"/>
          <p:cNvGrpSpPr/>
          <p:nvPr/>
        </p:nvGrpSpPr>
        <p:grpSpPr>
          <a:xfrm>
            <a:off x="5443331" y="2657992"/>
            <a:ext cx="4176759" cy="2242578"/>
            <a:chOff x="5064538" y="3190258"/>
            <a:chExt cx="3855470" cy="2242578"/>
          </a:xfrm>
        </p:grpSpPr>
        <p:grpSp>
          <p:nvGrpSpPr>
            <p:cNvPr id="33" name="Group 32"/>
            <p:cNvGrpSpPr/>
            <p:nvPr/>
          </p:nvGrpSpPr>
          <p:grpSpPr>
            <a:xfrm>
              <a:off x="5226379" y="3384123"/>
              <a:ext cx="3693629" cy="2048713"/>
              <a:chOff x="5085574" y="2703275"/>
              <a:chExt cx="3693629" cy="2048713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5085574" y="2703275"/>
                <a:ext cx="3693629" cy="20487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7825" y="2731787"/>
                <a:ext cx="971550" cy="857531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467200" y="2732830"/>
                <a:ext cx="477808" cy="689884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140206" y="2743060"/>
                <a:ext cx="583062" cy="690617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5247965" y="3552825"/>
                <a:ext cx="3481189" cy="101566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200" dirty="0" smtClean="0">
                    <a:solidFill>
                      <a:srgbClr val="002060"/>
                    </a:solidFill>
                  </a:rPr>
                  <a:t>Dinas Pendidikan Provinsi/Kab/Kota melakukan pengadaan langsung Buku Kurikulum 2013 kepada penyedia sesuai dengan E-Katalog yang sudah ditetapkan oleh LKPP dengan menggunakan dana APBD (DAK atau Non DAK)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7947370" y="2785635"/>
                <a:ext cx="553980" cy="637077"/>
              </a:xfrm>
              <a:prstGeom prst="rect">
                <a:avLst/>
              </a:prstGeom>
            </p:spPr>
          </p:pic>
        </p:grpSp>
        <p:sp>
          <p:nvSpPr>
            <p:cNvPr id="18" name="Dodecagon 17"/>
            <p:cNvSpPr/>
            <p:nvPr/>
          </p:nvSpPr>
          <p:spPr>
            <a:xfrm>
              <a:off x="5064538" y="3190258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3</a:t>
              </a:r>
              <a:endParaRPr lang="en-US" dirty="0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360004" y="2566811"/>
            <a:ext cx="4128434" cy="2172538"/>
            <a:chOff x="257908" y="3147683"/>
            <a:chExt cx="3810862" cy="2172538"/>
          </a:xfrm>
        </p:grpSpPr>
        <p:grpSp>
          <p:nvGrpSpPr>
            <p:cNvPr id="23" name="Group 22"/>
            <p:cNvGrpSpPr/>
            <p:nvPr/>
          </p:nvGrpSpPr>
          <p:grpSpPr>
            <a:xfrm>
              <a:off x="375141" y="3271508"/>
              <a:ext cx="3693629" cy="2048713"/>
              <a:chOff x="5107471" y="2637587"/>
              <a:chExt cx="3693629" cy="2048713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107471" y="2637587"/>
                <a:ext cx="3693629" cy="20487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230378" y="3734170"/>
                <a:ext cx="3481189" cy="8309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 smtClean="0">
                    <a:solidFill>
                      <a:srgbClr val="002060"/>
                    </a:solidFill>
                  </a:rPr>
                  <a:t>Penyedia Buku kurikulum 2013 yang telah ditetapkan melakukan penggandaan dan mendisribusikan buku tersebut ke sekolah-sekolah yang telah ditetapkan oleh Dinas Pendidikan Provinsi/Kab/Kota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Dodecagon 30"/>
            <p:cNvSpPr/>
            <p:nvPr/>
          </p:nvSpPr>
          <p:spPr>
            <a:xfrm>
              <a:off x="257908" y="3147683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4</a:t>
              </a:r>
              <a:endParaRPr lang="en-US" dirty="0"/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3335449" y="5226119"/>
            <a:ext cx="3513193" cy="1529084"/>
            <a:chOff x="3077170" y="5254935"/>
            <a:chExt cx="3242947" cy="1529084"/>
          </a:xfrm>
        </p:grpSpPr>
        <p:sp>
          <p:nvSpPr>
            <p:cNvPr id="2057" name="Rectangle 2056"/>
            <p:cNvSpPr/>
            <p:nvPr/>
          </p:nvSpPr>
          <p:spPr>
            <a:xfrm>
              <a:off x="3240740" y="5369012"/>
              <a:ext cx="3079377" cy="14150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decagon 42"/>
            <p:cNvSpPr/>
            <p:nvPr/>
          </p:nvSpPr>
          <p:spPr>
            <a:xfrm>
              <a:off x="3077170" y="5254935"/>
              <a:ext cx="280988" cy="276225"/>
            </a:xfrm>
            <a:prstGeom prst="dodecag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5</a:t>
              </a:r>
              <a:endParaRPr lang="en-US" dirty="0"/>
            </a:p>
          </p:txBody>
        </p:sp>
        <p:pic>
          <p:nvPicPr>
            <p:cNvPr id="2050" name="Picture 204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58158" y="5428445"/>
              <a:ext cx="2840936" cy="660022"/>
            </a:xfrm>
            <a:prstGeom prst="rect">
              <a:avLst/>
            </a:prstGeom>
          </p:spPr>
        </p:pic>
        <p:sp>
          <p:nvSpPr>
            <p:cNvPr id="2052" name="TextBox 2051"/>
            <p:cNvSpPr txBox="1"/>
            <p:nvPr/>
          </p:nvSpPr>
          <p:spPr>
            <a:xfrm>
              <a:off x="3358158" y="6127699"/>
              <a:ext cx="2840936" cy="6001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id-ID" sz="1100" dirty="0" smtClean="0">
                  <a:solidFill>
                    <a:srgbClr val="002060"/>
                  </a:solidFill>
                </a:rPr>
                <a:t>Siswa dan Guru menerima Buku Kurikulum 2013 dan menggunakannya untuk pembelajaran di Sekolah.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059" name="Bent-Up Arrow 2058"/>
          <p:cNvSpPr/>
          <p:nvPr/>
        </p:nvSpPr>
        <p:spPr>
          <a:xfrm rot="5400000">
            <a:off x="2005112" y="5069547"/>
            <a:ext cx="1274857" cy="876449"/>
          </a:xfrm>
          <a:prstGeom prst="bent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576623" y="1249289"/>
            <a:ext cx="3858111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d-ID" sz="1100" dirty="0" smtClean="0">
                <a:solidFill>
                  <a:srgbClr val="002060"/>
                </a:solidFill>
              </a:rPr>
              <a:t>LKPP  menetapkan dan melakukan :</a:t>
            </a:r>
          </a:p>
          <a:p>
            <a:pPr marL="228600" indent="-228600" algn="just">
              <a:buAutoNum type="alphaLcPeriod"/>
            </a:pPr>
            <a:r>
              <a:rPr lang="id-ID" sz="1100" dirty="0">
                <a:solidFill>
                  <a:srgbClr val="002060"/>
                </a:solidFill>
              </a:rPr>
              <a:t>I</a:t>
            </a:r>
            <a:r>
              <a:rPr lang="id-ID" sz="1100" dirty="0" smtClean="0">
                <a:solidFill>
                  <a:srgbClr val="002060"/>
                </a:solidFill>
              </a:rPr>
              <a:t>nformasi harga dan Spesifikasi Buku Kurikulum 2013. </a:t>
            </a:r>
          </a:p>
          <a:p>
            <a:pPr marL="228600" indent="-228600" algn="just">
              <a:buAutoNum type="alphaLcPeriod"/>
            </a:pPr>
            <a:r>
              <a:rPr lang="id-ID" sz="1100" dirty="0" smtClean="0">
                <a:solidFill>
                  <a:srgbClr val="002060"/>
                </a:solidFill>
              </a:rPr>
              <a:t>Kontrak Payung dengan penyedia Buku Kurikulum 2013</a:t>
            </a:r>
          </a:p>
          <a:p>
            <a:pPr marL="228600" indent="-228600" algn="just">
              <a:buAutoNum type="alphaLcPeriod"/>
            </a:pPr>
            <a:r>
              <a:rPr lang="id-ID" sz="1100" dirty="0" smtClean="0">
                <a:solidFill>
                  <a:srgbClr val="002060"/>
                </a:solidFill>
              </a:rPr>
              <a:t>Penerbitan Katalog Buku </a:t>
            </a:r>
            <a:r>
              <a:rPr lang="id-ID" sz="1050" dirty="0" smtClean="0">
                <a:solidFill>
                  <a:srgbClr val="002060"/>
                </a:solidFill>
              </a:rPr>
              <a:t>Kurikulum</a:t>
            </a:r>
            <a:r>
              <a:rPr lang="id-ID" sz="1100" dirty="0" smtClean="0">
                <a:solidFill>
                  <a:srgbClr val="002060"/>
                </a:solidFill>
              </a:rPr>
              <a:t> 2013</a:t>
            </a:r>
          </a:p>
          <a:p>
            <a:pPr marL="228600" indent="-228600" algn="just">
              <a:buAutoNum type="alphaLcPeriod"/>
            </a:pPr>
            <a:r>
              <a:rPr lang="id-ID" sz="1100" dirty="0" smtClean="0">
                <a:solidFill>
                  <a:srgbClr val="002060"/>
                </a:solidFill>
              </a:rPr>
              <a:t>Penyiapan mekanisme E-Purchasing</a:t>
            </a:r>
          </a:p>
        </p:txBody>
      </p:sp>
      <p:pic>
        <p:nvPicPr>
          <p:cNvPr id="45" name="Picture 3" descr="C:\Users\Dikmen97\AppData\Local\Microsoft\Windows\Temporary Internet Files\Content.IE5\XLWO7NL8\MC90043481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16" y="2708920"/>
            <a:ext cx="850114" cy="850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Users\Dikmen97\AppData\Local\Microsoft\Windows\Temporary Internet Files\Content.IE5\4N0D3PC8\MC9003113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887" y="2731099"/>
            <a:ext cx="799434" cy="8057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Dikmen97\AppData\Local\Microsoft\Windows\Temporary Internet Files\Content.IE5\8RAE2437\MC90037105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651" y="2759759"/>
            <a:ext cx="688965" cy="756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674405" y="3487026"/>
            <a:ext cx="894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A</a:t>
            </a:r>
            <a:endParaRPr lang="id-ID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042557" y="3487026"/>
            <a:ext cx="887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B</a:t>
            </a:r>
            <a:endParaRPr lang="id-ID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440832" y="3487026"/>
            <a:ext cx="882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Penyedia C</a:t>
            </a:r>
            <a:endParaRPr lang="id-ID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976948" y="5663361"/>
            <a:ext cx="2722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Berdasarkan Surat Edaran LKPP Nomor 1 Tahun 2013 perihal Pengadaan Barang atau Jasa dengan Sistem </a:t>
            </a:r>
            <a:r>
              <a:rPr lang="id-ID" sz="1200" i="1" dirty="0" smtClean="0"/>
              <a:t>e-purchasing</a:t>
            </a:r>
            <a:endParaRPr lang="id-ID" sz="1200" i="1" dirty="0"/>
          </a:p>
        </p:txBody>
      </p:sp>
    </p:spTree>
    <p:extLst>
      <p:ext uri="{BB962C8B-B14F-4D97-AF65-F5344CB8AC3E}">
        <p14:creationId xmlns="" xmlns:p14="http://schemas.microsoft.com/office/powerpoint/2010/main" val="41685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0264"/>
            <a:ext cx="9906000" cy="1143000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</a:rPr>
              <a:t>Usulan Butir-butir Kesepakatan Antara Kemdikbud dan Pemda Untuk Pengadaan Buku 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Dinas memantau dan memastikan penyampaian data siswa per rombel, per sekolah, per kabupaten, per provinsi sudah tersedia untuk DIKDAS paling lambat </a:t>
            </a:r>
            <a:r>
              <a:rPr lang="id-ID" sz="2800" b="1" dirty="0" smtClean="0">
                <a:solidFill>
                  <a:srgbClr val="C00000"/>
                </a:solidFill>
              </a:rPr>
              <a:t>15 Desember 2013 </a:t>
            </a:r>
            <a:r>
              <a:rPr lang="id-ID" sz="2800" dirty="0" smtClean="0"/>
              <a:t>dan untuk DIKMEN paling lambat </a:t>
            </a:r>
            <a:r>
              <a:rPr lang="id-ID" sz="2800" b="1" dirty="0" smtClean="0">
                <a:solidFill>
                  <a:srgbClr val="C00000"/>
                </a:solidFill>
              </a:rPr>
              <a:t>1 Maret 2014</a:t>
            </a:r>
            <a:r>
              <a:rPr lang="id-ID" sz="2800" dirty="0" smtClean="0"/>
              <a:t> melalui DAPODIK.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Dinas memantau sekolah untuk memastikan bahwa sekolah telah menyediakan buku siswa semester I paling lambat </a:t>
            </a:r>
            <a:r>
              <a:rPr lang="id-ID" sz="2800" b="1" dirty="0" smtClean="0">
                <a:solidFill>
                  <a:srgbClr val="C00000"/>
                </a:solidFill>
              </a:rPr>
              <a:t>1 Juni 2014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Dinas </a:t>
            </a:r>
            <a:r>
              <a:rPr lang="id-ID" sz="2800" dirty="0"/>
              <a:t>memantau sekolah untuk memastikan bahwa sekolah telah menyediakan buku </a:t>
            </a:r>
            <a:r>
              <a:rPr lang="id-ID" sz="2800" dirty="0" smtClean="0"/>
              <a:t>guru paling </a:t>
            </a:r>
            <a:r>
              <a:rPr lang="id-ID" sz="2800" dirty="0"/>
              <a:t>lambat </a:t>
            </a:r>
            <a:r>
              <a:rPr lang="id-ID" sz="2800" b="1" dirty="0">
                <a:solidFill>
                  <a:srgbClr val="C00000"/>
                </a:solidFill>
              </a:rPr>
              <a:t>1 </a:t>
            </a:r>
            <a:r>
              <a:rPr lang="id-ID" sz="2800" b="1" dirty="0" smtClean="0">
                <a:solidFill>
                  <a:srgbClr val="C00000"/>
                </a:solidFill>
              </a:rPr>
              <a:t>April 2014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Kepastian ketepatan pelaksanaan DAK untuk pengadaan Buku siswa semester II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Komitmen dari 48 daerah non DAK untuk memenuhi pengadaan buku </a:t>
            </a:r>
            <a:r>
              <a:rPr lang="id-ID" sz="2800" dirty="0"/>
              <a:t>siswa </a:t>
            </a:r>
            <a:r>
              <a:rPr lang="id-ID" sz="2800" dirty="0" smtClean="0"/>
              <a:t>semester II melalui APBD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Ketepatan waktu penyampaian buku siswa semester II ke sekolah paling lambat tanggal </a:t>
            </a:r>
            <a:r>
              <a:rPr lang="id-ID" sz="2800" b="1" dirty="0" smtClean="0">
                <a:solidFill>
                  <a:srgbClr val="C00000"/>
                </a:solidFill>
              </a:rPr>
              <a:t>1 Desember 2014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52736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50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132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Anggaran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Pengadaan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Buku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Kurikulum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2013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Pendidikan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Dasar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Tahun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2014</a:t>
            </a:r>
            <a:endParaRPr lang="en-US" sz="40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4173066" y="1781970"/>
            <a:ext cx="1366838" cy="830263"/>
            <a:chOff x="4448175" y="1878013"/>
            <a:chExt cx="785813" cy="831720"/>
          </a:xfrm>
        </p:grpSpPr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AC090"/>
                  </a:solidFill>
                  <a:latin typeface="Arial Rounded MT Bold" pitchFamily="34" charset="0"/>
                </a:rPr>
                <a:t>D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493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8"/>
          <p:cNvSpPr txBox="1">
            <a:spLocks noChangeArrowheads="1"/>
          </p:cNvSpPr>
          <p:nvPr/>
        </p:nvSpPr>
        <p:spPr bwMode="auto">
          <a:xfrm>
            <a:off x="0" y="149735"/>
            <a:ext cx="9906000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E46C0A"/>
                </a:solidFill>
                <a:latin typeface="+mj-lt"/>
              </a:rPr>
              <a:t>DAFTAR ISI</a:t>
            </a:r>
            <a:endParaRPr lang="id-ID" sz="4800" b="1" dirty="0">
              <a:solidFill>
                <a:srgbClr val="E46C0A"/>
              </a:solidFill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052736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641332" y="6356352"/>
            <a:ext cx="2246188" cy="501648"/>
          </a:xfrm>
        </p:spPr>
        <p:txBody>
          <a:bodyPr/>
          <a:lstStyle/>
          <a:p>
            <a:pPr>
              <a:defRPr/>
            </a:pPr>
            <a:fld id="{49F1DD5D-79AB-46E5-A6B3-662B4CB829D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-99392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4" name="Group 3"/>
          <p:cNvGrpSpPr/>
          <p:nvPr/>
        </p:nvGrpSpPr>
        <p:grpSpPr>
          <a:xfrm>
            <a:off x="344488" y="1268760"/>
            <a:ext cx="9216008" cy="4680520"/>
            <a:chOff x="344488" y="1605823"/>
            <a:chExt cx="9216008" cy="4835854"/>
          </a:xfrm>
        </p:grpSpPr>
        <p:grpSp>
          <p:nvGrpSpPr>
            <p:cNvPr id="3" name="Group 2"/>
            <p:cNvGrpSpPr/>
            <p:nvPr/>
          </p:nvGrpSpPr>
          <p:grpSpPr>
            <a:xfrm>
              <a:off x="344488" y="1605823"/>
              <a:ext cx="9145587" cy="2831289"/>
              <a:chOff x="344488" y="1605823"/>
              <a:chExt cx="9145587" cy="472437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44488" y="1605823"/>
                <a:ext cx="9145587" cy="3100803"/>
                <a:chOff x="344488" y="1148455"/>
                <a:chExt cx="9145587" cy="1501528"/>
              </a:xfrm>
            </p:grpSpPr>
            <p:grpSp>
              <p:nvGrpSpPr>
                <p:cNvPr id="3081" name="Group 3"/>
                <p:cNvGrpSpPr>
                  <a:grpSpLocks/>
                </p:cNvGrpSpPr>
                <p:nvPr/>
              </p:nvGrpSpPr>
              <p:grpSpPr bwMode="auto">
                <a:xfrm>
                  <a:off x="346075" y="1148455"/>
                  <a:ext cx="9144000" cy="688781"/>
                  <a:chOff x="272032" y="2744386"/>
                  <a:chExt cx="7734367" cy="896768"/>
                </a:xfrm>
              </p:grpSpPr>
              <p:sp>
                <p:nvSpPr>
                  <p:cNvPr id="36" name="Rounded Rectangle 35"/>
                  <p:cNvSpPr/>
                  <p:nvPr/>
                </p:nvSpPr>
                <p:spPr>
                  <a:xfrm>
                    <a:off x="1306114" y="2744386"/>
                    <a:ext cx="6700285" cy="896768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800" b="1" dirty="0" err="1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Penjelasan</a:t>
                    </a:r>
                    <a:r>
                      <a:rPr lang="en-US" sz="2800" b="1" dirty="0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 </a:t>
                    </a:r>
                    <a:r>
                      <a:rPr lang="en-US" sz="2800" b="1" dirty="0" err="1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Umum</a:t>
                    </a:r>
                    <a:r>
                      <a:rPr lang="en-US" sz="2800" b="1" dirty="0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 </a:t>
                    </a:r>
                    <a:r>
                      <a:rPr lang="en-US" sz="2800" b="1" dirty="0" err="1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Pengadaan</a:t>
                    </a:r>
                    <a:r>
                      <a:rPr lang="en-US" sz="2800" b="1" dirty="0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 </a:t>
                    </a:r>
                    <a:r>
                      <a:rPr lang="en-US" sz="2800" b="1" dirty="0" err="1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Buku</a:t>
                    </a:r>
                    <a:r>
                      <a:rPr lang="en-US" sz="2800" b="1" dirty="0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 </a:t>
                    </a:r>
                    <a:r>
                      <a:rPr lang="en-US" sz="2800" b="1" dirty="0" err="1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Kurikulum</a:t>
                    </a:r>
                    <a:r>
                      <a:rPr lang="en-US" sz="2800" b="1" dirty="0" smtClean="0">
                        <a:solidFill>
                          <a:srgbClr val="4F81BD">
                            <a:lumMod val="75000"/>
                          </a:srgbClr>
                        </a:solidFill>
                      </a:rPr>
                      <a:t> 2013</a:t>
                    </a:r>
                    <a:endParaRPr lang="en-US" sz="2800" b="1" dirty="0">
                      <a:solidFill>
                        <a:srgbClr val="4F81BD">
                          <a:lumMod val="75000"/>
                        </a:srgbClr>
                      </a:solidFill>
                    </a:endParaRPr>
                  </a:p>
                </p:txBody>
              </p:sp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272032" y="2744386"/>
                    <a:ext cx="912267" cy="896768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54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Rounded MT Bold" pitchFamily="34" charset="0"/>
                      </a:rPr>
                      <a:t>A</a:t>
                    </a:r>
                    <a:endParaRPr lang="id-ID" sz="5400" dirty="0">
                      <a:solidFill>
                        <a:schemeClr val="accent6">
                          <a:lumMod val="75000"/>
                        </a:schemeClr>
                      </a:solidFill>
                      <a:latin typeface="Arial Rounded MT Bold" pitchFamily="34" charset="0"/>
                    </a:endParaRPr>
                  </a:p>
                </p:txBody>
              </p:sp>
            </p:grpSp>
            <p:sp>
              <p:nvSpPr>
                <p:cNvPr id="34" name="Rounded Rectangle 33"/>
                <p:cNvSpPr/>
                <p:nvPr/>
              </p:nvSpPr>
              <p:spPr bwMode="auto">
                <a:xfrm>
                  <a:off x="1568624" y="1977364"/>
                  <a:ext cx="7919864" cy="67261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2800" b="1" dirty="0" err="1" smtClean="0">
                      <a:solidFill>
                        <a:srgbClr val="4F81BD">
                          <a:lumMod val="75000"/>
                        </a:srgbClr>
                      </a:solidFill>
                    </a:rPr>
                    <a:t>Jumlah</a:t>
                  </a:r>
                  <a:r>
                    <a:rPr lang="en-US" sz="2800" b="1" dirty="0" smtClean="0">
                      <a:solidFill>
                        <a:srgbClr val="4F81BD">
                          <a:lumMod val="75000"/>
                        </a:srgbClr>
                      </a:solidFill>
                    </a:rPr>
                    <a:t> </a:t>
                  </a:r>
                  <a:r>
                    <a:rPr lang="en-US" sz="2800" b="1" dirty="0" err="1" smtClean="0">
                      <a:solidFill>
                        <a:srgbClr val="4F81BD">
                          <a:lumMod val="75000"/>
                        </a:srgbClr>
                      </a:solidFill>
                    </a:rPr>
                    <a:t>Sekolah</a:t>
                  </a:r>
                  <a:r>
                    <a:rPr lang="en-US" sz="2800" b="1" dirty="0" smtClean="0">
                      <a:solidFill>
                        <a:srgbClr val="4F81BD">
                          <a:lumMod val="75000"/>
                        </a:srgbClr>
                      </a:solidFill>
                    </a:rPr>
                    <a:t> </a:t>
                  </a:r>
                  <a:r>
                    <a:rPr lang="en-US" sz="2800" b="1" dirty="0" err="1" smtClean="0">
                      <a:solidFill>
                        <a:srgbClr val="4F81BD">
                          <a:lumMod val="75000"/>
                        </a:srgbClr>
                      </a:solidFill>
                    </a:rPr>
                    <a:t>Penerima</a:t>
                  </a:r>
                  <a:r>
                    <a:rPr lang="en-US" sz="2800" b="1" dirty="0" smtClean="0">
                      <a:solidFill>
                        <a:srgbClr val="4F81BD">
                          <a:lumMod val="75000"/>
                        </a:srgbClr>
                      </a:solidFill>
                    </a:rPr>
                    <a:t> </a:t>
                  </a:r>
                  <a:r>
                    <a:rPr lang="en-US" sz="2800" b="1" dirty="0" err="1" smtClean="0">
                      <a:solidFill>
                        <a:srgbClr val="4F81BD">
                          <a:lumMod val="75000"/>
                        </a:srgbClr>
                      </a:solidFill>
                    </a:rPr>
                    <a:t>Buku</a:t>
                  </a:r>
                  <a:r>
                    <a:rPr lang="en-US" sz="2800" b="1" dirty="0" smtClean="0">
                      <a:solidFill>
                        <a:srgbClr val="4F81BD">
                          <a:lumMod val="75000"/>
                        </a:srgbClr>
                      </a:solidFill>
                    </a:rPr>
                    <a:t> </a:t>
                  </a:r>
                  <a:r>
                    <a:rPr lang="en-US" sz="2800" b="1" dirty="0" err="1" smtClean="0">
                      <a:solidFill>
                        <a:srgbClr val="4F81BD">
                          <a:lumMod val="75000"/>
                        </a:srgbClr>
                      </a:solidFill>
                    </a:rPr>
                    <a:t>Kurikulum</a:t>
                  </a:r>
                  <a:r>
                    <a:rPr lang="en-US" sz="2800" b="1" dirty="0" smtClean="0">
                      <a:solidFill>
                        <a:srgbClr val="4F81BD">
                          <a:lumMod val="75000"/>
                        </a:srgbClr>
                      </a:solidFill>
                    </a:rPr>
                    <a:t> 2013</a:t>
                  </a:r>
                  <a:endParaRPr lang="en-US" sz="2800" b="1" dirty="0">
                    <a:solidFill>
                      <a:srgbClr val="4F81BD">
                        <a:lumMod val="75000"/>
                      </a:srgbClr>
                    </a:solidFill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 bwMode="auto">
                <a:xfrm>
                  <a:off x="344488" y="1977365"/>
                  <a:ext cx="1080120" cy="64942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5400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Rounded MT Bold" pitchFamily="34" charset="0"/>
                    </a:rPr>
                    <a:t>B</a:t>
                  </a:r>
                  <a:endParaRPr lang="id-ID" sz="5400" dirty="0">
                    <a:solidFill>
                      <a:schemeClr val="accent6">
                        <a:lumMod val="75000"/>
                      </a:schemeClr>
                    </a:solidFill>
                    <a:latin typeface="Arial Rounded MT Bold" pitchFamily="34" charset="0"/>
                  </a:endParaRPr>
                </a:p>
              </p:txBody>
            </p:sp>
          </p:grpSp>
          <p:sp>
            <p:nvSpPr>
              <p:cNvPr id="12" name="Rounded Rectangle 11"/>
              <p:cNvSpPr/>
              <p:nvPr/>
            </p:nvSpPr>
            <p:spPr bwMode="auto">
              <a:xfrm>
                <a:off x="1568624" y="4941168"/>
                <a:ext cx="7920880" cy="1389025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Mekanisme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Penganggaran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dan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Pengadaan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Buku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4F81BD">
                        <a:lumMod val="75000"/>
                      </a:srgbClr>
                    </a:solidFill>
                  </a:rPr>
                  <a:t>Kurikulum</a:t>
                </a:r>
                <a:r>
                  <a:rPr lang="en-US" sz="2800" b="1" dirty="0" smtClean="0">
                    <a:solidFill>
                      <a:srgbClr val="4F81BD">
                        <a:lumMod val="75000"/>
                      </a:srgbClr>
                    </a:solidFill>
                  </a:rPr>
                  <a:t> 2013</a:t>
                </a:r>
                <a:endParaRPr lang="en-US" sz="2800" b="1" dirty="0">
                  <a:solidFill>
                    <a:srgbClr val="4F81BD">
                      <a:lumMod val="75000"/>
                    </a:srgbClr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345504" y="4941172"/>
                <a:ext cx="1079104" cy="1341125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solidFill>
                      <a:schemeClr val="accent6">
                        <a:lumMod val="75000"/>
                      </a:schemeClr>
                    </a:solidFill>
                    <a:latin typeface="Arial Rounded MT Bold" pitchFamily="34" charset="0"/>
                  </a:rPr>
                  <a:t>C</a:t>
                </a:r>
                <a:endParaRPr lang="id-ID" sz="5400" dirty="0">
                  <a:solidFill>
                    <a:schemeClr val="accent6">
                      <a:lumMod val="75000"/>
                    </a:schemeClr>
                  </a:solidFill>
                  <a:latin typeface="Arial Rounded MT Bold" pitchFamily="34" charset="0"/>
                </a:endParaRPr>
              </a:p>
            </p:txBody>
          </p:sp>
        </p:grpSp>
        <p:sp>
          <p:nvSpPr>
            <p:cNvPr id="15" name="Rounded Rectangle 14"/>
            <p:cNvSpPr/>
            <p:nvPr/>
          </p:nvSpPr>
          <p:spPr bwMode="auto">
            <a:xfrm>
              <a:off x="1568625" y="4581128"/>
              <a:ext cx="7919864" cy="8524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Anggaran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Pengadaan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Buku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Kurikulum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2013 </a:t>
              </a:r>
              <a:endParaRPr lang="en-US" sz="2800" b="1" dirty="0" smtClean="0">
                <a:solidFill>
                  <a:srgbClr val="4F81BD">
                    <a:lumMod val="75000"/>
                  </a:srgbClr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Pendidikan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Dasar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tahun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2014</a:t>
              </a:r>
              <a:endParaRPr lang="en-US" sz="2800" b="1" dirty="0">
                <a:solidFill>
                  <a:srgbClr val="4F81BD">
                    <a:lumMod val="75000"/>
                  </a:srgbClr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344488" y="4581128"/>
              <a:ext cx="1080120" cy="8524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chemeClr val="accent6">
                      <a:lumMod val="75000"/>
                    </a:schemeClr>
                  </a:solidFill>
                  <a:latin typeface="Arial Rounded MT Bold" pitchFamily="34" charset="0"/>
                </a:rPr>
                <a:t>D</a:t>
              </a:r>
              <a:endParaRPr lang="id-ID" sz="5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568625" y="5589240"/>
              <a:ext cx="7991871" cy="8524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Anggaran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Pengadaan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Buku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Kurikulum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2013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Pendidikan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4F81BD">
                      <a:lumMod val="75000"/>
                    </a:srgbClr>
                  </a:solidFill>
                </a:rPr>
                <a:t>Menengah</a:t>
              </a:r>
              <a:r>
                <a:rPr lang="en-US" sz="2800" b="1" dirty="0" smtClean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r>
                <a:rPr lang="en-US" sz="2800" b="1" dirty="0" err="1">
                  <a:solidFill>
                    <a:srgbClr val="4F81BD">
                      <a:lumMod val="75000"/>
                    </a:srgbClr>
                  </a:solidFill>
                </a:rPr>
                <a:t>tahun</a:t>
              </a:r>
              <a:r>
                <a:rPr lang="en-US" sz="2800" b="1" dirty="0">
                  <a:solidFill>
                    <a:srgbClr val="4F81BD">
                      <a:lumMod val="75000"/>
                    </a:srgbClr>
                  </a:solidFill>
                </a:rPr>
                <a:t> 2014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16496" y="5589240"/>
              <a:ext cx="1008112" cy="8524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chemeClr val="accent6">
                      <a:lumMod val="75000"/>
                    </a:schemeClr>
                  </a:solidFill>
                  <a:latin typeface="Arial Rounded MT Bold" pitchFamily="34" charset="0"/>
                </a:rPr>
                <a:t>E</a:t>
              </a:r>
              <a:endParaRPr lang="id-ID" sz="5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27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020"/>
            <a:ext cx="9906000" cy="830997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Sasaran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Anggaran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Penggandaan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Pembelian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Pendidikan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Dasar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90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80556" y="914400"/>
            <a:ext cx="1828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err="1" smtClean="0"/>
              <a:t>Dalam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Ribuan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7784" y="9144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Semester I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BOS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APBN</a:t>
            </a:r>
            <a:r>
              <a:rPr lang="en-US" sz="2000" b="1" dirty="0" smtClean="0"/>
              <a:t>, Semester II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BOS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DAK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804" y="4617827"/>
            <a:ext cx="4933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C00000"/>
                </a:solidFill>
              </a:rPr>
              <a:t>Keterangan</a:t>
            </a:r>
            <a:r>
              <a:rPr lang="en-US" sz="1400" b="1" dirty="0" smtClean="0">
                <a:solidFill>
                  <a:srgbClr val="C00000"/>
                </a:solidFill>
              </a:rPr>
              <a:t>:</a:t>
            </a:r>
          </a:p>
          <a:p>
            <a:pPr marL="228600" indent="-228600">
              <a:buAutoNum type="arabicPeriod"/>
            </a:pPr>
            <a:r>
              <a:rPr lang="en-US" sz="1400" i="1" dirty="0" err="1" smtClean="0"/>
              <a:t>Harga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buku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Siswa</a:t>
            </a:r>
            <a:r>
              <a:rPr lang="en-US" sz="1400" i="1" dirty="0" smtClean="0"/>
              <a:t> SD rata-rata: </a:t>
            </a:r>
            <a:r>
              <a:rPr lang="en-US" sz="1400" b="1" i="1" dirty="0" err="1" smtClean="0">
                <a:solidFill>
                  <a:srgbClr val="C00000"/>
                </a:solidFill>
              </a:rPr>
              <a:t>Rp</a:t>
            </a:r>
            <a:r>
              <a:rPr lang="en-US" sz="1400" b="1" i="1" dirty="0" smtClean="0">
                <a:solidFill>
                  <a:srgbClr val="C00000"/>
                </a:solidFill>
              </a:rPr>
              <a:t> 10.200,-</a:t>
            </a:r>
          </a:p>
          <a:p>
            <a:pPr marL="228600" indent="-228600">
              <a:buFontTx/>
              <a:buAutoNum type="arabicPeriod"/>
            </a:pPr>
            <a:r>
              <a:rPr lang="en-US" sz="1400" i="1" dirty="0" err="1"/>
              <a:t>Harga</a:t>
            </a:r>
            <a:r>
              <a:rPr lang="en-US" sz="1400" i="1" dirty="0"/>
              <a:t> </a:t>
            </a:r>
            <a:r>
              <a:rPr lang="en-US" sz="1400" i="1" dirty="0" err="1"/>
              <a:t>buku</a:t>
            </a:r>
            <a:r>
              <a:rPr lang="en-US" sz="1400" i="1" dirty="0"/>
              <a:t> </a:t>
            </a:r>
            <a:r>
              <a:rPr lang="en-US" sz="1400" i="1" dirty="0" smtClean="0"/>
              <a:t>Guru SD </a:t>
            </a:r>
            <a:r>
              <a:rPr lang="en-US" sz="1400" i="1" dirty="0"/>
              <a:t>rata-rata: </a:t>
            </a:r>
            <a:r>
              <a:rPr lang="en-US" sz="1400" b="1" i="1" dirty="0" err="1">
                <a:solidFill>
                  <a:srgbClr val="C00000"/>
                </a:solidFill>
              </a:rPr>
              <a:t>Rp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11.000,-</a:t>
            </a:r>
          </a:p>
          <a:p>
            <a:pPr marL="228600" indent="-228600">
              <a:buFontTx/>
              <a:buAutoNum type="arabicPeriod"/>
            </a:pPr>
            <a:r>
              <a:rPr lang="en-US" sz="1400" i="1" dirty="0" err="1"/>
              <a:t>Harga</a:t>
            </a:r>
            <a:r>
              <a:rPr lang="en-US" sz="1400" i="1" dirty="0"/>
              <a:t> </a:t>
            </a:r>
            <a:r>
              <a:rPr lang="en-US" sz="1400" i="1" dirty="0" err="1"/>
              <a:t>buku</a:t>
            </a:r>
            <a:r>
              <a:rPr lang="en-US" sz="1400" i="1" dirty="0"/>
              <a:t> </a:t>
            </a:r>
            <a:r>
              <a:rPr lang="en-US" sz="1400" i="1" dirty="0" err="1" smtClean="0"/>
              <a:t>Siswa</a:t>
            </a:r>
            <a:r>
              <a:rPr lang="en-US" sz="1400" i="1" dirty="0" smtClean="0"/>
              <a:t> SMP </a:t>
            </a:r>
            <a:r>
              <a:rPr lang="en-US" sz="1400" i="1" dirty="0"/>
              <a:t>rata-rata: </a:t>
            </a:r>
            <a:r>
              <a:rPr lang="en-US" sz="1400" b="1" i="1" dirty="0" err="1">
                <a:solidFill>
                  <a:srgbClr val="C00000"/>
                </a:solidFill>
              </a:rPr>
              <a:t>Rp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10.000</a:t>
            </a:r>
            <a:r>
              <a:rPr lang="en-US" sz="1400" b="1" i="1" dirty="0">
                <a:solidFill>
                  <a:srgbClr val="C00000"/>
                </a:solidFill>
              </a:rPr>
              <a:t>,-</a:t>
            </a:r>
          </a:p>
          <a:p>
            <a:pPr marL="228600" indent="-228600">
              <a:buFontTx/>
              <a:buAutoNum type="arabicPeriod"/>
            </a:pPr>
            <a:r>
              <a:rPr lang="en-US" sz="1400" i="1" dirty="0" err="1"/>
              <a:t>Harga</a:t>
            </a:r>
            <a:r>
              <a:rPr lang="en-US" sz="1400" i="1" dirty="0"/>
              <a:t> </a:t>
            </a:r>
            <a:r>
              <a:rPr lang="en-US" sz="1400" i="1" dirty="0" err="1"/>
              <a:t>buku</a:t>
            </a:r>
            <a:r>
              <a:rPr lang="en-US" sz="1400" i="1" dirty="0"/>
              <a:t> </a:t>
            </a:r>
            <a:r>
              <a:rPr lang="en-US" sz="1400" i="1" dirty="0" smtClean="0"/>
              <a:t>Guru SMP </a:t>
            </a:r>
            <a:r>
              <a:rPr lang="en-US" sz="1400" i="1" dirty="0"/>
              <a:t>rata-rata: </a:t>
            </a:r>
            <a:r>
              <a:rPr lang="en-US" sz="1400" b="1" i="1" dirty="0" err="1">
                <a:solidFill>
                  <a:srgbClr val="C00000"/>
                </a:solidFill>
              </a:rPr>
              <a:t>Rp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14.000</a:t>
            </a:r>
            <a:r>
              <a:rPr lang="en-US" sz="1400" b="1" i="1" dirty="0">
                <a:solidFill>
                  <a:srgbClr val="C00000"/>
                </a:solidFill>
              </a:rPr>
              <a:t>,-</a:t>
            </a:r>
          </a:p>
          <a:p>
            <a:pPr marL="228600" indent="-228600">
              <a:buFontTx/>
              <a:buAutoNum type="arabicPeriod"/>
            </a:pPr>
            <a:r>
              <a:rPr lang="en-US" sz="1400" i="1" dirty="0" err="1" smtClean="0"/>
              <a:t>Harga</a:t>
            </a:r>
            <a:r>
              <a:rPr lang="en-US" sz="1400" i="1" dirty="0" smtClean="0"/>
              <a:t> BOS SD </a:t>
            </a:r>
            <a:r>
              <a:rPr lang="en-US" sz="1400" b="1" i="1" dirty="0" err="1">
                <a:solidFill>
                  <a:srgbClr val="C00000"/>
                </a:solidFill>
              </a:rPr>
              <a:t>Rp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580.000,- </a:t>
            </a:r>
            <a:r>
              <a:rPr lang="en-US" sz="1400" i="1" dirty="0" smtClean="0"/>
              <a:t>/</a:t>
            </a:r>
            <a:r>
              <a:rPr lang="en-US" sz="1400" i="1" dirty="0" err="1" smtClean="0"/>
              <a:t>siswa</a:t>
            </a:r>
            <a:r>
              <a:rPr lang="en-US" sz="1400" i="1" dirty="0" smtClean="0"/>
              <a:t>/</a:t>
            </a:r>
            <a:r>
              <a:rPr lang="en-US" sz="1400" i="1" dirty="0" err="1" smtClean="0"/>
              <a:t>tahun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 marL="228600" indent="-228600">
              <a:buFontTx/>
              <a:buAutoNum type="arabicPeriod"/>
            </a:pPr>
            <a:r>
              <a:rPr lang="en-US" sz="1400" i="1" dirty="0" err="1"/>
              <a:t>Harga</a:t>
            </a:r>
            <a:r>
              <a:rPr lang="en-US" sz="1400" i="1" dirty="0"/>
              <a:t> BOS </a:t>
            </a:r>
            <a:r>
              <a:rPr lang="en-US" sz="1400" i="1" dirty="0" smtClean="0"/>
              <a:t>SMP </a:t>
            </a:r>
            <a:r>
              <a:rPr lang="en-US" sz="1400" b="1" i="1" dirty="0" err="1" smtClean="0">
                <a:solidFill>
                  <a:srgbClr val="C00000"/>
                </a:solidFill>
              </a:rPr>
              <a:t>Rp</a:t>
            </a:r>
            <a:r>
              <a:rPr lang="en-US" sz="1400" b="1" i="1" dirty="0" smtClean="0">
                <a:solidFill>
                  <a:srgbClr val="C00000"/>
                </a:solidFill>
              </a:rPr>
              <a:t> 710.000</a:t>
            </a:r>
            <a:r>
              <a:rPr lang="en-US" sz="1400" b="1" i="1" dirty="0">
                <a:solidFill>
                  <a:srgbClr val="C00000"/>
                </a:solidFill>
              </a:rPr>
              <a:t>,- </a:t>
            </a:r>
            <a:r>
              <a:rPr lang="en-US" sz="1400" i="1" dirty="0"/>
              <a:t>/</a:t>
            </a:r>
            <a:r>
              <a:rPr lang="en-US" sz="1400" i="1" dirty="0" err="1"/>
              <a:t>siswa</a:t>
            </a:r>
            <a:r>
              <a:rPr lang="en-US" sz="1400" i="1" dirty="0"/>
              <a:t>/</a:t>
            </a:r>
            <a:r>
              <a:rPr lang="en-US" sz="1400" i="1" dirty="0" err="1"/>
              <a:t>tahun</a:t>
            </a:r>
            <a:endParaRPr lang="en-US" sz="1400" b="1" i="1" dirty="0">
              <a:solidFill>
                <a:srgbClr val="C00000"/>
              </a:solidFill>
            </a:endParaRPr>
          </a:p>
          <a:p>
            <a:pPr marL="228600" indent="-228600">
              <a:buFontTx/>
              <a:buAutoNum type="arabicPeriod"/>
            </a:pP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 rot="16200000">
            <a:off x="4907395" y="4541404"/>
            <a:ext cx="232574" cy="446163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4880774"/>
            <a:ext cx="9906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RAPBN </a:t>
            </a:r>
          </a:p>
          <a:p>
            <a:pPr algn="ctr"/>
            <a:r>
              <a:rPr lang="en-US" sz="800" b="1" dirty="0" err="1" smtClean="0"/>
              <a:t>Ditjen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Dikdas</a:t>
            </a:r>
            <a:r>
              <a:rPr lang="en-US" sz="800" b="1" dirty="0" smtClean="0"/>
              <a:t> 2014</a:t>
            </a:r>
            <a:endParaRPr lang="en-US" sz="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27" y="1295400"/>
            <a:ext cx="9533031" cy="323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38462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77"/>
            <a:ext cx="9906002" cy="41612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Siswa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SD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APBN 2014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Slide Number Placeholder 2"/>
          <p:cNvSpPr txBox="1"/>
          <p:nvPr/>
        </p:nvSpPr>
        <p:spPr>
          <a:xfrm>
            <a:off x="9372603" y="6492881"/>
            <a:ext cx="533399" cy="3651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37" tIns="45718" rIns="91437" bIns="45718" anchor="ctr"/>
          <a:lstStyle/>
          <a:p>
            <a:pPr algn="r"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>
                <a:defRPr/>
              </a:pPr>
              <a:t>21</a:t>
            </a:fld>
            <a:endParaRPr lang="id-ID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3400"/>
            <a:ext cx="9906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678720"/>
            <a:ext cx="8537576" cy="599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88918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77"/>
            <a:ext cx="9906002" cy="41612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Siswa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MP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Per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APBN 2014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Slide Number Placeholder 2"/>
          <p:cNvSpPr txBox="1"/>
          <p:nvPr/>
        </p:nvSpPr>
        <p:spPr>
          <a:xfrm>
            <a:off x="9372603" y="6492881"/>
            <a:ext cx="533399" cy="3651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37" tIns="45718" rIns="91437" bIns="45718" anchor="ctr"/>
          <a:lstStyle/>
          <a:p>
            <a:pPr algn="r"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>
                <a:defRPr/>
              </a:pPr>
              <a:t>22</a:t>
            </a:fld>
            <a:endParaRPr lang="id-ID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3400"/>
            <a:ext cx="9906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42918"/>
          <a:ext cx="9906000" cy="5786478"/>
        </p:xfrm>
        <a:graphic>
          <a:graphicData uri="http://schemas.openxmlformats.org/presentationml/2006/ole">
            <p:oleObj spid="_x0000_s2051" name="Worksheet" r:id="rId4" imgW="13564997" imgH="10465423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88918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132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Anggaran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Pengadaan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Buku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Kurikulum</a:t>
            </a:r>
            <a:r>
              <a:rPr lang="en-US" sz="40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2013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Pendidikan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Menengah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Tahun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2014</a:t>
            </a:r>
            <a:endParaRPr lang="en-US" sz="40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4270375" y="1628800"/>
            <a:ext cx="1366838" cy="830263"/>
            <a:chOff x="4448175" y="1878013"/>
            <a:chExt cx="785813" cy="831720"/>
          </a:xfrm>
        </p:grpSpPr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AC090"/>
                  </a:solidFill>
                  <a:latin typeface="Arial Rounded MT Bold" pitchFamily="34" charset="0"/>
                </a:rPr>
                <a:t>E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901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2585166"/>
              </p:ext>
            </p:extLst>
          </p:nvPr>
        </p:nvGraphicFramePr>
        <p:xfrm>
          <a:off x="227542" y="1206044"/>
          <a:ext cx="9333969" cy="312696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5638"/>
                <a:gridCol w="1766666"/>
                <a:gridCol w="1762819"/>
                <a:gridCol w="1593846"/>
                <a:gridCol w="1678334"/>
                <a:gridCol w="1766666"/>
              </a:tblGrid>
              <a:tr h="4546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 err="1" smtClean="0">
                          <a:effectLst/>
                        </a:rPr>
                        <a:t>Satker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Penggandaan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9525" marB="0" anchor="ctr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/>
                </a:tc>
              </a:tr>
              <a:tr h="454636"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APBN-PUSAT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baseline="0" dirty="0" err="1" smtClean="0">
                          <a:effectLst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Dit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PSMA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473,44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467,25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940,69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4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 smtClean="0">
                          <a:effectLst/>
                        </a:rPr>
                        <a:t>Dit</a:t>
                      </a:r>
                      <a:r>
                        <a:rPr lang="en-US" sz="2000" u="none" strike="noStrike" dirty="0" smtClean="0">
                          <a:effectLst/>
                        </a:rPr>
                        <a:t>.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PSMK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417,10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408,71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825,81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</a:tr>
              <a:tr h="399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 smtClean="0">
                          <a:effectLst/>
                        </a:rPr>
                        <a:t>Dit</a:t>
                      </a:r>
                      <a:r>
                        <a:rPr lang="en-US" sz="2000" u="none" strike="noStrike" dirty="0" smtClean="0">
                          <a:effectLst/>
                        </a:rPr>
                        <a:t>. PKLK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fontAlgn="ctr" latinLnBrk="0" hangingPunct="1">
                        <a:tabLst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3,87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3,87 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9525" marB="0" anchor="ctr"/>
                </a:tc>
              </a:tr>
              <a:tr h="454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 smtClean="0">
                          <a:effectLst/>
                        </a:rPr>
                        <a:t>Dit</a:t>
                      </a:r>
                      <a:r>
                        <a:rPr lang="en-US" sz="2000" u="none" strike="noStrike" dirty="0" smtClean="0">
                          <a:effectLst/>
                        </a:rPr>
                        <a:t>. PPTK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-   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</a:p>
                  </a:txBody>
                  <a:tcPr marL="10319" marR="92869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</a:p>
                  </a:txBody>
                  <a:tcPr marL="10319" marR="92869" marT="9525" marB="0" anchor="ctr">
                    <a:noFill/>
                  </a:tcPr>
                </a:tc>
              </a:tr>
              <a:tr h="45463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60" marR="9906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3,87                      </a:t>
                      </a:r>
                      <a:endParaRPr lang="en-US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890,54</a:t>
                      </a:r>
                      <a:endParaRPr lang="en-US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875,96</a:t>
                      </a:r>
                      <a:endParaRPr lang="en-US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1.770,37 </a:t>
                      </a:r>
                      <a:endParaRPr lang="en-US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92869" marT="9525" marB="0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0" y="-27384"/>
            <a:ext cx="9906000" cy="95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Anggaran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Pengadaan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Buku</a:t>
            </a:r>
            <a:r>
              <a:rPr lang="id-ID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Kurikulum 2013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Arial" charset="0"/>
              </a:rPr>
              <a:t>Ditjen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Arial" charset="0"/>
              </a:rPr>
              <a:t>Dikmen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Arial" charset="0"/>
              </a:rPr>
              <a:t> TA. 2014</a:t>
            </a:r>
            <a:endParaRPr lang="fi-FI" sz="28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5238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2" name="TextBox 1"/>
          <p:cNvSpPr txBox="1"/>
          <p:nvPr/>
        </p:nvSpPr>
        <p:spPr>
          <a:xfrm>
            <a:off x="7476678" y="836712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err="1" smtClean="0"/>
              <a:t>Rp</a:t>
            </a:r>
            <a:r>
              <a:rPr lang="en-US" i="1" dirty="0" smtClean="0"/>
              <a:t>. </a:t>
            </a:r>
            <a:r>
              <a:rPr lang="en-US" i="1" dirty="0" err="1" smtClean="0"/>
              <a:t>Milyar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9592" y="4941170"/>
            <a:ext cx="9186819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err="1" smtClean="0"/>
              <a:t>Biaya</a:t>
            </a:r>
            <a:r>
              <a:rPr lang="en-US" sz="1400" dirty="0" smtClean="0"/>
              <a:t> </a:t>
            </a:r>
            <a:r>
              <a:rPr lang="en-US" sz="1400" dirty="0" err="1"/>
              <a:t>p</a:t>
            </a:r>
            <a:r>
              <a:rPr lang="en-US" sz="1400" dirty="0" err="1" smtClean="0"/>
              <a:t>enggandaan</a:t>
            </a:r>
            <a:r>
              <a:rPr lang="en-US" sz="1400" dirty="0" smtClean="0"/>
              <a:t> </a:t>
            </a:r>
            <a:r>
              <a:rPr lang="en-US" sz="1400" dirty="0" err="1" smtClean="0"/>
              <a:t>buku</a:t>
            </a:r>
            <a:r>
              <a:rPr lang="en-US" sz="1400" dirty="0" smtClean="0"/>
              <a:t>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9 </a:t>
            </a:r>
            <a:r>
              <a:rPr lang="en-US" sz="1400" dirty="0" err="1" smtClean="0"/>
              <a:t>buku</a:t>
            </a:r>
            <a:r>
              <a:rPr lang="en-US" sz="1400" dirty="0" smtClean="0"/>
              <a:t> </a:t>
            </a:r>
            <a:r>
              <a:rPr lang="en-US" sz="1400" dirty="0" err="1" smtClean="0"/>
              <a:t>siswa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2 </a:t>
            </a:r>
            <a:r>
              <a:rPr lang="en-US" sz="1400" dirty="0" err="1" smtClean="0"/>
              <a:t>buku</a:t>
            </a:r>
            <a:r>
              <a:rPr lang="en-US" sz="1400" dirty="0" smtClean="0"/>
              <a:t> </a:t>
            </a:r>
            <a:r>
              <a:rPr lang="en-US" sz="1400" dirty="0" err="1" smtClean="0"/>
              <a:t>pegangan</a:t>
            </a:r>
            <a:r>
              <a:rPr lang="en-US" sz="1400" dirty="0" smtClean="0"/>
              <a:t> guru;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Penggandaan</a:t>
            </a:r>
            <a:r>
              <a:rPr lang="en-US" sz="1400" dirty="0" smtClean="0"/>
              <a:t> </a:t>
            </a:r>
            <a:r>
              <a:rPr lang="en-US" sz="1400" dirty="0" err="1" smtClean="0"/>
              <a:t>buku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2014 </a:t>
            </a:r>
            <a:r>
              <a:rPr lang="en-US" sz="1400" dirty="0" err="1" smtClean="0"/>
              <a:t>untuk</a:t>
            </a:r>
            <a:r>
              <a:rPr lang="en-US" sz="1400" dirty="0" smtClean="0"/>
              <a:t>  </a:t>
            </a:r>
            <a:r>
              <a:rPr lang="en-US" sz="1400" dirty="0" err="1" smtClean="0"/>
              <a:t>siswa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/>
              <a:t>X </a:t>
            </a:r>
            <a:r>
              <a:rPr lang="en-US" sz="1400" dirty="0" err="1"/>
              <a:t>dan</a:t>
            </a:r>
            <a:r>
              <a:rPr lang="en-US" sz="1400" dirty="0"/>
              <a:t> XI SMA/SMK semester I </a:t>
            </a:r>
            <a:r>
              <a:rPr lang="en-US" sz="1400" dirty="0" err="1" smtClean="0"/>
              <a:t>dianggarkan</a:t>
            </a:r>
            <a:r>
              <a:rPr lang="en-US" sz="1400" dirty="0" smtClean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dana</a:t>
            </a:r>
            <a:r>
              <a:rPr lang="en-US" sz="1400" dirty="0"/>
              <a:t> BOS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buku</a:t>
            </a:r>
            <a:r>
              <a:rPr lang="en-US" sz="1400" dirty="0"/>
              <a:t> </a:t>
            </a:r>
            <a:r>
              <a:rPr lang="en-US" sz="1400" dirty="0" err="1"/>
              <a:t>Kelas</a:t>
            </a:r>
            <a:r>
              <a:rPr lang="en-US" sz="1400" dirty="0"/>
              <a:t> X </a:t>
            </a:r>
            <a:r>
              <a:rPr lang="en-US" sz="1400" dirty="0" err="1"/>
              <a:t>dan</a:t>
            </a:r>
            <a:r>
              <a:rPr lang="en-US" sz="1400" dirty="0"/>
              <a:t> XI semester II </a:t>
            </a:r>
            <a:r>
              <a:rPr lang="en-US" sz="1400" dirty="0" err="1"/>
              <a:t>direncanakan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dana</a:t>
            </a:r>
            <a:r>
              <a:rPr lang="en-US" sz="1400" dirty="0"/>
              <a:t> </a:t>
            </a:r>
            <a:r>
              <a:rPr lang="en-US" sz="1400" dirty="0" smtClean="0"/>
              <a:t>DAK</a:t>
            </a:r>
            <a:r>
              <a:rPr lang="id-ID" sz="1400" dirty="0" smtClean="0"/>
              <a:t> dan APBD</a:t>
            </a:r>
            <a:r>
              <a:rPr lang="en-US" sz="1400" dirty="0" smtClean="0"/>
              <a:t>;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Direktorat</a:t>
            </a:r>
            <a:r>
              <a:rPr lang="en-US" sz="1400" dirty="0" smtClean="0"/>
              <a:t> PKLK </a:t>
            </a:r>
            <a:r>
              <a:rPr lang="en-US" sz="1400" dirty="0" err="1" smtClean="0"/>
              <a:t>bertanggungjawab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menyusun</a:t>
            </a:r>
            <a:r>
              <a:rPr lang="en-US" sz="1400" dirty="0" smtClean="0"/>
              <a:t> 45 </a:t>
            </a:r>
            <a:r>
              <a:rPr lang="en-US" sz="1400" dirty="0" err="1" smtClean="0"/>
              <a:t>Naskah</a:t>
            </a:r>
            <a:r>
              <a:rPr lang="en-US" sz="1400" dirty="0" smtClean="0"/>
              <a:t> </a:t>
            </a:r>
            <a:r>
              <a:rPr lang="en-US" sz="1400" dirty="0" err="1" smtClean="0"/>
              <a:t>kurikulum</a:t>
            </a:r>
            <a:r>
              <a:rPr lang="en-US" sz="1400" dirty="0" smtClean="0"/>
              <a:t>, </a:t>
            </a:r>
            <a:r>
              <a:rPr lang="en-US" sz="1400" dirty="0" err="1" smtClean="0"/>
              <a:t>pendampingan</a:t>
            </a:r>
            <a:r>
              <a:rPr lang="en-US" sz="1400" dirty="0" smtClean="0"/>
              <a:t>, </a:t>
            </a:r>
            <a:r>
              <a:rPr lang="en-US" sz="1400" dirty="0" err="1" smtClean="0"/>
              <a:t>bimtek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penggandaan</a:t>
            </a:r>
            <a:r>
              <a:rPr lang="en-US" sz="1400" dirty="0" smtClean="0"/>
              <a:t> </a:t>
            </a:r>
            <a:r>
              <a:rPr lang="en-US" sz="1400" dirty="0" err="1" smtClean="0"/>
              <a:t>buku</a:t>
            </a:r>
            <a:endParaRPr lang="en-US" sz="1400" dirty="0" smtClean="0"/>
          </a:p>
        </p:txBody>
      </p:sp>
      <p:sp>
        <p:nvSpPr>
          <p:cNvPr id="9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610152" y="6381330"/>
            <a:ext cx="2311400" cy="365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82994E30-3DC9-4C12-95B9-7498962B0F1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9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0" y="52388"/>
            <a:ext cx="9906000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Penggandaan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Kurikulum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SMA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dan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SMK 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Tahun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2014</a:t>
            </a:r>
            <a:endParaRPr lang="fi-FI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18083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5238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545288" y="6520261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093788"/>
            <a:ext cx="9217024" cy="478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245" y="722314"/>
            <a:ext cx="1384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4488" y="5940571"/>
            <a:ext cx="9217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Penggandaan</a:t>
            </a:r>
            <a:r>
              <a:rPr lang="en-US" sz="1600" dirty="0"/>
              <a:t> </a:t>
            </a:r>
            <a:r>
              <a:rPr lang="en-US" sz="1600" dirty="0" err="1"/>
              <a:t>buku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2014 </a:t>
            </a:r>
            <a:r>
              <a:rPr lang="en-US" sz="1600" dirty="0" err="1"/>
              <a:t>untuk</a:t>
            </a:r>
            <a:r>
              <a:rPr lang="en-US" sz="1600" dirty="0"/>
              <a:t>  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en-US" sz="1600" dirty="0" err="1"/>
              <a:t>Kelas</a:t>
            </a:r>
            <a:r>
              <a:rPr lang="en-US" sz="1600" dirty="0"/>
              <a:t> X </a:t>
            </a:r>
            <a:r>
              <a:rPr lang="en-US" sz="1600" dirty="0" err="1"/>
              <a:t>dan</a:t>
            </a:r>
            <a:r>
              <a:rPr lang="en-US" sz="1600" dirty="0"/>
              <a:t> XI SMA/SMK semester I </a:t>
            </a:r>
            <a:r>
              <a:rPr lang="en-US" sz="1600" dirty="0" err="1"/>
              <a:t>direncanakan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BOS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buku</a:t>
            </a:r>
            <a:r>
              <a:rPr lang="en-US" sz="1600" dirty="0"/>
              <a:t> </a:t>
            </a:r>
            <a:r>
              <a:rPr lang="en-US" sz="1600" dirty="0" err="1"/>
              <a:t>Kelas</a:t>
            </a:r>
            <a:r>
              <a:rPr lang="en-US" sz="1600" dirty="0"/>
              <a:t> X </a:t>
            </a:r>
            <a:r>
              <a:rPr lang="en-US" sz="1600" dirty="0" err="1"/>
              <a:t>dan</a:t>
            </a:r>
            <a:r>
              <a:rPr lang="en-US" sz="1600" dirty="0"/>
              <a:t> XI semester II </a:t>
            </a:r>
            <a:r>
              <a:rPr lang="en-US" sz="1600" dirty="0" err="1"/>
              <a:t>direncanakan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smtClean="0"/>
              <a:t>DAK</a:t>
            </a:r>
            <a:r>
              <a:rPr lang="id-ID" sz="1600" dirty="0" smtClean="0"/>
              <a:t> dan APBD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9260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9435105"/>
              </p:ext>
            </p:extLst>
          </p:nvPr>
        </p:nvGraphicFramePr>
        <p:xfrm>
          <a:off x="424210" y="1124744"/>
          <a:ext cx="9137302" cy="48104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87345"/>
                <a:gridCol w="1786940"/>
                <a:gridCol w="1966978"/>
                <a:gridCol w="1998380"/>
                <a:gridCol w="2397659"/>
              </a:tblGrid>
              <a:tr h="813829"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No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Jenjang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Jumlah</a:t>
                      </a:r>
                      <a:r>
                        <a:rPr lang="en-SG" sz="2800" dirty="0" smtClean="0"/>
                        <a:t> </a:t>
                      </a:r>
                      <a:r>
                        <a:rPr lang="en-SG" sz="2800" dirty="0" err="1" smtClean="0"/>
                        <a:t>Sekolah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Siswa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SG" sz="2800" dirty="0"/>
                    </a:p>
                  </a:txBody>
                  <a:tcPr marL="99060" marR="99060" marT="45712" marB="45712" anchor="ctr"/>
                </a:tc>
              </a:tr>
              <a:tr h="704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SG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SG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SG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XI</a:t>
                      </a:r>
                      <a:endParaRPr lang="en-SG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1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SMA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11.629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1.767.368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1.693.728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SMK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1.597.352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1.430.115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SMLB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 gridSpan="2">
                  <a:txBody>
                    <a:bodyPr/>
                    <a:lstStyle/>
                    <a:p>
                      <a:pPr algn="ctr"/>
                      <a:r>
                        <a:rPr lang="en-SG" sz="2800" b="1" dirty="0" smtClean="0">
                          <a:solidFill>
                            <a:srgbClr val="C00000"/>
                          </a:solidFill>
                        </a:rPr>
                        <a:t>JUMLAH</a:t>
                      </a:r>
                      <a:endParaRPr lang="en-SG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9060" marR="99060" marT="45712" marB="45712" anchor="ctr"/>
                </a:tc>
                <a:tc hMerge="1">
                  <a:txBody>
                    <a:bodyPr/>
                    <a:lstStyle/>
                    <a:p>
                      <a:endParaRPr lang="en-SG" sz="22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23.031</a:t>
                      </a: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3.368.728</a:t>
                      </a: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3.127.249</a:t>
                      </a:r>
                    </a:p>
                  </a:txBody>
                  <a:tcPr marL="10319" marR="99060" marT="9525" marB="0" anchor="ctr"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3649" y="-6349"/>
            <a:ext cx="9902351" cy="64632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rgbClr val="FFFFFF"/>
                </a:solidFill>
                <a:latin typeface="+mj-lt"/>
                <a:cs typeface="Arial" charset="0"/>
              </a:defRPr>
            </a:lvl1pPr>
          </a:lstStyle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Menengah</a:t>
            </a:r>
            <a:endParaRPr lang="fi-FI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649" y="620688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3062" y="5238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01272" y="6381328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48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77"/>
            <a:ext cx="9906002" cy="41612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Siswa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5">
                    <a:lumMod val="75000"/>
                  </a:schemeClr>
                </a:solidFill>
              </a:rPr>
              <a:t>SMA dan SMK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BOS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2014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Slide Number Placeholder 2"/>
          <p:cNvSpPr txBox="1"/>
          <p:nvPr/>
        </p:nvSpPr>
        <p:spPr>
          <a:xfrm>
            <a:off x="9489504" y="6675442"/>
            <a:ext cx="416498" cy="1825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37" tIns="45718" rIns="91437" bIns="45718" anchor="ctr"/>
          <a:lstStyle/>
          <a:p>
            <a:pPr algn="r">
              <a:defRPr/>
            </a:pPr>
            <a:fld id="{F68FBD42-37B5-4F2F-8AF6-4E4B171B27BB}" type="slidenum"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>
                <a:defRPr/>
              </a:pPr>
              <a:t>27</a:t>
            </a:fld>
            <a:endParaRPr lang="id-ID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3400"/>
            <a:ext cx="9906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37376" y="476672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dirty="0" smtClean="0"/>
              <a:t>dalam ribuan rupiah</a:t>
            </a:r>
            <a:endParaRPr lang="id-ID" sz="1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3" y="753671"/>
            <a:ext cx="9661555" cy="592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21339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77"/>
            <a:ext cx="9906002" cy="41612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Siswa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5">
                    <a:lumMod val="75000"/>
                  </a:schemeClr>
                </a:solidFill>
              </a:rPr>
              <a:t>SMA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DAK dan APBD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2014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Slide Number Placeholder 2"/>
          <p:cNvSpPr txBox="1"/>
          <p:nvPr/>
        </p:nvSpPr>
        <p:spPr>
          <a:xfrm>
            <a:off x="9489504" y="6675442"/>
            <a:ext cx="416498" cy="1825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37" tIns="45718" rIns="91437" bIns="45718" anchor="ctr"/>
          <a:lstStyle/>
          <a:p>
            <a:pPr algn="r">
              <a:defRPr/>
            </a:pPr>
            <a:fld id="{F68FBD42-37B5-4F2F-8AF6-4E4B171B27BB}" type="slidenum"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>
                <a:defRPr/>
              </a:pPr>
              <a:t>28</a:t>
            </a:fld>
            <a:endParaRPr lang="id-ID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906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37376" y="487705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dirty="0" smtClean="0"/>
              <a:t>dalam ribuan rupiah</a:t>
            </a:r>
            <a:endParaRPr lang="id-ID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1" y="764704"/>
            <a:ext cx="9589547" cy="591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3632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77"/>
            <a:ext cx="9906002" cy="41612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Siswa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5">
                    <a:lumMod val="75000"/>
                  </a:schemeClr>
                </a:solidFill>
              </a:rPr>
              <a:t>SMK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DAK dan APBD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2014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Slide Number Placeholder 2"/>
          <p:cNvSpPr txBox="1"/>
          <p:nvPr/>
        </p:nvSpPr>
        <p:spPr>
          <a:xfrm>
            <a:off x="9489504" y="6675442"/>
            <a:ext cx="416498" cy="1825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37" tIns="45718" rIns="91437" bIns="45718" anchor="ctr"/>
          <a:lstStyle/>
          <a:p>
            <a:pPr algn="r">
              <a:defRPr/>
            </a:pPr>
            <a:fld id="{F68FBD42-37B5-4F2F-8AF6-4E4B171B27BB}" type="slidenum"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>
                <a:defRPr/>
              </a:pPr>
              <a:t>29</a:t>
            </a:fld>
            <a:endParaRPr lang="id-ID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906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642043"/>
            <a:ext cx="9661554" cy="60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37376" y="404664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dirty="0" smtClean="0"/>
              <a:t>dalam ribuan rupiah</a:t>
            </a:r>
            <a:endParaRPr lang="id-ID" sz="1200" i="1" dirty="0"/>
          </a:p>
        </p:txBody>
      </p:sp>
    </p:spTree>
    <p:extLst>
      <p:ext uri="{BB962C8B-B14F-4D97-AF65-F5344CB8AC3E}">
        <p14:creationId xmlns="" xmlns:p14="http://schemas.microsoft.com/office/powerpoint/2010/main" val="1990380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Penjelasan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Umum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Pengadaan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Buku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F81BD">
                    <a:lumMod val="75000"/>
                  </a:srgbClr>
                </a:solidFill>
              </a:rPr>
              <a:t>Kurikulum</a:t>
            </a:r>
            <a:r>
              <a:rPr lang="en-US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</a:rPr>
              <a:t>2013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</a:rPr>
              <a:t>Tahun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</a:rPr>
              <a:t> 2014</a:t>
            </a:r>
            <a:endParaRPr lang="en-US" sz="32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Group 1"/>
          <p:cNvGrpSpPr>
            <a:grpSpLocks/>
          </p:cNvGrpSpPr>
          <p:nvPr/>
        </p:nvGrpSpPr>
        <p:grpSpPr bwMode="auto">
          <a:xfrm>
            <a:off x="4270375" y="1374777"/>
            <a:ext cx="1366838" cy="830263"/>
            <a:chOff x="4448175" y="1878013"/>
            <a:chExt cx="785813" cy="831720"/>
          </a:xfrm>
        </p:grpSpPr>
        <p:sp>
          <p:nvSpPr>
            <p:cNvPr id="4102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AC090"/>
                  </a:solidFill>
                  <a:latin typeface="Arial Rounded MT Bold" pitchFamily="34" charset="0"/>
                </a:rPr>
                <a:t>A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87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Jumlah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dan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Nama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Mata </a:t>
            </a:r>
            <a:r>
              <a:rPr lang="en-US" sz="4000" b="1" dirty="0" err="1" smtClean="0">
                <a:solidFill>
                  <a:srgbClr val="4F81BD">
                    <a:lumMod val="75000"/>
                  </a:srgbClr>
                </a:solidFill>
              </a:rPr>
              <a:t>Pelajaran</a:t>
            </a:r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US" sz="40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4270375" y="1628800"/>
            <a:ext cx="1366838" cy="830263"/>
            <a:chOff x="4448175" y="1878013"/>
            <a:chExt cx="785813" cy="831720"/>
          </a:xfrm>
        </p:grpSpPr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FAC090"/>
                  </a:solidFill>
                  <a:latin typeface="Arial Rounded MT Bold" pitchFamily="34" charset="0"/>
                </a:rPr>
                <a:t>F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03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I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6F1-2056-054C-B2FA-14BE68DF52FE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1142332"/>
              </p:ext>
            </p:extLst>
          </p:nvPr>
        </p:nvGraphicFramePr>
        <p:xfrm>
          <a:off x="7750" y="1124744"/>
          <a:ext cx="9898249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894"/>
                <a:gridCol w="4799151"/>
                <a:gridCol w="1574721"/>
                <a:gridCol w="1317387"/>
                <a:gridCol w="1607096"/>
              </a:tblGrid>
              <a:tr h="773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en-US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Siswa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Guru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Diri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Sendiri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Kegemaranku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Kagiatanku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Keluargaku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Pengalamanku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Lingkungan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Bersih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err="1">
                          <a:effectLst/>
                        </a:rPr>
                        <a:t>dan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Sehat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Benda, </a:t>
                      </a:r>
                      <a:r>
                        <a:rPr lang="en-US" sz="2000" u="none" strike="noStrike" dirty="0" err="1">
                          <a:effectLst/>
                        </a:rPr>
                        <a:t>Binatang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err="1">
                          <a:effectLst/>
                        </a:rPr>
                        <a:t>dan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Tanaman</a:t>
                      </a:r>
                      <a:r>
                        <a:rPr lang="en-US" sz="2000" u="none" strike="noStrike" dirty="0">
                          <a:effectLst/>
                        </a:rPr>
                        <a:t> di </a:t>
                      </a:r>
                      <a:r>
                        <a:rPr lang="en-US" sz="2000" u="none" strike="noStrike" dirty="0" err="1">
                          <a:effectLst/>
                        </a:rPr>
                        <a:t>sekitarku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Peristiwa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Alam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9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Agama 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4095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/>
          <p:nvPr/>
        </p:nvSpPr>
        <p:spPr>
          <a:xfrm>
            <a:off x="9525000" y="6643688"/>
            <a:ext cx="396875" cy="2143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9C5A2-A7E2-4EEC-9F8C-9D951A3B68E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73" name="Title 6"/>
          <p:cNvSpPr txBox="1">
            <a:spLocks/>
          </p:cNvSpPr>
          <p:nvPr/>
        </p:nvSpPr>
        <p:spPr>
          <a:xfrm>
            <a:off x="0" y="-60325"/>
            <a:ext cx="99060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75000"/>
                  </a:schemeClr>
                </a:solidFill>
              </a:rPr>
              <a:t>Buku Kelas II</a:t>
            </a:r>
            <a:endParaRPr lang="id-ID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1156109"/>
              </p:ext>
            </p:extLst>
          </p:nvPr>
        </p:nvGraphicFramePr>
        <p:xfrm>
          <a:off x="159568" y="908720"/>
          <a:ext cx="9563868" cy="5227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522"/>
                <a:gridCol w="4382481"/>
                <a:gridCol w="1598983"/>
                <a:gridCol w="1390420"/>
                <a:gridCol w="1529462"/>
              </a:tblGrid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No.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en-US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Buku Siswa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Buku Guru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Jumlah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Hidup Rukun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Bermain di Lingkunganku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Tugasku Sehari-hari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Aku 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dan </a:t>
                      </a: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Sekolahku</a:t>
                      </a:r>
                      <a:endParaRPr lang="en-US" sz="2000" b="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Hidup 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Bersih dan Sehat 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Air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, Bumi, dan </a:t>
                      </a: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Matahari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Merawat 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Hewan dan Tumbuhan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0" lvl="0" indent="-1347788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Keselamatan 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di Rumah dan </a:t>
                      </a: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Perjalanan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6853" marR="4685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Agama 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618083"/>
            <a:ext cx="990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0432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Siswa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IV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6F1-2056-054C-B2FA-14BE68DF52FE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3402444"/>
              </p:ext>
            </p:extLst>
          </p:nvPr>
        </p:nvGraphicFramePr>
        <p:xfrm>
          <a:off x="128464" y="1340768"/>
          <a:ext cx="9577064" cy="476150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48072"/>
                <a:gridCol w="4361991"/>
                <a:gridCol w="1391684"/>
                <a:gridCol w="1620369"/>
                <a:gridCol w="1554948"/>
              </a:tblGrid>
              <a:tr h="517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en-US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Siswa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Guru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4216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Indahnya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Kebersamaan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009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2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Selalu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Berhemat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Energi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5794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3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Peduli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Terhadapa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Makhluk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Hidup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2587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4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Berbagai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Pekerjaan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72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5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Menghargai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Jasa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Pahlawan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4165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6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Indahnya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Negeriku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8950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7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Cita-citaku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8435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8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>
                          <a:effectLst/>
                        </a:rPr>
                        <a:t>Daerah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Tempat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Tinggalku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9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67" rtl="0" eaLnBrk="1" fontAlgn="b" latinLnBrk="0" hangingPunct="1"/>
                      <a:r>
                        <a:rPr lang="en-US" sz="2000" u="none" strike="noStrike" kern="1200" dirty="0" err="1">
                          <a:effectLst/>
                        </a:rPr>
                        <a:t>Makanan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Sehat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dan</a:t>
                      </a:r>
                      <a:r>
                        <a:rPr 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sz="2000" u="none" strike="noStrike" kern="1200" dirty="0" err="1">
                          <a:effectLst/>
                        </a:rPr>
                        <a:t>Bergizi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3247">
                <a:tc>
                  <a:txBody>
                    <a:bodyPr/>
                    <a:lstStyle/>
                    <a:p>
                      <a:pPr marL="0" algn="ctr" defTabSz="914367" rtl="0" eaLnBrk="1" fontAlgn="b" latinLnBrk="0" hangingPunct="1"/>
                      <a:r>
                        <a:rPr lang="en-US" sz="2000" b="1" u="none" strike="noStrike" kern="1200" dirty="0">
                          <a:effectLst/>
                        </a:rPr>
                        <a:t>10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Agama 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187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/>
          <p:nvPr/>
        </p:nvSpPr>
        <p:spPr>
          <a:xfrm>
            <a:off x="9525000" y="6643688"/>
            <a:ext cx="396875" cy="2143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9C5A2-A7E2-4EEC-9F8C-9D951A3B68E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73" name="Title 6"/>
          <p:cNvSpPr txBox="1">
            <a:spLocks/>
          </p:cNvSpPr>
          <p:nvPr/>
        </p:nvSpPr>
        <p:spPr>
          <a:xfrm>
            <a:off x="0" y="-60325"/>
            <a:ext cx="99060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75000"/>
                  </a:schemeClr>
                </a:solidFill>
              </a:rPr>
              <a:t>Buku Kelas V</a:t>
            </a:r>
            <a:endParaRPr lang="id-ID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465158"/>
              </p:ext>
            </p:extLst>
          </p:nvPr>
        </p:nvGraphicFramePr>
        <p:xfrm>
          <a:off x="200472" y="784412"/>
          <a:ext cx="9522965" cy="574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689"/>
                <a:gridCol w="4956935"/>
                <a:gridCol w="1498463"/>
                <a:gridCol w="1315250"/>
                <a:gridCol w="1092628"/>
              </a:tblGrid>
              <a:tr h="549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No.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en-US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Buku Siswa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Buku Guru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Jumlah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5288" lvl="0" indent="-3952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Bermain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dengan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Benda-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benda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di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sekitar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58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P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eristiwa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dalam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Kehidupan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id-ID" sz="20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Hidup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Rukun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Sehat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itu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Penting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V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0" indent="-39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Bangga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Sebagai</a:t>
                      </a:r>
                      <a:r>
                        <a:rPr lang="en-US" sz="2000" b="0" dirty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+mj-lt"/>
                          <a:cs typeface="Arial" pitchFamily="34" charset="0"/>
                        </a:rPr>
                        <a:t>Bangsa</a:t>
                      </a:r>
                      <a:r>
                        <a:rPr lang="id-ID" sz="2000" b="0" dirty="0">
                          <a:effectLst/>
                          <a:latin typeface="+mj-lt"/>
                          <a:cs typeface="Arial" pitchFamily="34" charset="0"/>
                        </a:rPr>
                        <a:t> Indonesia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Makanan Sehat dan Bergizi</a:t>
                      </a:r>
                      <a:endParaRPr lang="id-ID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j-lt"/>
                        </a:rPr>
                        <a:t>2</a:t>
                      </a:r>
                      <a:endParaRPr lang="id-ID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4738" indent="-10747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Berperilaku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Baik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dalam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Kehidupan</a:t>
                      </a:r>
                      <a:r>
                        <a:rPr lang="en-US" sz="2000" b="0" dirty="0" smtClean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j-lt"/>
                          <a:cs typeface="Arial" pitchFamily="34" charset="0"/>
                        </a:rPr>
                        <a:t>Sehari-hari</a:t>
                      </a:r>
                      <a:endParaRPr lang="id-ID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2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d-ID" sz="20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j-lt"/>
                        </a:rPr>
                        <a:t>Menjaga Kelestarian Lingkungan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j-lt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Agama 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j-lt"/>
                        </a:rPr>
                        <a:t>V</a:t>
                      </a:r>
                      <a:endParaRPr lang="id-ID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618083"/>
            <a:ext cx="990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9438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Siswa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VII</a:t>
            </a:r>
            <a:r>
              <a:rPr lang="id-ID" b="1" dirty="0" smtClean="0"/>
              <a:t> dan VIII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6F1-2056-054C-B2FA-14BE68DF52FE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1134251"/>
              </p:ext>
            </p:extLst>
          </p:nvPr>
        </p:nvGraphicFramePr>
        <p:xfrm>
          <a:off x="200472" y="1052736"/>
          <a:ext cx="9513896" cy="524776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73291"/>
                <a:gridCol w="2693165"/>
                <a:gridCol w="1990600"/>
                <a:gridCol w="2254062"/>
                <a:gridCol w="1902778"/>
              </a:tblGrid>
              <a:tr h="722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Mapel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Siswa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Guru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0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PPKn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Bahasa</a:t>
                      </a:r>
                      <a:r>
                        <a:rPr lang="en-US" sz="2000" u="none" strike="noStrike" dirty="0">
                          <a:effectLst/>
                        </a:rPr>
                        <a:t> Indonesia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14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Matematika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4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IPS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6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Bahasa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Inggris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9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PJOK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98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Seni dan Budaya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36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Prakarya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Agama 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2181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X </a:t>
            </a:r>
            <a:r>
              <a:rPr lang="en-US" b="1" dirty="0" err="1" smtClean="0"/>
              <a:t>dan</a:t>
            </a:r>
            <a:r>
              <a:rPr lang="en-US" b="1" dirty="0" smtClean="0"/>
              <a:t> Xl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6F1-2056-054C-B2FA-14BE68DF52FE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0570662"/>
              </p:ext>
            </p:extLst>
          </p:nvPr>
        </p:nvGraphicFramePr>
        <p:xfrm>
          <a:off x="200472" y="1066795"/>
          <a:ext cx="9505057" cy="504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536504"/>
                <a:gridCol w="1584176"/>
                <a:gridCol w="1265056"/>
                <a:gridCol w="1543257"/>
              </a:tblGrid>
              <a:tr h="797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en-US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Siswa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Buku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Guru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Agama   (Islam, Kristen, </a:t>
                      </a:r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Khatolik</a:t>
                      </a: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Hindu,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Budda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konghucu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PPKn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Bahasa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Indonesia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Matematika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Bahasa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Inggris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Sejarah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6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PJOK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Seni</a:t>
                      </a:r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Budaya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Prakarya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Kewirausahaan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4969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0" y="-6350"/>
            <a:ext cx="9906000" cy="553994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0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+mn-lt"/>
                <a:cs typeface="+mn-cs"/>
              </a:rPr>
              <a:t>Buku Pendidikan Khusus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41350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3062" y="5238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8575240"/>
              </p:ext>
            </p:extLst>
          </p:nvPr>
        </p:nvGraphicFramePr>
        <p:xfrm>
          <a:off x="282636" y="827499"/>
          <a:ext cx="9278876" cy="53378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95916"/>
                <a:gridCol w="3015636"/>
                <a:gridCol w="1855775"/>
                <a:gridCol w="1947385"/>
                <a:gridCol w="1764164"/>
              </a:tblGrid>
              <a:tr h="4249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marL="99060" marR="9906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Jenis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Ketunaan</a:t>
                      </a:r>
                      <a:endParaRPr lang="en-US" sz="2000" dirty="0"/>
                    </a:p>
                  </a:txBody>
                  <a:tcPr marL="99060" marR="9906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Buku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Naskah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24900"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SDLB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SMPLB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SMLB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Tunanetra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 </a:t>
                      </a:r>
                      <a:endParaRPr lang="en-US" sz="2000" dirty="0"/>
                    </a:p>
                  </a:txBody>
                  <a:tcPr marL="99060" marR="9906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 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Tunarungu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Tunagrahita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Tunadaksa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Tunalaras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Lamban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Belajar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Kesulitan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Belajar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err="1">
                          <a:effectLst/>
                        </a:rPr>
                        <a:t>Autis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663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MDVI (Multi Disable Visual Impairment)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  <a:tr h="4249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  </a:t>
                      </a:r>
                      <a:r>
                        <a:rPr lang="en-US" sz="2000" dirty="0" err="1" smtClean="0"/>
                        <a:t>Naskah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117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Naskah</a:t>
                      </a:r>
                      <a:endParaRPr lang="en-U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 </a:t>
                      </a:r>
                      <a:r>
                        <a:rPr lang="en-US" sz="2000" dirty="0" err="1" smtClean="0"/>
                        <a:t>Naskah</a:t>
                      </a:r>
                      <a:endParaRPr lang="en-US" sz="2000" dirty="0"/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8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31859C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741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068960"/>
            <a:ext cx="89154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 smtClean="0"/>
              <a:t>Terima</a:t>
            </a:r>
            <a:r>
              <a:rPr lang="en-US" sz="6000" dirty="0" smtClean="0"/>
              <a:t> </a:t>
            </a:r>
            <a:r>
              <a:rPr lang="en-US" sz="6000" dirty="0" err="1" smtClean="0"/>
              <a:t>Kasih</a:t>
            </a:r>
            <a:endParaRPr lang="id-ID" sz="6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0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4059863"/>
            <a:ext cx="9906002" cy="2798139"/>
          </a:xfrm>
          <a:prstGeom prst="rect">
            <a:avLst/>
          </a:prstGeom>
          <a:solidFill>
            <a:srgbClr val="EB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-1" y="3334221"/>
            <a:ext cx="9906001" cy="838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14" y="3344124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45720"/>
            <a:ext cx="9906000" cy="725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Skenario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Penggandaan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Kurikulum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2013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Semester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Ajaran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2014/2015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BOS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DAK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Ajaran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2014/2015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1345" y="3601808"/>
            <a:ext cx="368060" cy="369332"/>
            <a:chOff x="407588" y="3849755"/>
            <a:chExt cx="368060" cy="369332"/>
          </a:xfrm>
        </p:grpSpPr>
        <p:sp>
          <p:nvSpPr>
            <p:cNvPr id="4" name="Oval 3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33139" y="3895422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Januari</a:t>
            </a:r>
            <a:r>
              <a:rPr lang="en-US" sz="1200" i="1" dirty="0" smtClean="0"/>
              <a:t> 2014</a:t>
            </a:r>
            <a:endParaRPr lang="en-US" sz="1200" i="1" dirty="0"/>
          </a:p>
        </p:txBody>
      </p:sp>
      <p:sp>
        <p:nvSpPr>
          <p:cNvPr id="56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CAFF59-AEA8-4C5D-9FC6-D16E1A04124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994760" y="2214093"/>
            <a:ext cx="1862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Revisi dan Penyusunan Buku Kurikulum 2013 Semester II Tahun pelajaran  2014/2015</a:t>
            </a:r>
          </a:p>
        </p:txBody>
      </p:sp>
      <p:sp>
        <p:nvSpPr>
          <p:cNvPr id="137" name="Isosceles Triangle 136"/>
          <p:cNvSpPr/>
          <p:nvPr/>
        </p:nvSpPr>
        <p:spPr>
          <a:xfrm rot="5400000">
            <a:off x="6366912" y="1159897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8" name="Rectangle 137"/>
          <p:cNvSpPr/>
          <p:nvPr/>
        </p:nvSpPr>
        <p:spPr>
          <a:xfrm>
            <a:off x="7181850" y="1905000"/>
            <a:ext cx="1180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Penggunaan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buku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sekolah</a:t>
            </a:r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2" name="Straight Connector 71"/>
          <p:cNvCxnSpPr>
            <a:stCxn id="91" idx="0"/>
          </p:cNvCxnSpPr>
          <p:nvPr/>
        </p:nvCxnSpPr>
        <p:spPr>
          <a:xfrm flipV="1">
            <a:off x="775375" y="2305910"/>
            <a:ext cx="0" cy="1295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5400000">
            <a:off x="796619" y="2312913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8" name="TextBox 77"/>
          <p:cNvSpPr txBox="1"/>
          <p:nvPr/>
        </p:nvSpPr>
        <p:spPr>
          <a:xfrm>
            <a:off x="1226514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Feb</a:t>
            </a:r>
            <a:endParaRPr lang="en-US" sz="12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604022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Mar</a:t>
            </a:r>
            <a:endParaRPr lang="en-US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981847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Apr</a:t>
            </a:r>
            <a:endParaRPr lang="en-US" sz="1200" i="1" dirty="0"/>
          </a:p>
        </p:txBody>
      </p:sp>
      <p:sp>
        <p:nvSpPr>
          <p:cNvPr id="88" name="Rectangle 87"/>
          <p:cNvSpPr/>
          <p:nvPr/>
        </p:nvSpPr>
        <p:spPr>
          <a:xfrm>
            <a:off x="2366021" y="3334221"/>
            <a:ext cx="3958579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540038" y="3601808"/>
            <a:ext cx="368060" cy="369332"/>
            <a:chOff x="407588" y="3849755"/>
            <a:chExt cx="368060" cy="369332"/>
          </a:xfrm>
        </p:grpSpPr>
        <p:sp>
          <p:nvSpPr>
            <p:cNvPr id="95" name="Oval 94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00400" y="3601808"/>
            <a:ext cx="368060" cy="369332"/>
            <a:chOff x="407588" y="3849755"/>
            <a:chExt cx="368060" cy="369332"/>
          </a:xfrm>
        </p:grpSpPr>
        <p:sp>
          <p:nvSpPr>
            <p:cNvPr id="98" name="Oval 97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8" name="Straight Connector 107"/>
          <p:cNvCxnSpPr>
            <a:stCxn id="96" idx="0"/>
          </p:cNvCxnSpPr>
          <p:nvPr/>
        </p:nvCxnSpPr>
        <p:spPr>
          <a:xfrm flipV="1">
            <a:off x="2724068" y="1015138"/>
            <a:ext cx="0" cy="25866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Isosceles Triangle 118"/>
          <p:cNvSpPr/>
          <p:nvPr/>
        </p:nvSpPr>
        <p:spPr>
          <a:xfrm rot="5400000">
            <a:off x="2743436" y="1045597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2" name="Rectangle 141"/>
          <p:cNvSpPr/>
          <p:nvPr/>
        </p:nvSpPr>
        <p:spPr>
          <a:xfrm>
            <a:off x="2946394" y="899210"/>
            <a:ext cx="1619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Penyusunan spesifikasi naskah</a:t>
            </a:r>
          </a:p>
        </p:txBody>
      </p:sp>
      <p:cxnSp>
        <p:nvCxnSpPr>
          <p:cNvPr id="143" name="Straight Connector 142"/>
          <p:cNvCxnSpPr/>
          <p:nvPr/>
        </p:nvCxnSpPr>
        <p:spPr>
          <a:xfrm flipH="1" flipV="1">
            <a:off x="3358505" y="1771464"/>
            <a:ext cx="3175" cy="183034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Isosceles Triangle 143"/>
          <p:cNvSpPr/>
          <p:nvPr/>
        </p:nvSpPr>
        <p:spPr>
          <a:xfrm rot="5400000">
            <a:off x="3382924" y="1801922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5" name="Rectangle 144"/>
          <p:cNvSpPr/>
          <p:nvPr/>
        </p:nvSpPr>
        <p:spPr>
          <a:xfrm>
            <a:off x="3581065" y="1767301"/>
            <a:ext cx="1175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 smtClean="0"/>
              <a:t>Menyerahkan </a:t>
            </a:r>
            <a:r>
              <a:rPr lang="nl-NL" sz="1200" dirty="0"/>
              <a:t>copy ready ke Direktorat terkait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28468" y="3895422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Mei 2014</a:t>
            </a:r>
            <a:endParaRPr lang="en-US" sz="1200" i="1" dirty="0"/>
          </a:p>
        </p:txBody>
      </p:sp>
      <p:cxnSp>
        <p:nvCxnSpPr>
          <p:cNvPr id="147" name="Straight Connector 146"/>
          <p:cNvCxnSpPr/>
          <p:nvPr/>
        </p:nvCxnSpPr>
        <p:spPr>
          <a:xfrm flipV="1">
            <a:off x="2724069" y="3945762"/>
            <a:ext cx="0" cy="65972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2133600" y="4561582"/>
            <a:ext cx="12336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Puskurbuk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nl-NL" sz="1200" dirty="0" smtClean="0"/>
              <a:t>Menyerahkan </a:t>
            </a:r>
            <a:r>
              <a:rPr lang="nl-NL" sz="1200" dirty="0"/>
              <a:t>copy ready ke Direktorat terkait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138" y="937081"/>
            <a:ext cx="205556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Melalui</a:t>
            </a:r>
            <a:r>
              <a:rPr lang="en-US" b="1" i="1" dirty="0" smtClean="0">
                <a:solidFill>
                  <a:srgbClr val="C00000"/>
                </a:solidFill>
              </a:rPr>
              <a:t> DAK/APBD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33139" y="4395363"/>
            <a:ext cx="151020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accent5">
                    <a:lumMod val="75000"/>
                  </a:schemeClr>
                </a:solidFill>
              </a:rPr>
              <a:t>Melalui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 BOS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4525342" y="3601808"/>
            <a:ext cx="368060" cy="369332"/>
            <a:chOff x="407588" y="3849755"/>
            <a:chExt cx="368060" cy="369332"/>
          </a:xfrm>
        </p:grpSpPr>
        <p:sp>
          <p:nvSpPr>
            <p:cNvPr id="152" name="Oval 151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H="1" flipV="1">
            <a:off x="4686622" y="1492796"/>
            <a:ext cx="1" cy="210901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Isosceles Triangle 154"/>
          <p:cNvSpPr/>
          <p:nvPr/>
        </p:nvSpPr>
        <p:spPr>
          <a:xfrm rot="5400000">
            <a:off x="4707866" y="1523255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6" name="Rectangle 155"/>
          <p:cNvSpPr/>
          <p:nvPr/>
        </p:nvSpPr>
        <p:spPr>
          <a:xfrm>
            <a:off x="4906007" y="1397969"/>
            <a:ext cx="11755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Direktorat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Teknis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l-NL" sz="1200" dirty="0"/>
              <a:t>Rakor dengan Kab/kota dan penyerahan copy ready serta dokumen laiinya</a:t>
            </a:r>
          </a:p>
        </p:txBody>
      </p:sp>
      <p:cxnSp>
        <p:nvCxnSpPr>
          <p:cNvPr id="157" name="Straight Connector 156"/>
          <p:cNvCxnSpPr>
            <a:stCxn id="174" idx="2"/>
          </p:cNvCxnSpPr>
          <p:nvPr/>
        </p:nvCxnSpPr>
        <p:spPr>
          <a:xfrm flipV="1">
            <a:off x="4694798" y="3945763"/>
            <a:ext cx="1" cy="2282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Isosceles Triangle 157"/>
          <p:cNvSpPr/>
          <p:nvPr/>
        </p:nvSpPr>
        <p:spPr>
          <a:xfrm rot="10800000">
            <a:off x="5409054" y="4449361"/>
            <a:ext cx="228600" cy="167682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Rectangle 158"/>
          <p:cNvSpPr/>
          <p:nvPr/>
        </p:nvSpPr>
        <p:spPr>
          <a:xfrm>
            <a:off x="5067643" y="4527550"/>
            <a:ext cx="1058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Penerbit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nl-NL" sz="1200" dirty="0"/>
              <a:t>Penggandaan </a:t>
            </a:r>
            <a:r>
              <a:rPr lang="nl-NL" sz="1200" dirty="0" smtClean="0"/>
              <a:t>Buku</a:t>
            </a:r>
            <a:endParaRPr lang="nl-NL" sz="1200" dirty="0"/>
          </a:p>
        </p:txBody>
      </p:sp>
      <p:sp>
        <p:nvSpPr>
          <p:cNvPr id="160" name="Rectangle 159"/>
          <p:cNvSpPr/>
          <p:nvPr/>
        </p:nvSpPr>
        <p:spPr>
          <a:xfrm>
            <a:off x="5975954" y="3334221"/>
            <a:ext cx="3810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954686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Juni</a:t>
            </a:r>
            <a:endParaRPr lang="en-US" sz="1200" i="1" dirty="0"/>
          </a:p>
        </p:txBody>
      </p:sp>
      <p:sp>
        <p:nvSpPr>
          <p:cNvPr id="162" name="Rectangle 161"/>
          <p:cNvSpPr/>
          <p:nvPr/>
        </p:nvSpPr>
        <p:spPr>
          <a:xfrm>
            <a:off x="6346867" y="3334221"/>
            <a:ext cx="381000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6356954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bg1"/>
                </a:solidFill>
              </a:rPr>
              <a:t>Juli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64" name="Right Brace 163"/>
          <p:cNvSpPr/>
          <p:nvPr/>
        </p:nvSpPr>
        <p:spPr>
          <a:xfrm rot="16200000">
            <a:off x="6299100" y="2877256"/>
            <a:ext cx="105623" cy="751910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6345922" y="1129438"/>
            <a:ext cx="0" cy="20709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6520677" y="1088648"/>
            <a:ext cx="182462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Kab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/Kota</a:t>
            </a:r>
          </a:p>
          <a:p>
            <a:pPr>
              <a:defRPr/>
            </a:pPr>
            <a:r>
              <a:rPr lang="nl-NL" sz="1200" dirty="0"/>
              <a:t>Peleksanaan Pelelangan Penggandaan dan Distribusi buku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6737998" y="3334221"/>
            <a:ext cx="424802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727867" y="3654291"/>
            <a:ext cx="739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bg1"/>
                </a:solidFill>
              </a:rPr>
              <a:t>Agus</a:t>
            </a:r>
            <a:endParaRPr lang="en-US" sz="1200" i="1" dirty="0">
              <a:solidFill>
                <a:schemeClr val="bg1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flipH="1" flipV="1">
            <a:off x="6950399" y="1965848"/>
            <a:ext cx="1" cy="163596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Isosceles Triangle 169"/>
          <p:cNvSpPr/>
          <p:nvPr/>
        </p:nvSpPr>
        <p:spPr>
          <a:xfrm rot="5400000">
            <a:off x="6971642" y="1996307"/>
            <a:ext cx="228600" cy="16768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2" name="Rectangle 171"/>
          <p:cNvSpPr/>
          <p:nvPr/>
        </p:nvSpPr>
        <p:spPr>
          <a:xfrm>
            <a:off x="7181850" y="3334221"/>
            <a:ext cx="381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7162800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Sept</a:t>
            </a:r>
            <a:endParaRPr lang="en-US" sz="1200" i="1" dirty="0"/>
          </a:p>
        </p:txBody>
      </p:sp>
      <p:sp>
        <p:nvSpPr>
          <p:cNvPr id="174" name="Right Brace 173"/>
          <p:cNvSpPr/>
          <p:nvPr/>
        </p:nvSpPr>
        <p:spPr>
          <a:xfrm rot="5400000">
            <a:off x="5375907" y="3492854"/>
            <a:ext cx="294895" cy="1657113"/>
          </a:xfrm>
          <a:prstGeom prst="rightBrac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7562850" y="3334221"/>
            <a:ext cx="381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7505700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Okt</a:t>
            </a:r>
            <a:endParaRPr lang="en-US" sz="1200" i="1" dirty="0"/>
          </a:p>
        </p:txBody>
      </p:sp>
      <p:sp>
        <p:nvSpPr>
          <p:cNvPr id="177" name="Rectangle 176"/>
          <p:cNvSpPr/>
          <p:nvPr/>
        </p:nvSpPr>
        <p:spPr>
          <a:xfrm>
            <a:off x="7905750" y="3334221"/>
            <a:ext cx="3810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7848600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Nov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8286750" y="3334221"/>
            <a:ext cx="3810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8229600" y="3654291"/>
            <a:ext cx="516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Des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591909" y="3895422"/>
            <a:ext cx="1561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/>
              <a:t>Januari</a:t>
            </a:r>
            <a:r>
              <a:rPr lang="en-US" sz="1200" b="1" i="1" dirty="0" smtClean="0"/>
              <a:t> 2015</a:t>
            </a:r>
            <a:endParaRPr lang="en-US" sz="1200" b="1" i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139" y="902581"/>
            <a:ext cx="9139461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252435" y="4281941"/>
            <a:ext cx="9139461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ight Brace 183"/>
          <p:cNvSpPr/>
          <p:nvPr/>
        </p:nvSpPr>
        <p:spPr>
          <a:xfrm rot="5400000">
            <a:off x="7986845" y="3787951"/>
            <a:ext cx="261553" cy="1100257"/>
          </a:xfrm>
          <a:prstGeom prst="rightBrac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/>
          <p:cNvSpPr/>
          <p:nvPr/>
        </p:nvSpPr>
        <p:spPr>
          <a:xfrm rot="10800000">
            <a:off x="8016285" y="4433807"/>
            <a:ext cx="228600" cy="167682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86" name="Group 185"/>
          <p:cNvGrpSpPr/>
          <p:nvPr/>
        </p:nvGrpSpPr>
        <p:grpSpPr>
          <a:xfrm>
            <a:off x="8839200" y="3601808"/>
            <a:ext cx="368060" cy="369332"/>
            <a:chOff x="407588" y="3849755"/>
            <a:chExt cx="368060" cy="369332"/>
          </a:xfrm>
        </p:grpSpPr>
        <p:sp>
          <p:nvSpPr>
            <p:cNvPr id="187" name="Oval 186"/>
            <p:cNvSpPr/>
            <p:nvPr/>
          </p:nvSpPr>
          <p:spPr>
            <a:xfrm>
              <a:off x="427273" y="3870960"/>
              <a:ext cx="322749" cy="32274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07588" y="3849755"/>
              <a:ext cx="368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II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89" name="Straight Connector 188"/>
          <p:cNvCxnSpPr/>
          <p:nvPr/>
        </p:nvCxnSpPr>
        <p:spPr>
          <a:xfrm flipV="1">
            <a:off x="9023230" y="3945762"/>
            <a:ext cx="0" cy="111049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Isosceles Triangle 190"/>
          <p:cNvSpPr/>
          <p:nvPr/>
        </p:nvSpPr>
        <p:spPr>
          <a:xfrm rot="10800000">
            <a:off x="8908930" y="5087233"/>
            <a:ext cx="228600" cy="167682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Rectangle 191"/>
          <p:cNvSpPr/>
          <p:nvPr/>
        </p:nvSpPr>
        <p:spPr>
          <a:xfrm>
            <a:off x="8488014" y="5235436"/>
            <a:ext cx="1180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Penggunaan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di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sekolah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641529" y="4527550"/>
            <a:ext cx="1058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Sekolah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nl-NL" sz="1200" dirty="0"/>
              <a:t>Pembelian oleh sekolah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3825" y="1265032"/>
            <a:ext cx="2050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Di 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kab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kota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memperoleh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 DAK</a:t>
            </a:r>
            <a:endParaRPr lang="en-US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61925" y="4744396"/>
            <a:ext cx="1361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accent5">
                    <a:lumMod val="75000"/>
                  </a:schemeClr>
                </a:solidFill>
              </a:rPr>
              <a:t>Di </a:t>
            </a:r>
            <a:r>
              <a:rPr lang="en-US" sz="1400" b="1" i="1" dirty="0" err="1" smtClean="0">
                <a:solidFill>
                  <a:schemeClr val="accent5">
                    <a:lumMod val="75000"/>
                  </a:schemeClr>
                </a:solidFill>
              </a:rPr>
              <a:t>kab</a:t>
            </a:r>
            <a:r>
              <a:rPr lang="en-US" sz="1400" b="1" i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1400" b="1" i="1" dirty="0" err="1" smtClean="0">
                <a:solidFill>
                  <a:schemeClr val="accent5">
                    <a:lumMod val="75000"/>
                  </a:schemeClr>
                </a:solidFill>
              </a:rPr>
              <a:t>kota</a:t>
            </a:r>
            <a:r>
              <a:rPr lang="en-US" sz="1400" b="1" i="1" dirty="0" smtClean="0">
                <a:solidFill>
                  <a:schemeClr val="accent5">
                    <a:lumMod val="75000"/>
                  </a:schemeClr>
                </a:solidFill>
              </a:rPr>
              <a:t> yang Non DAK</a:t>
            </a:r>
            <a:endParaRPr lang="en-US" sz="1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5" name="Isosceles Triangle 194"/>
          <p:cNvSpPr/>
          <p:nvPr/>
        </p:nvSpPr>
        <p:spPr>
          <a:xfrm rot="10800000">
            <a:off x="2609769" y="4433807"/>
            <a:ext cx="228600" cy="167682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96741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1277"/>
            <a:ext cx="8543925" cy="795436"/>
          </a:xfrm>
        </p:spPr>
        <p:txBody>
          <a:bodyPr/>
          <a:lstStyle/>
          <a:p>
            <a:r>
              <a:rPr lang="id-ID" b="1" dirty="0" smtClean="0">
                <a:solidFill>
                  <a:srgbClr val="0070C0"/>
                </a:solidFill>
              </a:rPr>
              <a:t>Penjelasan Umum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1052736"/>
            <a:ext cx="9217024" cy="5544616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Kurikulum 2013 dilaksanakan 100% pada tahun pelajaran 2014/2015 pada </a:t>
            </a:r>
            <a:r>
              <a:rPr lang="en-US" dirty="0" smtClean="0">
                <a:solidFill>
                  <a:srgbClr val="00B0F0"/>
                </a:solidFill>
              </a:rPr>
              <a:t>SD </a:t>
            </a:r>
            <a:r>
              <a:rPr lang="en-US" dirty="0" err="1" smtClean="0">
                <a:solidFill>
                  <a:srgbClr val="00B0F0"/>
                </a:solidFill>
              </a:rPr>
              <a:t>kelas</a:t>
            </a:r>
            <a:r>
              <a:rPr lang="en-US" dirty="0" smtClean="0">
                <a:solidFill>
                  <a:srgbClr val="00B0F0"/>
                </a:solidFill>
              </a:rPr>
              <a:t> I</a:t>
            </a:r>
            <a:r>
              <a:rPr lang="id-ID" dirty="0" smtClean="0">
                <a:solidFill>
                  <a:srgbClr val="00B0F0"/>
                </a:solidFill>
              </a:rPr>
              <a:t>,II, IV dan </a:t>
            </a:r>
            <a:r>
              <a:rPr lang="en-US" dirty="0" smtClean="0">
                <a:solidFill>
                  <a:srgbClr val="00B0F0"/>
                </a:solidFill>
              </a:rPr>
              <a:t> V, SMP </a:t>
            </a:r>
            <a:r>
              <a:rPr lang="en-US" dirty="0" err="1" smtClean="0">
                <a:solidFill>
                  <a:srgbClr val="00B0F0"/>
                </a:solidFill>
              </a:rPr>
              <a:t>kelas</a:t>
            </a:r>
            <a:r>
              <a:rPr lang="en-US" dirty="0" smtClean="0">
                <a:solidFill>
                  <a:srgbClr val="00B0F0"/>
                </a:solidFill>
              </a:rPr>
              <a:t> VII </a:t>
            </a:r>
            <a:r>
              <a:rPr lang="id-ID" dirty="0" smtClean="0">
                <a:solidFill>
                  <a:srgbClr val="00B0F0"/>
                </a:solidFill>
              </a:rPr>
              <a:t>dan VIII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id-ID" dirty="0" smtClean="0">
                <a:solidFill>
                  <a:srgbClr val="FF0000"/>
                </a:solidFill>
              </a:rPr>
              <a:t>SMA dan SMK kelas X dan XI.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Menggandakan buku siswa dan Guru untuk </a:t>
            </a:r>
            <a:r>
              <a:rPr lang="en-US" dirty="0" smtClean="0">
                <a:solidFill>
                  <a:srgbClr val="00B0F0"/>
                </a:solidFill>
              </a:rPr>
              <a:t>SD </a:t>
            </a:r>
            <a:r>
              <a:rPr lang="en-US" dirty="0" err="1" smtClean="0">
                <a:solidFill>
                  <a:srgbClr val="00B0F0"/>
                </a:solidFill>
              </a:rPr>
              <a:t>kelas</a:t>
            </a:r>
            <a:r>
              <a:rPr lang="en-US" dirty="0" smtClean="0">
                <a:solidFill>
                  <a:srgbClr val="00B0F0"/>
                </a:solidFill>
              </a:rPr>
              <a:t> I</a:t>
            </a:r>
            <a:r>
              <a:rPr lang="id-ID" dirty="0" smtClean="0">
                <a:solidFill>
                  <a:srgbClr val="00B0F0"/>
                </a:solidFill>
              </a:rPr>
              <a:t>,II, IV dan </a:t>
            </a:r>
            <a:r>
              <a:rPr lang="en-US" dirty="0" smtClean="0">
                <a:solidFill>
                  <a:srgbClr val="00B0F0"/>
                </a:solidFill>
              </a:rPr>
              <a:t> V, SMP </a:t>
            </a:r>
            <a:r>
              <a:rPr lang="en-US" dirty="0" err="1" smtClean="0">
                <a:solidFill>
                  <a:srgbClr val="00B0F0"/>
                </a:solidFill>
              </a:rPr>
              <a:t>kelas</a:t>
            </a:r>
            <a:r>
              <a:rPr lang="en-US" dirty="0" smtClean="0">
                <a:solidFill>
                  <a:srgbClr val="00B0F0"/>
                </a:solidFill>
              </a:rPr>
              <a:t> VII </a:t>
            </a:r>
            <a:r>
              <a:rPr lang="id-ID" dirty="0" smtClean="0">
                <a:solidFill>
                  <a:srgbClr val="00B0F0"/>
                </a:solidFill>
              </a:rPr>
              <a:t>dan VIII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id-ID" dirty="0" smtClean="0">
                <a:solidFill>
                  <a:srgbClr val="FF0000"/>
                </a:solidFill>
              </a:rPr>
              <a:t>SMA dan SMK kelas X dan XI.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Untuk poin 2 khusus untuk mata pelajaran agama (6 agama) yang digandakan sesuai dengan jenis dan jumlah penganut agama peserta didik.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Buku siswa </a:t>
            </a:r>
            <a:r>
              <a:rPr lang="en-US" dirty="0" smtClean="0">
                <a:solidFill>
                  <a:srgbClr val="FF0000"/>
                </a:solidFill>
              </a:rPr>
              <a:t>semester I</a:t>
            </a:r>
            <a:r>
              <a:rPr lang="en-US" dirty="0" smtClean="0"/>
              <a:t> </a:t>
            </a:r>
            <a:r>
              <a:rPr lang="id-ID" dirty="0" smtClean="0"/>
              <a:t>harus sudah berada di sekolah paling lambat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 Juni 2014.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/>
              <a:t>Buku siswa </a:t>
            </a:r>
            <a:r>
              <a:rPr lang="en-US" dirty="0">
                <a:solidFill>
                  <a:srgbClr val="FF0000"/>
                </a:solidFill>
              </a:rPr>
              <a:t>semester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 smtClean="0"/>
              <a:t> </a:t>
            </a:r>
            <a:r>
              <a:rPr lang="id-ID" dirty="0"/>
              <a:t>harus sudah berada di sekolah paling lambat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id-ID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Desember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>
                <a:solidFill>
                  <a:srgbClr val="FF0000"/>
                </a:solidFill>
              </a:rPr>
              <a:t>2014.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Buku guru dan siswa untuk keperluan pelatihan paling lambat awal Maret 2014.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80728"/>
            <a:ext cx="9906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01272" y="6381328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67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0" y="-17462"/>
            <a:ext cx="9906000" cy="646113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Tahapan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Implementasi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Kurikulum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Dikdas</a:t>
            </a:r>
            <a:endParaRPr lang="en-US" sz="3600" b="1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3062" y="793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2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31859C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4661279"/>
              </p:ext>
            </p:extLst>
          </p:nvPr>
        </p:nvGraphicFramePr>
        <p:xfrm>
          <a:off x="533401" y="1066800"/>
          <a:ext cx="8686798" cy="487679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4144"/>
                <a:gridCol w="1447800"/>
                <a:gridCol w="1716386"/>
                <a:gridCol w="1868504"/>
                <a:gridCol w="1309982"/>
                <a:gridCol w="1309982"/>
              </a:tblGrid>
              <a:tr h="4616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 err="1">
                          <a:effectLst/>
                        </a:rPr>
                        <a:t>Jenjang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 err="1">
                          <a:effectLst/>
                        </a:rPr>
                        <a:t>Kelas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</a:rPr>
                        <a:t>Tahun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4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I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2.598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Sekolah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16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II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89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III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89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IV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2.598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Sekolah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06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06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VI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8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SMP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VII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1.436 </a:t>
                      </a:r>
                      <a:r>
                        <a:rPr lang="en-US" sz="2000" u="none" strike="noStrike" dirty="0" err="1">
                          <a:effectLst/>
                        </a:rPr>
                        <a:t>sekolah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06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VIII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06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IX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9965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0" y="-17462"/>
            <a:ext cx="9906000" cy="646113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Tahapan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Implementasi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Kurikulum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+mj-lt"/>
                <a:cs typeface="Arial" charset="0"/>
              </a:rPr>
              <a:t>Dikmen</a:t>
            </a:r>
            <a:endParaRPr lang="en-US" sz="3600" b="1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3062" y="793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2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31859C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6983823"/>
              </p:ext>
            </p:extLst>
          </p:nvPr>
        </p:nvGraphicFramePr>
        <p:xfrm>
          <a:off x="533401" y="1066800"/>
          <a:ext cx="8686798" cy="47384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4144"/>
                <a:gridCol w="1447800"/>
                <a:gridCol w="1716386"/>
                <a:gridCol w="1868504"/>
                <a:gridCol w="1309982"/>
                <a:gridCol w="1309982"/>
              </a:tblGrid>
              <a:tr h="6307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 err="1">
                          <a:effectLst/>
                        </a:rPr>
                        <a:t>Jenjang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 err="1">
                          <a:effectLst/>
                        </a:rPr>
                        <a:t>Kelas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</a:rPr>
                        <a:t>Tahun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SMA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11.629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Sekolah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307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Xl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33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err="1" smtClean="0">
                          <a:effectLst/>
                        </a:rPr>
                        <a:t>Xll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95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SMK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10.628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sekolah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33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33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err="1" smtClean="0">
                          <a:effectLst/>
                        </a:rPr>
                        <a:t>Xll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6780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53207" y="2880709"/>
            <a:ext cx="9399587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200" b="1" dirty="0" err="1" smtClean="0">
                <a:solidFill>
                  <a:srgbClr val="4F81BD">
                    <a:lumMod val="75000"/>
                  </a:srgbClr>
                </a:solidFill>
              </a:rPr>
              <a:t>Jumlah</a:t>
            </a:r>
            <a:r>
              <a:rPr lang="fi-FI" sz="32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fi-FI" sz="3200" b="1" dirty="0" err="1" smtClean="0">
                <a:solidFill>
                  <a:srgbClr val="4F81BD">
                    <a:lumMod val="75000"/>
                  </a:srgbClr>
                </a:solidFill>
              </a:rPr>
              <a:t>Sekolah</a:t>
            </a:r>
            <a:r>
              <a:rPr lang="fi-FI" sz="32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fi-FI" sz="3200" b="1" dirty="0">
                <a:solidFill>
                  <a:srgbClr val="4F81BD">
                    <a:lumMod val="75000"/>
                  </a:srgbClr>
                </a:solidFill>
              </a:rPr>
              <a:t>Penerima Buku </a:t>
            </a:r>
            <a:r>
              <a:rPr lang="fi-FI" sz="3200" b="1" dirty="0" err="1">
                <a:solidFill>
                  <a:srgbClr val="4F81BD">
                    <a:lumMod val="75000"/>
                  </a:srgbClr>
                </a:solidFill>
              </a:rPr>
              <a:t>Kurikulum</a:t>
            </a:r>
            <a:r>
              <a:rPr lang="fi-FI" sz="32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fi-FI" sz="3200" b="1" dirty="0" smtClean="0">
                <a:solidFill>
                  <a:srgbClr val="4F81BD">
                    <a:lumMod val="75000"/>
                  </a:srgbClr>
                </a:solidFill>
              </a:rPr>
              <a:t>2013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200" b="1" dirty="0" err="1" smtClean="0">
                <a:solidFill>
                  <a:srgbClr val="4F81BD">
                    <a:lumMod val="75000"/>
                  </a:srgbClr>
                </a:solidFill>
              </a:rPr>
              <a:t>Tahun</a:t>
            </a:r>
            <a:r>
              <a:rPr lang="fi-FI" sz="3200" b="1" dirty="0" smtClean="0">
                <a:solidFill>
                  <a:srgbClr val="4F81BD">
                    <a:lumMod val="75000"/>
                  </a:srgbClr>
                </a:solidFill>
              </a:rPr>
              <a:t> 2014</a:t>
            </a:r>
            <a:endParaRPr lang="fi-FI" sz="32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4489" y="4149080"/>
            <a:ext cx="906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Group 1"/>
          <p:cNvGrpSpPr>
            <a:grpSpLocks/>
          </p:cNvGrpSpPr>
          <p:nvPr/>
        </p:nvGrpSpPr>
        <p:grpSpPr bwMode="auto">
          <a:xfrm>
            <a:off x="4270375" y="1374777"/>
            <a:ext cx="1366838" cy="830263"/>
            <a:chOff x="4448175" y="1878013"/>
            <a:chExt cx="785813" cy="831720"/>
          </a:xfrm>
        </p:grpSpPr>
        <p:sp>
          <p:nvSpPr>
            <p:cNvPr id="4102" name="TextBox 6"/>
            <p:cNvSpPr txBox="1">
              <a:spLocks noChangeArrowheads="1"/>
            </p:cNvSpPr>
            <p:nvPr/>
          </p:nvSpPr>
          <p:spPr bwMode="auto">
            <a:xfrm>
              <a:off x="4487863" y="1878013"/>
              <a:ext cx="708025" cy="83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AC090"/>
                  </a:solidFill>
                  <a:latin typeface="Arial Rounded MT Bold" pitchFamily="34" charset="0"/>
                </a:rPr>
                <a:t>B</a:t>
              </a:r>
              <a:endParaRPr lang="id-ID" sz="4800" b="1" dirty="0">
                <a:solidFill>
                  <a:srgbClr val="FAC090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48175" y="1878013"/>
              <a:ext cx="785813" cy="823768"/>
            </a:xfrm>
            <a:prstGeom prst="roundRect">
              <a:avLst/>
            </a:prstGeom>
            <a:noFill/>
            <a:ln w="3175">
              <a:solidFill>
                <a:schemeClr val="bg2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3" tIns="45717" rIns="91433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73280" y="6381330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7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7297205"/>
              </p:ext>
            </p:extLst>
          </p:nvPr>
        </p:nvGraphicFramePr>
        <p:xfrm>
          <a:off x="387349" y="990600"/>
          <a:ext cx="9102154" cy="50306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0655"/>
                <a:gridCol w="2472470"/>
                <a:gridCol w="2461811"/>
                <a:gridCol w="2737218"/>
              </a:tblGrid>
              <a:tr h="1021461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No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Jenjang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Sekolah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Siswa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Kelas</a:t>
                      </a:r>
                      <a:r>
                        <a:rPr lang="en-US" sz="2800" dirty="0" smtClean="0"/>
                        <a:t> 1,2,4,5,7,8</a:t>
                      </a:r>
                      <a:endParaRPr lang="en-SG" sz="2800" dirty="0" smtClean="0"/>
                    </a:p>
                  </a:txBody>
                  <a:tcPr marL="99050" marR="99050" marT="45715" marB="45715" anchor="ctr"/>
                </a:tc>
              </a:tr>
              <a:tr h="1002307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1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SD</a:t>
                      </a:r>
                      <a:r>
                        <a:rPr lang="id-ID" sz="2800" dirty="0" smtClean="0"/>
                        <a:t> 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148.171  </a:t>
                      </a:r>
                    </a:p>
                  </a:txBody>
                  <a:tcPr marL="10318" marR="99050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17.640.917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8" marR="99050" marT="9526" marB="0" anchor="ctr"/>
                </a:tc>
              </a:tr>
              <a:tr h="1002307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2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SMP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35.597 </a:t>
                      </a:r>
                    </a:p>
                  </a:txBody>
                  <a:tcPr marL="10318" marR="99050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7.107.950 </a:t>
                      </a:r>
                    </a:p>
                  </a:txBody>
                  <a:tcPr marL="10318" marR="99050" marT="9526" marB="0" anchor="ctr"/>
                </a:tc>
              </a:tr>
              <a:tr h="1002307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3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PKLK</a:t>
                      </a:r>
                      <a:endParaRPr lang="en-SG" sz="2800" dirty="0"/>
                    </a:p>
                  </a:txBody>
                  <a:tcPr marL="99050" marR="99050" marT="45715" marB="45715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1.744</a:t>
                      </a:r>
                    </a:p>
                  </a:txBody>
                  <a:tcPr marL="10318" marR="99050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32.354</a:t>
                      </a:r>
                    </a:p>
                  </a:txBody>
                  <a:tcPr marL="10318" marR="99050" marT="9526" marB="0" anchor="ctr"/>
                </a:tc>
              </a:tr>
              <a:tr h="10023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Jumlah</a:t>
                      </a:r>
                      <a:endParaRPr kumimoji="0" lang="en-SG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0" marR="99050" marT="45715" marB="45715" anchor="ctr"/>
                </a:tc>
                <a:tc hMerge="1">
                  <a:txBody>
                    <a:bodyPr/>
                    <a:lstStyle/>
                    <a:p>
                      <a:endParaRPr lang="en-SG" sz="22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185.512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24.781.221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0" y="-4762"/>
            <a:ext cx="9906000" cy="646113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rgbClr val="FFFFFF"/>
                </a:solidFill>
                <a:latin typeface="+mj-lt"/>
                <a:cs typeface="Arial" charset="0"/>
              </a:rPr>
              <a:t>Jumlah</a:t>
            </a:r>
            <a:r>
              <a:rPr lang="en-US" sz="3600" dirty="0" smtClean="0">
                <a:solidFill>
                  <a:srgbClr val="FFFFFF"/>
                </a:solidFill>
                <a:latin typeface="+mj-lt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+mj-lt"/>
                <a:cs typeface="Arial" charset="0"/>
              </a:rPr>
              <a:t>Sekolah</a:t>
            </a:r>
            <a:r>
              <a:rPr lang="fi-FI" sz="3600" dirty="0" smtClean="0">
                <a:solidFill>
                  <a:srgbClr val="FFFFFF"/>
                </a:solidFill>
                <a:latin typeface="+mj-lt"/>
              </a:rPr>
              <a:t> Sasaran Pendidikan Dasar</a:t>
            </a:r>
            <a:endParaRPr lang="fi-FI" sz="3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3062" y="793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2" name="Slide Number Placeholder 2"/>
          <p:cNvSpPr txBox="1"/>
          <p:nvPr/>
        </p:nvSpPr>
        <p:spPr>
          <a:xfrm>
            <a:off x="9372601" y="6492877"/>
            <a:ext cx="533400" cy="365125"/>
          </a:xfrm>
          <a:prstGeom prst="rect">
            <a:avLst/>
          </a:prstGeom>
          <a:solidFill>
            <a:srgbClr val="31859C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68FBD42-37B5-4F2F-8AF6-4E4B171B27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525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2106114"/>
              </p:ext>
            </p:extLst>
          </p:nvPr>
        </p:nvGraphicFramePr>
        <p:xfrm>
          <a:off x="424210" y="1124744"/>
          <a:ext cx="9137302" cy="48104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87345"/>
                <a:gridCol w="1786940"/>
                <a:gridCol w="1966978"/>
                <a:gridCol w="1998380"/>
                <a:gridCol w="2397659"/>
              </a:tblGrid>
              <a:tr h="813829"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No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Jenjang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Jumlah</a:t>
                      </a:r>
                      <a:r>
                        <a:rPr lang="en-SG" sz="2800" dirty="0" smtClean="0"/>
                        <a:t> </a:t>
                      </a:r>
                      <a:r>
                        <a:rPr lang="en-SG" sz="2800" dirty="0" err="1" smtClean="0"/>
                        <a:t>Sekolah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2800" dirty="0" err="1" smtClean="0"/>
                        <a:t>Siswa</a:t>
                      </a:r>
                      <a:endParaRPr lang="en-SG" sz="2800" dirty="0"/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SG" sz="2800" dirty="0"/>
                    </a:p>
                  </a:txBody>
                  <a:tcPr marL="99060" marR="99060" marT="45712" marB="45712" anchor="ctr"/>
                </a:tc>
              </a:tr>
              <a:tr h="704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SG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SG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SG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XI</a:t>
                      </a:r>
                      <a:endParaRPr lang="en-SG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algn="ctr"/>
                      <a:r>
                        <a:rPr lang="en-SG" sz="2800" dirty="0" smtClean="0"/>
                        <a:t>1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SMA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11.629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1.767.368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1.693.728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SMK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1.597.352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1.430.115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r>
                        <a:rPr lang="en-SG" sz="2800" dirty="0" smtClean="0"/>
                        <a:t>SMLB</a:t>
                      </a:r>
                      <a:endParaRPr lang="en-SG" sz="2800" dirty="0"/>
                    </a:p>
                  </a:txBody>
                  <a:tcPr marL="99060" marR="99060"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99060" marT="9525" marB="0" anchor="ctr"/>
                </a:tc>
              </a:tr>
              <a:tr h="823044">
                <a:tc gridSpan="2">
                  <a:txBody>
                    <a:bodyPr/>
                    <a:lstStyle/>
                    <a:p>
                      <a:pPr algn="ctr"/>
                      <a:r>
                        <a:rPr lang="en-SG" sz="2800" b="1" dirty="0" smtClean="0">
                          <a:solidFill>
                            <a:srgbClr val="C00000"/>
                          </a:solidFill>
                        </a:rPr>
                        <a:t>JUMLAH</a:t>
                      </a:r>
                      <a:endParaRPr lang="en-SG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9060" marR="99060" marT="45712" marB="45712" anchor="ctr"/>
                </a:tc>
                <a:tc hMerge="1">
                  <a:txBody>
                    <a:bodyPr/>
                    <a:lstStyle/>
                    <a:p>
                      <a:endParaRPr lang="en-SG" sz="22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23.031</a:t>
                      </a: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3.368.728</a:t>
                      </a:r>
                    </a:p>
                  </a:txBody>
                  <a:tcPr marL="10319" marR="9906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3.127.249</a:t>
                      </a:r>
                    </a:p>
                  </a:txBody>
                  <a:tcPr marL="10319" marR="99060" marT="9525" marB="0" anchor="ctr"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0" y="-100013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3649" y="-6349"/>
            <a:ext cx="9902351" cy="64632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rgbClr val="FFFFFF"/>
                </a:solidFill>
                <a:latin typeface="+mj-lt"/>
                <a:cs typeface="Arial" charset="0"/>
              </a:defRPr>
            </a:lvl1pPr>
          </a:lstStyle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Menengah</a:t>
            </a:r>
            <a:endParaRPr lang="fi-FI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649" y="620688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3062" y="52388"/>
            <a:ext cx="9906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9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7401272" y="6381328"/>
            <a:ext cx="2311400" cy="365125"/>
          </a:xfrm>
        </p:spPr>
        <p:txBody>
          <a:bodyPr/>
          <a:lstStyle/>
          <a:p>
            <a:pPr>
              <a:defRPr/>
            </a:pPr>
            <a:fld id="{82994E30-3DC9-4C12-95B9-7498962B0F1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75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bnVsbA==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bnVsbA=="/>
  <p:tag name="__MASTER" val="__part_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bnVsbA=="/>
  <p:tag name="__MASTER" val="__part_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8636</TotalTime>
  <Words>2314</Words>
  <Application>Microsoft Office PowerPoint</Application>
  <PresentationFormat>A4 Paper (210x297 mm)</PresentationFormat>
  <Paragraphs>898</Paragraphs>
  <Slides>39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Microsoft Office Excel Worksheet</vt:lpstr>
      <vt:lpstr>Slide 1</vt:lpstr>
      <vt:lpstr>Slide 2</vt:lpstr>
      <vt:lpstr>Slide 3</vt:lpstr>
      <vt:lpstr>Penjelasan Umum</vt:lpstr>
      <vt:lpstr>Slide 5</vt:lpstr>
      <vt:lpstr>Slide 6</vt:lpstr>
      <vt:lpstr>Slide 7</vt:lpstr>
      <vt:lpstr>Slide 8</vt:lpstr>
      <vt:lpstr>Slide 9</vt:lpstr>
      <vt:lpstr>Slide 10</vt:lpstr>
      <vt:lpstr>Penganggaran Pengadaan Buku</vt:lpstr>
      <vt:lpstr>Pelaksanaan Pengadaan Buku</vt:lpstr>
      <vt:lpstr>MEKANISME PENGADAAN BUKU KURIKULUM 2013  Tahun 2014 </vt:lpstr>
      <vt:lpstr>Skenario Penggandaan Buku Kurikulum 2013 Semester I Tahun Ajaran 2014/2015 Melalui BOS dan APBN Tahun Anggaran 2014</vt:lpstr>
      <vt:lpstr>Skenario Penggandaan Buku Kurikulum 2013 Semester II Tahun Ajaran 2014/2015 Melalui  DAK dan APBD Tahun Ajaran 2014/2015</vt:lpstr>
      <vt:lpstr>Slide 16</vt:lpstr>
      <vt:lpstr>Slide 17</vt:lpstr>
      <vt:lpstr>Usulan Butir-butir Kesepakatan Antara Kemdikbud dan Pemda Untuk Pengadaan Buku </vt:lpstr>
      <vt:lpstr>Slide 19</vt:lpstr>
      <vt:lpstr>Sasaran dan Anggaran Penggandaan/Pembelian Buku Pendidikan Dasar </vt:lpstr>
      <vt:lpstr>Buku Siswa SD Per Provinsi melalui APBN 2014</vt:lpstr>
      <vt:lpstr>Buku Siswa SMP Per Provinsi melalui APBN 2014</vt:lpstr>
      <vt:lpstr>Slide 23</vt:lpstr>
      <vt:lpstr>Slide 24</vt:lpstr>
      <vt:lpstr>Slide 25</vt:lpstr>
      <vt:lpstr>Slide 26</vt:lpstr>
      <vt:lpstr>Buku Siswa SMA dan SMK Per Provinsi melalui BOS 2014</vt:lpstr>
      <vt:lpstr>Buku Siswa SMA Per Provinsi melalui  DAK dan APBD 2014</vt:lpstr>
      <vt:lpstr>Buku Siswa SMK Per Provinsi melalui  DAK dan APBD 2014</vt:lpstr>
      <vt:lpstr>Slide 30</vt:lpstr>
      <vt:lpstr>Buku Kelas I</vt:lpstr>
      <vt:lpstr>Slide 32</vt:lpstr>
      <vt:lpstr>Buku Siswa Kelas IV</vt:lpstr>
      <vt:lpstr>Slide 34</vt:lpstr>
      <vt:lpstr>Buku Siswa Kelas VII dan VIII</vt:lpstr>
      <vt:lpstr>Buku Kelas X dan Xl</vt:lpstr>
      <vt:lpstr>Slide 37</vt:lpstr>
      <vt:lpstr>Slide 38</vt:lpstr>
      <vt:lpstr>Skenario Penggandaan Buku Kurikulum 2013 Semester II Tahun Ajaran 2014/2015 Melalui BOS dan DAK Tahun Ajaran 2014/2015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Ananto K. Seta</dc:creator>
  <cp:lastModifiedBy>bagren2013</cp:lastModifiedBy>
  <cp:revision>411</cp:revision>
  <cp:lastPrinted>2013-10-30T06:10:20Z</cp:lastPrinted>
  <dcterms:created xsi:type="dcterms:W3CDTF">2013-02-09T06:44:17Z</dcterms:created>
  <dcterms:modified xsi:type="dcterms:W3CDTF">2013-12-01T02:57:16Z</dcterms:modified>
</cp:coreProperties>
</file>