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94" r:id="rId2"/>
    <p:sldId id="269" r:id="rId3"/>
    <p:sldId id="281" r:id="rId4"/>
    <p:sldId id="292" r:id="rId5"/>
    <p:sldId id="293" r:id="rId6"/>
    <p:sldId id="373" r:id="rId7"/>
    <p:sldId id="321" r:id="rId8"/>
    <p:sldId id="374" r:id="rId9"/>
    <p:sldId id="326" r:id="rId10"/>
    <p:sldId id="327" r:id="rId11"/>
    <p:sldId id="322" r:id="rId12"/>
    <p:sldId id="299" r:id="rId13"/>
    <p:sldId id="300" r:id="rId14"/>
    <p:sldId id="301" r:id="rId15"/>
    <p:sldId id="302" r:id="rId16"/>
    <p:sldId id="303" r:id="rId17"/>
    <p:sldId id="361" r:id="rId18"/>
    <p:sldId id="362" r:id="rId19"/>
    <p:sldId id="323" r:id="rId20"/>
    <p:sldId id="365" r:id="rId21"/>
    <p:sldId id="366" r:id="rId22"/>
    <p:sldId id="370" r:id="rId23"/>
    <p:sldId id="324" r:id="rId24"/>
    <p:sldId id="363" r:id="rId25"/>
    <p:sldId id="369" r:id="rId26"/>
    <p:sldId id="372" r:id="rId27"/>
    <p:sldId id="325" r:id="rId28"/>
    <p:sldId id="371" r:id="rId29"/>
    <p:sldId id="348" r:id="rId30"/>
    <p:sldId id="401" r:id="rId31"/>
    <p:sldId id="404" r:id="rId32"/>
    <p:sldId id="403" r:id="rId33"/>
    <p:sldId id="383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98" r:id="rId43"/>
    <p:sldId id="397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1" r:id="rId52"/>
    <p:sldId id="392" r:id="rId53"/>
    <p:sldId id="393" r:id="rId54"/>
    <p:sldId id="394" r:id="rId55"/>
    <p:sldId id="395" r:id="rId56"/>
    <p:sldId id="399" r:id="rId57"/>
  </p:sldIdLst>
  <p:sldSz cx="9144000" cy="6858000" type="screen4x3"/>
  <p:notesSz cx="7045325" cy="93456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66" d="100"/>
          <a:sy n="66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B7D307C2-D42F-4217-9AC7-2D3534B88340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A933D4F4-2EB6-49FD-A155-7A8A39F76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75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3371B9E1-39ED-4575-9618-47CD924D7CAB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FCD8378F-BCA8-445E-94D6-6DBC17BAFC9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53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1963" y="157163"/>
            <a:ext cx="6186487" cy="4638675"/>
          </a:xfrm>
          <a:ln/>
        </p:spPr>
      </p:sp>
      <p:sp>
        <p:nvSpPr>
          <p:cNvPr id="135171" name="Date Placeholder 4"/>
          <p:cNvSpPr txBox="1">
            <a:spLocks noChangeArrowheads="1"/>
          </p:cNvSpPr>
          <p:nvPr/>
        </p:nvSpPr>
        <p:spPr bwMode="auto">
          <a:xfrm>
            <a:off x="3990722" y="1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2" tIns="46831" rIns="93662" bIns="46831"/>
          <a:lstStyle/>
          <a:p>
            <a:pPr algn="r"/>
            <a:endParaRPr lang="id-ID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defRPr/>
            </a:pPr>
            <a:endParaRPr sz="1400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1" y="8795586"/>
            <a:ext cx="7045325" cy="5094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/>
              <a:t>Halaman </a:t>
            </a:r>
            <a:fld id="{FF5D5976-171F-43A9-B644-D1695F15C28D}" type="slidenum">
              <a:rPr lang="id-ID"/>
              <a:pPr algn="ctr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28BEE-5DF4-4952-B8DF-49B8981BBFA6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807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D62D8-5F49-4979-95E5-E1C18F56863D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4907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1963" y="157163"/>
            <a:ext cx="6186487" cy="4638675"/>
          </a:xfrm>
          <a:ln/>
        </p:spPr>
      </p:sp>
      <p:sp>
        <p:nvSpPr>
          <p:cNvPr id="135171" name="Date Placeholder 4"/>
          <p:cNvSpPr txBox="1">
            <a:spLocks noChangeArrowheads="1"/>
          </p:cNvSpPr>
          <p:nvPr/>
        </p:nvSpPr>
        <p:spPr bwMode="auto">
          <a:xfrm>
            <a:off x="3990722" y="1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2" tIns="46831" rIns="93662" bIns="46831"/>
          <a:lstStyle/>
          <a:p>
            <a:pPr algn="r"/>
            <a:endParaRPr lang="id-ID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defRPr/>
            </a:pPr>
            <a:endParaRPr sz="1400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1" y="8795586"/>
            <a:ext cx="7045325" cy="5094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/>
              <a:t>Halaman </a:t>
            </a:r>
            <a:fld id="{FF5D5976-171F-43A9-B644-D1695F15C28D}" type="slidenum">
              <a:rPr lang="id-ID"/>
              <a:pPr algn="ctr"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1963" y="157163"/>
            <a:ext cx="6186487" cy="4638675"/>
          </a:xfrm>
          <a:ln/>
        </p:spPr>
      </p:sp>
      <p:sp>
        <p:nvSpPr>
          <p:cNvPr id="135171" name="Date Placeholder 4"/>
          <p:cNvSpPr txBox="1">
            <a:spLocks noChangeArrowheads="1"/>
          </p:cNvSpPr>
          <p:nvPr/>
        </p:nvSpPr>
        <p:spPr bwMode="auto">
          <a:xfrm>
            <a:off x="3990722" y="1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2" tIns="46831" rIns="93662" bIns="46831"/>
          <a:lstStyle/>
          <a:p>
            <a:pPr algn="r"/>
            <a:endParaRPr lang="id-ID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defRPr/>
            </a:pPr>
            <a:endParaRPr sz="1400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1" y="8795586"/>
            <a:ext cx="7045325" cy="5094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/>
              <a:t>Halaman </a:t>
            </a:r>
            <a:fld id="{FF5D5976-171F-43A9-B644-D1695F15C28D}" type="slidenum">
              <a:rPr lang="id-ID"/>
              <a:pPr algn="ctr"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1963" y="157163"/>
            <a:ext cx="6186487" cy="4638675"/>
          </a:xfrm>
          <a:ln/>
        </p:spPr>
      </p:sp>
      <p:sp>
        <p:nvSpPr>
          <p:cNvPr id="135171" name="Date Placeholder 4"/>
          <p:cNvSpPr txBox="1">
            <a:spLocks noChangeArrowheads="1"/>
          </p:cNvSpPr>
          <p:nvPr/>
        </p:nvSpPr>
        <p:spPr bwMode="auto">
          <a:xfrm>
            <a:off x="3990722" y="1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2" tIns="46831" rIns="93662" bIns="46831"/>
          <a:lstStyle/>
          <a:p>
            <a:pPr algn="r"/>
            <a:endParaRPr lang="id-ID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defRPr/>
            </a:pPr>
            <a:endParaRPr sz="1400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1" y="8795586"/>
            <a:ext cx="7045325" cy="5094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/>
              <a:t>Halaman </a:t>
            </a:r>
            <a:fld id="{FF5D5976-171F-43A9-B644-D1695F15C28D}" type="slidenum">
              <a:rPr lang="id-ID"/>
              <a:pPr algn="ctr"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1963" y="157163"/>
            <a:ext cx="6186487" cy="4638675"/>
          </a:xfrm>
          <a:ln/>
        </p:spPr>
      </p:sp>
      <p:sp>
        <p:nvSpPr>
          <p:cNvPr id="135171" name="Date Placeholder 4"/>
          <p:cNvSpPr txBox="1">
            <a:spLocks noChangeArrowheads="1"/>
          </p:cNvSpPr>
          <p:nvPr/>
        </p:nvSpPr>
        <p:spPr bwMode="auto">
          <a:xfrm>
            <a:off x="3990722" y="1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2" tIns="46831" rIns="93662" bIns="46831"/>
          <a:lstStyle/>
          <a:p>
            <a:pPr algn="r"/>
            <a:endParaRPr lang="id-ID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defRPr/>
            </a:pPr>
            <a:endParaRPr sz="1400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1" y="8795586"/>
            <a:ext cx="7045325" cy="5094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/>
              <a:t>Halaman </a:t>
            </a:r>
            <a:fld id="{FF5D5976-171F-43A9-B644-D1695F15C28D}" type="slidenum">
              <a:rPr lang="id-ID"/>
              <a:pPr algn="ctr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47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48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49</a:t>
            </a:fld>
            <a:endParaRPr lang="id-ID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50</a:t>
            </a:fld>
            <a:endParaRPr lang="id-ID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51</a:t>
            </a:fld>
            <a:endParaRPr lang="id-ID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52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53</a:t>
            </a:fld>
            <a:endParaRPr lang="id-ID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54</a:t>
            </a:fld>
            <a:endParaRPr lang="id-ID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55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1963" y="157163"/>
            <a:ext cx="6186487" cy="4638675"/>
          </a:xfrm>
          <a:ln/>
        </p:spPr>
      </p:sp>
      <p:sp>
        <p:nvSpPr>
          <p:cNvPr id="135171" name="Date Placeholder 4"/>
          <p:cNvSpPr txBox="1">
            <a:spLocks noChangeArrowheads="1"/>
          </p:cNvSpPr>
          <p:nvPr/>
        </p:nvSpPr>
        <p:spPr bwMode="auto">
          <a:xfrm>
            <a:off x="3990722" y="1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2" tIns="46831" rIns="93662" bIns="46831"/>
          <a:lstStyle/>
          <a:p>
            <a:pPr algn="r"/>
            <a:endParaRPr lang="id-ID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defRPr/>
            </a:pPr>
            <a:endParaRPr sz="1400" dirty="0"/>
          </a:p>
        </p:txBody>
      </p:sp>
      <p:sp>
        <p:nvSpPr>
          <p:cNvPr id="13517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1" y="8795586"/>
            <a:ext cx="7045325" cy="5094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/>
              <a:t>Halaman </a:t>
            </a:r>
            <a:fld id="{FF5D5976-171F-43A9-B644-D1695F15C28D}" type="slidenum">
              <a:rPr lang="id-ID"/>
              <a:pPr algn="ctr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378F-BCA8-445E-94D6-6DBC17BAFC9B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05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458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817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578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992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912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882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18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102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34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512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EA43C-E8FB-4B71-A33B-834BFB927C8C}" type="datetimeFigureOut">
              <a:rPr lang="id-ID" smtClean="0"/>
              <a:pPr/>
              <a:t>29/11/2013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D792-5C6C-4C4C-8768-A682FFA92B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661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893" y="3829358"/>
            <a:ext cx="5541588" cy="75177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id-ID" sz="1400" dirty="0" smtClean="0">
                <a:solidFill>
                  <a:schemeClr val="accent1">
                    <a:lumMod val="75000"/>
                  </a:schemeClr>
                </a:solidFill>
              </a:rPr>
              <a:t>DISAMPAIKAN PADA KEGIATAN :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RAPAT KOORDINASI PENDIDIKAN</a:t>
            </a:r>
          </a:p>
          <a:p>
            <a:pPr algn="l">
              <a:spcBef>
                <a:spcPts val="0"/>
              </a:spcBef>
            </a:pPr>
            <a:r>
              <a:rPr lang="id-ID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JAKARTA, 1-3 DESEMBER 2013</a:t>
            </a:r>
          </a:p>
          <a:p>
            <a:pPr algn="l">
              <a:spcBef>
                <a:spcPts val="0"/>
              </a:spcBef>
            </a:pPr>
            <a:endParaRPr lang="id-ID" sz="1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kurikulum.kemdikbud.go.id/images/sepik-logo-hom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49"/>
          <a:stretch/>
        </p:blipFill>
        <p:spPr bwMode="auto">
          <a:xfrm>
            <a:off x="7110283" y="1268762"/>
            <a:ext cx="702078" cy="70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Tjx4BaEghHEZoIiZX70GMMCJih0Den8QHS7gMaSgBRlT0qg1kHE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90" y="388696"/>
            <a:ext cx="1152128" cy="132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30" name="Picture 6" descr="http://www.bpkpenabur.or.id/userfiles/image/%20SMAK%20T%20D/Guru-guru%20bidang%20studi%20Matematika,%20Bahasa%20Indonesia%20dan%20sejarah%20(berita%20web)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94" t="10615" b="44692"/>
          <a:stretch/>
        </p:blipFill>
        <p:spPr bwMode="auto">
          <a:xfrm>
            <a:off x="4208046" y="2998457"/>
            <a:ext cx="1138605" cy="7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bpkpenabur.or.id/userfiles/image/%20SMAK%20T%20D/Guru-guru%20bidang%20studi%20Matematika,%20Bahasa%20Indonesia%20dan%20sejarah%20(berita%20web)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92" t="57497" b="-1"/>
          <a:stretch/>
        </p:blipFill>
        <p:spPr bwMode="auto">
          <a:xfrm>
            <a:off x="6587482" y="2998457"/>
            <a:ext cx="1224880" cy="7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www.bpkpenabur.or.id/userfiles/image/%20SMAK%20T%20D/Guru-guru%20bidang%20studi%20Matematika,%20Bahasa%20Indonesia%20dan%20sejarah%20(berita%20web)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97" r="50000" b="-1"/>
          <a:stretch/>
        </p:blipFill>
        <p:spPr bwMode="auto">
          <a:xfrm>
            <a:off x="5368422" y="2998457"/>
            <a:ext cx="1186400" cy="7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bpkpenabur.or.id/userfiles/image/%20SMAK%20T%20D/Guru-guru%20bidang%20studi%20Matematika,%20Bahasa%20Indonesia%20dan%20sejarah%20(berita%20web)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3" r="50000" b="42503"/>
          <a:stretch/>
        </p:blipFill>
        <p:spPr bwMode="auto">
          <a:xfrm>
            <a:off x="6587481" y="3800678"/>
            <a:ext cx="1224136" cy="7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65176" y="1556791"/>
            <a:ext cx="310276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050" dirty="0" smtClean="0">
                <a:solidFill>
                  <a:schemeClr val="accent1">
                    <a:lumMod val="75000"/>
                  </a:schemeClr>
                </a:solidFill>
              </a:rPr>
              <a:t>KEMENTERIAN PENDIDIKAN DAN KEBUDAYAAN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9" y="5066600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b="1" smtClean="0">
                <a:solidFill>
                  <a:schemeClr val="accent1">
                    <a:lumMod val="75000"/>
                  </a:schemeClr>
                </a:solidFill>
              </a:rPr>
              <a:t>BADAN PENGEMBANGAN SUMBER DAYA MANUSIA PENDIDIKAN DAN KEBUDAYAAN DAN PENJAMINAN MUTU PENDIDIKAN</a:t>
            </a:r>
          </a:p>
          <a:p>
            <a:r>
              <a:rPr lang="id-ID" sz="1400" b="1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id-ID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378588" cy="1035546"/>
          </a:xfrm>
        </p:spPr>
        <p:txBody>
          <a:bodyPr>
            <a:normAutofit fontScale="90000"/>
          </a:bodyPr>
          <a:lstStyle/>
          <a:p>
            <a:pPr algn="r">
              <a:lnSpc>
                <a:spcPct val="80000"/>
              </a:lnSpc>
            </a:pP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PELATIHAN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KURIKULUM 2013</a:t>
            </a:r>
            <a:b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 AJARAN 2014/2015</a:t>
            </a:r>
            <a:endParaRPr lang="id-ID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70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id-ID" sz="3200" dirty="0" smtClean="0"/>
              <a:t>Guru Sasaran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104709"/>
              </p:ext>
            </p:extLst>
          </p:nvPr>
        </p:nvGraphicFramePr>
        <p:xfrm>
          <a:off x="457200" y="1125304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309634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Guru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Sasaran</a:t>
                      </a:r>
                      <a:r>
                        <a:rPr lang="id-ID" sz="1800" baseline="0" dirty="0" smtClean="0"/>
                        <a:t> Pelatihan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Keterangan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dirty="0" smtClean="0"/>
                        <a:t>Guru SD Kelas 1</a:t>
                      </a:r>
                      <a:r>
                        <a:rPr lang="id-ID" sz="1800" baseline="0" dirty="0" smtClean="0"/>
                        <a:t> dan 4 </a:t>
                      </a:r>
                    </a:p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baseline="0" dirty="0" smtClean="0"/>
                        <a:t>Guru SMP Kelas 7 </a:t>
                      </a:r>
                    </a:p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baseline="0" dirty="0" smtClean="0"/>
                        <a:t>Guru SMA/SMK Kelas 10</a:t>
                      </a:r>
                      <a:endParaRPr lang="id-ID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Guru yang be</a:t>
                      </a:r>
                      <a:r>
                        <a:rPr lang="id-ID" sz="1800" dirty="0" smtClean="0"/>
                        <a:t>lum mengikuti pelatihan Implementasi Kurikulum 2013 pada tahun 2013, baik program Pusat, Daerah, maupun Mandiri</a:t>
                      </a:r>
                    </a:p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Guru yang b</a:t>
                      </a:r>
                      <a:r>
                        <a:rPr lang="id-ID" sz="1800" dirty="0" smtClean="0"/>
                        <a:t>elum</a:t>
                      </a:r>
                      <a:r>
                        <a:rPr lang="id-ID" sz="1800" baseline="0" dirty="0" smtClean="0"/>
                        <a:t> mengikuti PLPG Tahun 2013 dan 2014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Koordinasi</a:t>
                      </a:r>
                      <a:r>
                        <a:rPr lang="id-ID" sz="1800" baseline="0" dirty="0" smtClean="0"/>
                        <a:t> data dgn LPMP setempat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dirty="0" smtClean="0"/>
                        <a:t>Guru SD Kelas 2</a:t>
                      </a:r>
                      <a:r>
                        <a:rPr lang="id-ID" sz="1800" baseline="0" dirty="0" smtClean="0"/>
                        <a:t> dan 5 </a:t>
                      </a:r>
                    </a:p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baseline="0" dirty="0" smtClean="0"/>
                        <a:t>Guru SMP Kelas 8 </a:t>
                      </a:r>
                    </a:p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baseline="0" dirty="0" smtClean="0"/>
                        <a:t>Guru SMA/SMK Kelas 11</a:t>
                      </a:r>
                      <a:endParaRPr lang="id-ID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Guru yang b</a:t>
                      </a:r>
                      <a:r>
                        <a:rPr lang="id-ID" sz="1800" dirty="0" smtClean="0"/>
                        <a:t>elum</a:t>
                      </a:r>
                      <a:r>
                        <a:rPr lang="id-ID" sz="1800" baseline="0" dirty="0" smtClean="0"/>
                        <a:t> mengikuti PLPG Tahun 2013 dan 2014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Koordinasi</a:t>
                      </a:r>
                      <a:r>
                        <a:rPr lang="id-ID" sz="1800" baseline="0" dirty="0" smtClean="0"/>
                        <a:t> data dgn LPMP setempat</a:t>
                      </a:r>
                      <a:endParaRPr lang="id-ID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dirty="0" smtClean="0"/>
                        <a:t>Guru Agama dan Guru Madrasah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d-ID" sz="1800" dirty="0" smtClean="0"/>
                        <a:t>Pelatihan oleh Kementerian Agama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dirty="0" smtClean="0"/>
                        <a:t>Kepala Sekolah dan Pengawas Sekolah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Arial" panose="020B0604020202020204" pitchFamily="34" charset="0"/>
                        <a:buChar char="•"/>
                      </a:pPr>
                      <a:r>
                        <a:rPr lang="id-ID" sz="1800" dirty="0" smtClean="0"/>
                        <a:t>Belum mengikuti pelatihan Implementasi Kurikulum 2013 pada tahun 2013, baik program Pusat, Daerah, maupun Mandiri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Koordinasi</a:t>
                      </a:r>
                      <a:r>
                        <a:rPr lang="id-ID" sz="1800" baseline="0" dirty="0" smtClean="0"/>
                        <a:t> data dgn LPMP setempat</a:t>
                      </a:r>
                      <a:endParaRPr lang="id-ID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8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3"/>
          <p:cNvSpPr>
            <a:spLocks noChangeArrowheads="1"/>
          </p:cNvSpPr>
          <p:nvPr/>
        </p:nvSpPr>
        <p:spPr bwMode="auto">
          <a:xfrm>
            <a:off x="0" y="2905165"/>
            <a:ext cx="9144000" cy="117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Kurikulum Diklat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ounded Rectangle 4"/>
          <p:cNvSpPr>
            <a:spLocks noChangeArrowheads="1"/>
          </p:cNvSpPr>
          <p:nvPr/>
        </p:nvSpPr>
        <p:spPr bwMode="auto">
          <a:xfrm>
            <a:off x="4064983" y="1798638"/>
            <a:ext cx="798635" cy="868362"/>
          </a:xfrm>
          <a:custGeom>
            <a:avLst/>
            <a:gdLst>
              <a:gd name="T0" fmla="*/ 432598 w 865186"/>
              <a:gd name="T1" fmla="*/ 0 h 867646"/>
              <a:gd name="T2" fmla="*/ 865196 w 865186"/>
              <a:gd name="T3" fmla="*/ 435616 h 867646"/>
              <a:gd name="T4" fmla="*/ 432598 w 865186"/>
              <a:gd name="T5" fmla="*/ 871232 h 867646"/>
              <a:gd name="T6" fmla="*/ 0 w 865186"/>
              <a:gd name="T7" fmla="*/ 43561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 anchorCtr="1"/>
          <a:lstStyle/>
          <a:p>
            <a:pPr algn="ctr"/>
            <a:r>
              <a:rPr lang="id-ID" sz="4400" dirty="0" smtClean="0">
                <a:solidFill>
                  <a:srgbClr val="E46C0A"/>
                </a:solidFill>
                <a:latin typeface="Arial Rounded MT Bold" pitchFamily="34" charset="0"/>
              </a:rPr>
              <a:t>C</a:t>
            </a:r>
            <a:endParaRPr lang="id-ID" sz="4400" dirty="0">
              <a:solidFill>
                <a:srgbClr val="E46C0A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5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4758"/>
            <a:ext cx="8229600" cy="7794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b="1" dirty="0" smtClean="0">
                <a:solidFill>
                  <a:schemeClr val="accent5">
                    <a:lumMod val="50000"/>
                  </a:schemeClr>
                </a:solidFill>
              </a:rPr>
              <a:t>STRUKTUR PROGRAM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PELATIHAN</a:t>
            </a:r>
            <a:endParaRPr lang="id-ID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37175"/>
              </p:ext>
            </p:extLst>
          </p:nvPr>
        </p:nvGraphicFramePr>
        <p:xfrm>
          <a:off x="540322" y="880060"/>
          <a:ext cx="7992119" cy="557327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31279"/>
                <a:gridCol w="6624736"/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No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Mata 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pelatihan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</a:rPr>
                        <a:t>Alokasi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1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KONSEP KURIKULUM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2013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(2 JP)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1600" dirty="0" err="1" smtClean="0">
                          <a:effectLst/>
                          <a:latin typeface="+mn-lt"/>
                        </a:rPr>
                        <a:t>Rasional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dan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Elemen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perubahan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2013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SKL, KI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KD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, serta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Strategi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Implementasi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Kuri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k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ulum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2013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2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ANALISIS MATERI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AJAR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(14 JP)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 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20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Analisis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G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uru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 (Kesesuaian, Kecukupan, dan Kedalaman Materi)  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2021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Analisis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Buku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S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iswa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 (Kesesuaian, Kecukupan, dan Kedalaman Materi)  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8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3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PERANCANGAN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MODEL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BELAJAR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(14 JP)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2662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Perancangan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RPP (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aktivitas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belajar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dengan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pendekat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a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n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scientific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, Project/Problem based Learning, Discovery Learning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)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, Analisis</a:t>
                      </a:r>
                      <a:r>
                        <a:rPr lang="id-ID" sz="1600" baseline="0" dirty="0" smtClean="0">
                          <a:effectLst/>
                          <a:latin typeface="+mn-lt"/>
                        </a:rPr>
                        <a:t> dan 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Pemilihan Model Pembelajaran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430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Perancangan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Penilaian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Tes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Portofolio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serta rancangan penerapan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Authentic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Asessment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241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id-ID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Penilaian Hasil Belajar (Rapor)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4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PRAKTEK PEMBELAJARAN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TERBIMBING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(20 JP)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973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Simulasi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aktivitas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siswa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belajar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guru</a:t>
                      </a:r>
                      <a:r>
                        <a:rPr lang="id-ID" sz="1600" dirty="0">
                          <a:effectLst/>
                          <a:latin typeface="+mn-lt"/>
                        </a:rPr>
                        <a:t>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2984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Peer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Teaching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(Perencanaan</a:t>
                      </a:r>
                      <a:r>
                        <a:rPr lang="id-ID" sz="1600" baseline="0" dirty="0" smtClean="0">
                          <a:effectLst/>
                          <a:latin typeface="+mn-lt"/>
                        </a:rPr>
                        <a:t> Bersama, Observasi, dan Refleksi: Menggunakan APKG)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</a:rPr>
                        <a:t>14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5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EVALUASI</a:t>
                      </a:r>
                      <a:r>
                        <a:rPr lang="id-ID" sz="1600" dirty="0" smtClean="0">
                          <a:effectLst/>
                          <a:latin typeface="+mn-lt"/>
                        </a:rPr>
                        <a:t> PESERTA (2 JP)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 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Pre-test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d-ID" sz="1600" dirty="0">
                          <a:effectLst/>
                          <a:latin typeface="+mn-lt"/>
                        </a:rPr>
                        <a:t>Post-test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  <a:tr h="189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+mn-lt"/>
                        </a:rPr>
                        <a:t> 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JUMLAH JAM</a:t>
                      </a:r>
                      <a:endParaRPr lang="id-ID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52</a:t>
                      </a:r>
                      <a:endParaRPr lang="id-ID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6614" marB="0" anchor="ctr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563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</a:rPr>
              <a:t>KOMPETENSI PESERTA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PELATIHAN</a:t>
            </a:r>
            <a:endParaRPr lang="id-ID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00340"/>
              </p:ext>
            </p:extLst>
          </p:nvPr>
        </p:nvGraphicFramePr>
        <p:xfrm>
          <a:off x="179388" y="1052514"/>
          <a:ext cx="8820151" cy="48974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0977"/>
                <a:gridCol w="1897584"/>
                <a:gridCol w="2014009"/>
                <a:gridCol w="2825814"/>
                <a:gridCol w="1631767"/>
              </a:tblGrid>
              <a:tr h="48146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r>
                        <a:rPr lang="id-ID" sz="1400" dirty="0">
                          <a:effectLst/>
                        </a:rPr>
                        <a:t>o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72390" indent="-292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Materi</a:t>
                      </a:r>
                      <a:r>
                        <a:rPr lang="en-US" sz="1400" dirty="0">
                          <a:effectLst/>
                        </a:rPr>
                        <a:t>/Sub </a:t>
                      </a:r>
                      <a:r>
                        <a:rPr lang="en-US" sz="1400" dirty="0" err="1">
                          <a:effectLst/>
                        </a:rPr>
                        <a:t>Materi</a:t>
                      </a:r>
                      <a:r>
                        <a:rPr lang="id-ID" sz="1400" dirty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pelatihan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53340" indent="-107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Kompetensi Peserta </a:t>
                      </a:r>
                      <a:r>
                        <a:rPr lang="id-ID" sz="1400" dirty="0" smtClean="0">
                          <a:effectLst/>
                        </a:rPr>
                        <a:t>pelatihan 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53340" indent="-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Indikator 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88900" indent="-333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Kegiatan </a:t>
                      </a:r>
                      <a:r>
                        <a:rPr lang="id-ID" sz="1400" dirty="0" smtClean="0">
                          <a:effectLst/>
                        </a:rPr>
                        <a:t>pelatihan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</a:tr>
              <a:tr h="240732">
                <a:tc>
                  <a:txBody>
                    <a:bodyPr/>
                    <a:lstStyle/>
                    <a:p>
                      <a:pPr marL="7938" indent="-79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1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 gridSpan="4"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KONSEP KURIKULUM 2013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334">
                <a:tc>
                  <a:txBody>
                    <a:bodyPr/>
                    <a:lstStyle/>
                    <a:p>
                      <a:pPr marL="457200" indent="-8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176213" lvl="0" indent="-1762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dirty="0" err="1">
                          <a:effectLst/>
                        </a:rPr>
                        <a:t>Rasional</a:t>
                      </a:r>
                      <a:endParaRPr lang="id-ID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/>
                </a:tc>
                <a:tc rowSpan="4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Memahami </a:t>
                      </a:r>
                      <a:r>
                        <a:rPr lang="en-US" sz="1400" dirty="0" err="1" smtClean="0">
                          <a:effectLst/>
                        </a:rPr>
                        <a:t>secara</a:t>
                      </a:r>
                      <a:r>
                        <a:rPr lang="id-ID" sz="1400" dirty="0" smtClean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utuh tentang konsep Kurikulum 2013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Kemampuan menjelaskan rasional Kurikulum 2013 dalam kaitannya dengan perkembangan masa depan 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/>
                </a:tc>
                <a:tc rowSpan="4">
                  <a:txBody>
                    <a:bodyPr/>
                    <a:lstStyle/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>
                          <a:effectLst/>
                        </a:rPr>
                        <a:t>Paparan</a:t>
                      </a: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>
                          <a:effectLst/>
                        </a:rPr>
                        <a:t>Diskusi </a:t>
                      </a:r>
                      <a:r>
                        <a:rPr lang="id-ID" sz="1400" dirty="0">
                          <a:effectLst/>
                        </a:rPr>
                        <a:t>dan </a:t>
                      </a:r>
                      <a:r>
                        <a:rPr lang="id-ID" sz="1400" dirty="0" smtClean="0">
                          <a:effectLst/>
                        </a:rPr>
                        <a:t>tanya jawab</a:t>
                      </a:r>
                    </a:p>
                    <a:p>
                      <a:pPr marL="177800" indent="-1778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>
                          <a:effectLst/>
                        </a:rPr>
                        <a:t>Kerja Kelompok</a:t>
                      </a:r>
                      <a:r>
                        <a:rPr lang="id-ID" sz="1400" baseline="0" dirty="0" smtClean="0">
                          <a:effectLst/>
                        </a:rPr>
                        <a:t> dan individu</a:t>
                      </a:r>
                    </a:p>
                    <a:p>
                      <a:pPr marL="177800" indent="-1778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kern="1200" dirty="0" smtClean="0">
                          <a:effectLst/>
                        </a:rPr>
                        <a:t>Menilai hasil kerja peserta lain</a:t>
                      </a:r>
                      <a:endParaRPr lang="id-ID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7408" marR="67408" marT="0" marB="0"/>
                </a:tc>
              </a:tr>
              <a:tr h="1203657">
                <a:tc>
                  <a:txBody>
                    <a:bodyPr/>
                    <a:lstStyle/>
                    <a:p>
                      <a:pPr marL="457200" indent="-8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176213" lvl="0" indent="-1762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kern="1200" dirty="0" err="1">
                          <a:effectLst/>
                        </a:rPr>
                        <a:t>Elemen</a:t>
                      </a:r>
                      <a:r>
                        <a:rPr lang="en-US" sz="1400" kern="1200" dirty="0">
                          <a:effectLst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</a:rPr>
                        <a:t>perubahan</a:t>
                      </a:r>
                      <a:r>
                        <a:rPr lang="en-US" sz="1400" kern="1200" dirty="0">
                          <a:effectLst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</a:rPr>
                        <a:t>Kurikulum</a:t>
                      </a:r>
                      <a:r>
                        <a:rPr lang="en-US" sz="1400" kern="1200" dirty="0">
                          <a:effectLst/>
                        </a:rPr>
                        <a:t> 2013</a:t>
                      </a:r>
                      <a:endParaRPr lang="id-ID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408" marR="67408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Kemampuan menjelaskan elemen perubahan Kurikulum serta hubungan antara elemen-elemen tersebut dengan kompetensi yang dibutuhkan di masa depan 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142917">
                <a:tc>
                  <a:txBody>
                    <a:bodyPr/>
                    <a:lstStyle/>
                    <a:p>
                      <a:pPr marL="457200" indent="-8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176213" lvl="0" indent="-1762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kern="1200" dirty="0">
                          <a:effectLst/>
                        </a:rPr>
                        <a:t>SKL, KI </a:t>
                      </a:r>
                      <a:r>
                        <a:rPr lang="en-US" sz="1400" kern="1200" dirty="0" err="1">
                          <a:effectLst/>
                        </a:rPr>
                        <a:t>dan</a:t>
                      </a:r>
                      <a:r>
                        <a:rPr lang="en-US" sz="1400" kern="1200" dirty="0">
                          <a:effectLst/>
                        </a:rPr>
                        <a:t> KD</a:t>
                      </a:r>
                      <a:endParaRPr lang="id-ID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408" marR="67408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Kemampuan </a:t>
                      </a:r>
                      <a:r>
                        <a:rPr lang="id-ID" sz="1400" dirty="0" smtClean="0">
                          <a:effectLst/>
                        </a:rPr>
                        <a:t>menganalisis</a:t>
                      </a:r>
                      <a:r>
                        <a:rPr lang="id-ID" sz="1400" baseline="0" dirty="0" smtClean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keterkaitan </a:t>
                      </a:r>
                      <a:r>
                        <a:rPr lang="id-ID" sz="1400" dirty="0">
                          <a:effectLst/>
                        </a:rPr>
                        <a:t>antara KD, KI, dan SKL serta tahapan dan aktifitas yang harus dilakui untuk memperoleh ketiga kompetensi tersebut</a:t>
                      </a:r>
                      <a:endParaRPr lang="id-ID" sz="20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334">
                <a:tc>
                  <a:txBody>
                    <a:bodyPr/>
                    <a:lstStyle/>
                    <a:p>
                      <a:pPr marL="457200" indent="-8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08" marR="67408" marT="0" marB="0" anchor="ctr"/>
                </a:tc>
                <a:tc>
                  <a:txBody>
                    <a:bodyPr/>
                    <a:lstStyle/>
                    <a:p>
                      <a:pPr marL="176213" lvl="0" indent="-1762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kern="1200" dirty="0" err="1">
                          <a:effectLst/>
                        </a:rPr>
                        <a:t>Strategi</a:t>
                      </a:r>
                      <a:r>
                        <a:rPr lang="en-US" sz="1400" kern="1200" dirty="0">
                          <a:effectLst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</a:rPr>
                        <a:t>Implementasi</a:t>
                      </a:r>
                      <a:r>
                        <a:rPr lang="en-US" sz="1400" kern="1200" dirty="0">
                          <a:effectLst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</a:rPr>
                        <a:t>Kurikulum</a:t>
                      </a:r>
                      <a:r>
                        <a:rPr lang="en-US" sz="1400" kern="1200" dirty="0">
                          <a:effectLst/>
                        </a:rPr>
                        <a:t> 2013</a:t>
                      </a:r>
                      <a:endParaRPr lang="id-ID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408" marR="67408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Kemampuan menjelaskan elemen-elemen penting dari implementasi Kurikulum 2013 ditinjau dari standar nasional pendidikan</a:t>
                      </a:r>
                      <a:endParaRPr lang="id-ID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7408" marR="67408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1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55921"/>
              </p:ext>
            </p:extLst>
          </p:nvPr>
        </p:nvGraphicFramePr>
        <p:xfrm>
          <a:off x="138114" y="873125"/>
          <a:ext cx="8856662" cy="57165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2437"/>
                <a:gridCol w="1644650"/>
                <a:gridCol w="2624138"/>
                <a:gridCol w="2581275"/>
                <a:gridCol w="1554162"/>
              </a:tblGrid>
              <a:tr h="426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71438" marR="0" lvl="0" indent="-28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Materi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/Sub Materi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pelatihan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52388" marR="0" lvl="0" indent="-9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Kompetensi Peserta pelatihan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52388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Indikator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Kegiatan pelatihan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</a:tr>
              <a:tr h="213384">
                <a:tc>
                  <a:txBody>
                    <a:bodyPr/>
                    <a:lstStyle/>
                    <a:p>
                      <a:pPr marL="7938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53386" marR="53386" marT="0" marB="0" anchor="ctr" horzOverflow="overflow"/>
                </a:tc>
                <a:tc gridSpan="4">
                  <a:txBody>
                    <a:bodyPr/>
                    <a:lstStyle/>
                    <a:p>
                      <a:pPr marL="45720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ANALISIS MATERI AJAR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53386" marR="53386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729216">
                <a:tc>
                  <a:txBody>
                    <a:bodyPr/>
                    <a:lstStyle/>
                    <a:p>
                      <a:pPr marL="45720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53386" marR="53386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Analisis Buku Guru (Kesesuaian, Kecukupan, dan Kedalaman Materi)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3386" marR="53386" marT="0" marB="0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Memahami strategi menggunakan buku guru untuk kegiatan belajar mengajar.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Menganalisis keterkaitan SKL, KI, dan KD dengan isi buku guru.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Menguasai secara utuh materi, struktur, dan pola pikir keilmuan materi pelajaran.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Menguasai penerapan materi pelajaran pada bidang/ ilmu lain serta kehidupan sehari-hari .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53386" marR="53386" marT="0" marB="0" horzOverflow="overflow"/>
                </a:tc>
                <a:tc rowSpan="2"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Kemampuan membuat rancangan menggunakan buku sebagai sumber belajar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Kemampuan menganalisis kesesuaian buku guru dan buku siswa dengan kurikulum.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Kemampuan menganalisis kesesuaian proses, pendekatan belajar (tematik terintegrasi untuk SD) serta strategi evaluasi yang diintegrasikan dalam buku.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Menguasai secara utuh materi, struktur, dan pola pikir keilmuan materi pelajaran.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Menguasai filosofi materi ajar serta penerapannya dalam ilmu lain dan kehidupan sehari-hari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Kemampuan menganalisis kesesuaian tema dengan kompetensi yang diharapkan dimiliki oleh siswa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53386" marR="53386" marT="0" marB="0" horzOverflow="overflow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Diskusi dan tanya jawab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Kerja mandiri dan kelompok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Telaah hasil kerja mandiri dan kelompok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Presentasi kelompok terbaik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53386" marR="53386" marT="0" marB="0" horzOverflow="overflow"/>
                </a:tc>
              </a:tr>
              <a:tr h="2347221">
                <a:tc>
                  <a:txBody>
                    <a:bodyPr/>
                    <a:lstStyle/>
                    <a:p>
                      <a:pPr marL="45720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53386" marR="53386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Analisis Buku Siswa (Kesesuaian, Kecukupan, dan Kedalaman Materi)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3386" marR="53386" marT="0" marB="0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Menganalisis kesesuaian buku siswa dengan kurikulum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Menguasai secara utuh materi, struktur, dan pola pikir keilmuan materi pelajaran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Menguasai filosofi materi ajar serta penerapannya dalam ilmu lain dan kehidupan sehari-hari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Menganalisis kesesuaian tema dengan kompetensi yang diharapkan dimiliki oleh siswa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marL="53386" marR="53386" marT="0" marB="0" horzOverflow="overflow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563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</a:rPr>
              <a:t>KOMPETENSI PESERTA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PELATIHAN</a:t>
            </a:r>
            <a:endParaRPr lang="id-ID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917575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069975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22375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1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72928"/>
              </p:ext>
            </p:extLst>
          </p:nvPr>
        </p:nvGraphicFramePr>
        <p:xfrm>
          <a:off x="179389" y="836615"/>
          <a:ext cx="8785225" cy="58324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7159"/>
                <a:gridCol w="1839443"/>
                <a:gridCol w="1952300"/>
                <a:gridCol w="2124698"/>
                <a:gridCol w="2431625"/>
              </a:tblGrid>
              <a:tr h="50451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r>
                        <a:rPr lang="id-ID" sz="1400" dirty="0">
                          <a:effectLst/>
                        </a:rPr>
                        <a:t>o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12" marR="67412" marT="0" marB="0" anchor="ctr"/>
                </a:tc>
                <a:tc>
                  <a:txBody>
                    <a:bodyPr/>
                    <a:lstStyle/>
                    <a:p>
                      <a:pPr marL="72390" indent="-292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Materi</a:t>
                      </a:r>
                      <a:r>
                        <a:rPr lang="en-US" sz="1400" dirty="0">
                          <a:effectLst/>
                        </a:rPr>
                        <a:t>/Sub </a:t>
                      </a:r>
                      <a:r>
                        <a:rPr lang="en-US" sz="1400" dirty="0" err="1">
                          <a:effectLst/>
                        </a:rPr>
                        <a:t>Materi</a:t>
                      </a:r>
                      <a:r>
                        <a:rPr lang="id-ID" sz="1400" dirty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pelatihan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12" marR="67412" marT="0" marB="0" anchor="ctr"/>
                </a:tc>
                <a:tc>
                  <a:txBody>
                    <a:bodyPr/>
                    <a:lstStyle/>
                    <a:p>
                      <a:pPr marL="53340" indent="-107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Kompetensi Peserta </a:t>
                      </a:r>
                      <a:r>
                        <a:rPr lang="id-ID" sz="1400" dirty="0" smtClean="0">
                          <a:effectLst/>
                        </a:rPr>
                        <a:t>pelatihan 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12" marR="67412" marT="0" marB="0" anchor="ctr"/>
                </a:tc>
                <a:tc>
                  <a:txBody>
                    <a:bodyPr/>
                    <a:lstStyle/>
                    <a:p>
                      <a:pPr marL="53340" indent="-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Indikator 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12" marR="6741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Kegiatan </a:t>
                      </a:r>
                      <a:r>
                        <a:rPr lang="id-ID" sz="1400" dirty="0" smtClean="0">
                          <a:effectLst/>
                        </a:rPr>
                        <a:t>pelatihan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7412" marR="67412" marT="0" marB="0" anchor="ctr"/>
                </a:tc>
              </a:tr>
              <a:tr h="221998">
                <a:tc>
                  <a:txBody>
                    <a:bodyPr/>
                    <a:lstStyle/>
                    <a:p>
                      <a:pPr marL="7938" indent="-793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3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 anchor="ctr"/>
                </a:tc>
                <a:tc gridSpan="4">
                  <a:txBody>
                    <a:bodyPr/>
                    <a:lstStyle/>
                    <a:p>
                      <a:pPr marL="457200" indent="-2266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PERANCANGAN</a:t>
                      </a:r>
                      <a:r>
                        <a:rPr lang="en-US" sz="1400" dirty="0">
                          <a:effectLst/>
                        </a:rPr>
                        <a:t> MODEL BELAJAR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07977">
                <a:tc>
                  <a:txBody>
                    <a:bodyPr/>
                    <a:lstStyle/>
                    <a:p>
                      <a:pPr marL="457200" indent="-8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 anchor="ctr"/>
                </a:tc>
                <a:tc>
                  <a:txBody>
                    <a:bodyPr/>
                    <a:lstStyle/>
                    <a:p>
                      <a:pPr marL="176213" lvl="0" indent="-1762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dirty="0" err="1">
                          <a:effectLst/>
                        </a:rPr>
                        <a:t>Perancangan</a:t>
                      </a:r>
                      <a:r>
                        <a:rPr lang="en-US" sz="1400" dirty="0">
                          <a:effectLst/>
                        </a:rPr>
                        <a:t> RPP (</a:t>
                      </a:r>
                      <a:r>
                        <a:rPr lang="en-US" sz="1400" dirty="0" err="1">
                          <a:effectLst/>
                        </a:rPr>
                        <a:t>aktivitas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pendekatan</a:t>
                      </a:r>
                      <a:r>
                        <a:rPr lang="en-US" sz="1400" dirty="0">
                          <a:effectLst/>
                        </a:rPr>
                        <a:t> scientific)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spc="-15" dirty="0">
                          <a:effectLst/>
                        </a:rPr>
                        <a:t>Menyusun rancangan pembelajaran yang berbasis pendekatan scientific, tematik dan terintegrasi sesuai model belajar yang relevan dengan mempertimbangkan karakteristik peserta didik baik dari </a:t>
                      </a:r>
                      <a:r>
                        <a:rPr lang="en-US" sz="1400" spc="-15" dirty="0">
                          <a:effectLst/>
                        </a:rPr>
                        <a:t> </a:t>
                      </a:r>
                      <a:r>
                        <a:rPr lang="en-US" sz="1400" spc="-15" dirty="0" err="1">
                          <a:effectLst/>
                        </a:rPr>
                        <a:t>aspek</a:t>
                      </a:r>
                      <a:r>
                        <a:rPr lang="en-US" sz="1400" spc="-15" dirty="0">
                          <a:effectLst/>
                        </a:rPr>
                        <a:t> </a:t>
                      </a:r>
                      <a:r>
                        <a:rPr lang="en-US" sz="1400" spc="-15" dirty="0" err="1">
                          <a:effectLst/>
                        </a:rPr>
                        <a:t>fisik</a:t>
                      </a:r>
                      <a:r>
                        <a:rPr lang="en-US" sz="1400" spc="-15" dirty="0">
                          <a:effectLst/>
                        </a:rPr>
                        <a:t>, </a:t>
                      </a:r>
                      <a:r>
                        <a:rPr lang="en-US" sz="1400" spc="-15" dirty="0" err="1">
                          <a:effectLst/>
                        </a:rPr>
                        <a:t>moral,sosial</a:t>
                      </a:r>
                      <a:r>
                        <a:rPr lang="en-US" sz="1400" spc="-15" dirty="0">
                          <a:effectLst/>
                        </a:rPr>
                        <a:t>, </a:t>
                      </a:r>
                      <a:r>
                        <a:rPr lang="en-US" sz="1400" spc="-15" dirty="0" err="1">
                          <a:effectLst/>
                        </a:rPr>
                        <a:t>kultural</a:t>
                      </a:r>
                      <a:r>
                        <a:rPr lang="en-US" sz="1400" spc="-15" dirty="0">
                          <a:effectLst/>
                        </a:rPr>
                        <a:t>, </a:t>
                      </a:r>
                      <a:r>
                        <a:rPr lang="en-US" sz="1400" spc="-15" dirty="0" err="1">
                          <a:effectLst/>
                        </a:rPr>
                        <a:t>emosional</a:t>
                      </a:r>
                      <a:r>
                        <a:rPr lang="en-US" sz="1400" spc="-15" dirty="0">
                          <a:effectLst/>
                        </a:rPr>
                        <a:t>, </a:t>
                      </a:r>
                      <a:r>
                        <a:rPr lang="id-ID" sz="1400" spc="-15" dirty="0">
                          <a:effectLst/>
                        </a:rPr>
                        <a:t>maupun </a:t>
                      </a:r>
                      <a:r>
                        <a:rPr lang="en-US" sz="1400" spc="-15" dirty="0" err="1">
                          <a:effectLst/>
                        </a:rPr>
                        <a:t>intelektual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effectLst/>
                        </a:rPr>
                        <a:t>Kesesuaian RPP dengan SKL, KI, dan KD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effectLst/>
                        </a:rPr>
                        <a:t>Kesesuaian </a:t>
                      </a:r>
                      <a:r>
                        <a:rPr lang="id-ID" sz="1400" dirty="0">
                          <a:effectLst/>
                        </a:rPr>
                        <a:t>hasil RPP dengan kriteria RPP yang baik 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Kesesuaian hasil RPP dengan pendekatan belajar scientific 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Kesesuaian kompetensi dengan evaluasi yang digunakan</a:t>
                      </a:r>
                    </a:p>
                    <a:p>
                      <a:pPr marL="201295" indent="-1797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D</a:t>
                      </a:r>
                      <a:r>
                        <a:rPr lang="nb-NO" sz="1400" dirty="0">
                          <a:effectLst/>
                        </a:rPr>
                        <a:t>iskusi rambu-rambu penyusunan </a:t>
                      </a:r>
                      <a:r>
                        <a:rPr lang="nb-NO" sz="1400" dirty="0" smtClean="0">
                          <a:effectLst/>
                        </a:rPr>
                        <a:t>RPP </a:t>
                      </a:r>
                      <a:r>
                        <a:rPr lang="nb-NO" sz="1400" dirty="0">
                          <a:effectLst/>
                        </a:rPr>
                        <a:t>mengacu pada pendekatan </a:t>
                      </a:r>
                      <a:r>
                        <a:rPr lang="en-US" sz="1400" dirty="0">
                          <a:effectLst/>
                        </a:rPr>
                        <a:t>scientific</a:t>
                      </a:r>
                      <a:endParaRPr lang="id-ID" sz="1400" dirty="0">
                        <a:effectLst/>
                      </a:endParaRP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I</a:t>
                      </a:r>
                      <a:r>
                        <a:rPr lang="fi-FI" sz="1400" dirty="0">
                          <a:effectLst/>
                        </a:rPr>
                        <a:t>dentifikasi dan </a:t>
                      </a:r>
                      <a:r>
                        <a:rPr lang="id-ID" sz="1400" dirty="0">
                          <a:effectLst/>
                        </a:rPr>
                        <a:t>d</a:t>
                      </a:r>
                      <a:r>
                        <a:rPr lang="fi-FI" sz="1400" dirty="0">
                          <a:effectLst/>
                        </a:rPr>
                        <a:t>iskusi </a:t>
                      </a:r>
                      <a:r>
                        <a:rPr lang="id-ID" sz="1400" dirty="0">
                          <a:effectLst/>
                        </a:rPr>
                        <a:t>SKL, KI, dan</a:t>
                      </a:r>
                      <a:r>
                        <a:rPr lang="fi-FI" sz="1400" dirty="0">
                          <a:effectLst/>
                        </a:rPr>
                        <a:t> KD yang dibuat dalam silabus dan </a:t>
                      </a:r>
                      <a:r>
                        <a:rPr lang="fi-FI" sz="1400" dirty="0" smtClean="0">
                          <a:effectLst/>
                        </a:rPr>
                        <a:t>RPP</a:t>
                      </a:r>
                      <a:endParaRPr lang="id-ID" sz="1400" dirty="0">
                        <a:effectLst/>
                      </a:endParaRP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Aktifitas m</a:t>
                      </a:r>
                      <a:r>
                        <a:rPr lang="fi-FI" sz="1400" dirty="0">
                          <a:effectLst/>
                        </a:rPr>
                        <a:t>enyusun RPP </a:t>
                      </a:r>
                      <a:r>
                        <a:rPr lang="id-ID" sz="1400" dirty="0" smtClean="0">
                          <a:effectLst/>
                        </a:rPr>
                        <a:t>sesuai </a:t>
                      </a:r>
                      <a:r>
                        <a:rPr lang="id-ID" sz="1400" dirty="0">
                          <a:effectLst/>
                        </a:rPr>
                        <a:t>pendekatan scientific </a:t>
                      </a:r>
                      <a:r>
                        <a:rPr lang="fi-FI" sz="1400" dirty="0">
                          <a:effectLst/>
                        </a:rPr>
                        <a:t>sesuai KD yang dipilih secara </a:t>
                      </a:r>
                      <a:r>
                        <a:rPr lang="id-ID" sz="1400" dirty="0" smtClean="0">
                          <a:effectLst/>
                        </a:rPr>
                        <a:t>ber</a:t>
                      </a:r>
                      <a:r>
                        <a:rPr lang="fi-FI" sz="1400" dirty="0" smtClean="0">
                          <a:effectLst/>
                        </a:rPr>
                        <a:t>kelompok</a:t>
                      </a:r>
                      <a:r>
                        <a:rPr lang="id-ID" sz="1400" dirty="0">
                          <a:effectLst/>
                        </a:rPr>
                        <a:t>.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i-FI" sz="1400" dirty="0">
                          <a:effectLst/>
                        </a:rPr>
                        <a:t>Mendiskusikan instrumen penilaian  RPP</a:t>
                      </a:r>
                      <a:r>
                        <a:rPr lang="id-ID" sz="1400" dirty="0">
                          <a:effectLst/>
                        </a:rPr>
                        <a:t>.</a:t>
                      </a:r>
                      <a:r>
                        <a:rPr lang="fi-FI" sz="1400" dirty="0">
                          <a:effectLst/>
                        </a:rPr>
                        <a:t>  </a:t>
                      </a:r>
                      <a:endParaRPr lang="id-ID" sz="1400" dirty="0">
                        <a:effectLst/>
                      </a:endParaRP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i-FI" sz="1400" dirty="0">
                          <a:effectLst/>
                        </a:rPr>
                        <a:t>Menilai RPP buatan guru secara </a:t>
                      </a:r>
                      <a:r>
                        <a:rPr lang="id-ID" sz="1400" dirty="0" smtClean="0">
                          <a:effectLst/>
                        </a:rPr>
                        <a:t>ber</a:t>
                      </a:r>
                      <a:r>
                        <a:rPr lang="fi-FI" sz="1400" dirty="0" smtClean="0">
                          <a:effectLst/>
                        </a:rPr>
                        <a:t>kelompok</a:t>
                      </a:r>
                      <a:r>
                        <a:rPr lang="id-ID" sz="1400" dirty="0">
                          <a:effectLst/>
                        </a:rPr>
                        <a:t>. 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/>
                </a:tc>
              </a:tr>
              <a:tr h="1997985">
                <a:tc>
                  <a:txBody>
                    <a:bodyPr/>
                    <a:lstStyle/>
                    <a:p>
                      <a:pPr marL="457200" indent="-8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id-ID" sz="140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 anchor="ctr"/>
                </a:tc>
                <a:tc>
                  <a:txBody>
                    <a:bodyPr/>
                    <a:lstStyle/>
                    <a:p>
                      <a:pPr marL="176213" lvl="0" indent="-1762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dirty="0" err="1">
                          <a:effectLst/>
                        </a:rPr>
                        <a:t>Perancangan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Penilaian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Tes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id-ID" sz="1400" dirty="0" smtClean="0">
                          <a:effectLst/>
                        </a:rPr>
                        <a:t>Non</a:t>
                      </a:r>
                      <a:r>
                        <a:rPr lang="id-ID" sz="1400" baseline="0" dirty="0" smtClean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Tes, dan </a:t>
                      </a:r>
                      <a:r>
                        <a:rPr lang="en-US" sz="1400" dirty="0" err="1" smtClean="0">
                          <a:effectLst/>
                        </a:rPr>
                        <a:t>Portofolio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serta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rancangan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penerapan</a:t>
                      </a:r>
                      <a:r>
                        <a:rPr lang="en-US" sz="1400" dirty="0">
                          <a:effectLst/>
                        </a:rPr>
                        <a:t> Authentic </a:t>
                      </a:r>
                      <a:r>
                        <a:rPr lang="en-US" sz="1400" dirty="0" err="1">
                          <a:effectLst/>
                        </a:rPr>
                        <a:t>Asessment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id-ID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spc="-15" dirty="0">
                          <a:effectLst/>
                        </a:rPr>
                        <a:t>Mengevaluasi dengan pendekatan authentic assessment dalam bentuk </a:t>
                      </a:r>
                      <a:r>
                        <a:rPr lang="id-ID" sz="1400" spc="-15" dirty="0" smtClean="0">
                          <a:effectLst/>
                        </a:rPr>
                        <a:t>tes, non tes, </a:t>
                      </a:r>
                      <a:r>
                        <a:rPr lang="id-ID" sz="1400" spc="-15" dirty="0">
                          <a:effectLst/>
                        </a:rPr>
                        <a:t>dan portofolio pada domain proses dan hasil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Kualitas </a:t>
                      </a:r>
                      <a:r>
                        <a:rPr lang="id-ID" sz="1400" dirty="0" smtClean="0">
                          <a:effectLst/>
                        </a:rPr>
                        <a:t>Tes, non tes, </a:t>
                      </a:r>
                      <a:r>
                        <a:rPr lang="id-ID" sz="1400" dirty="0">
                          <a:effectLst/>
                        </a:rPr>
                        <a:t>dan Portofolio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Kualitas rancangan penerapan </a:t>
                      </a:r>
                      <a:r>
                        <a:rPr lang="en-US" sz="1400" dirty="0">
                          <a:effectLst/>
                        </a:rPr>
                        <a:t>Authentic </a:t>
                      </a:r>
                      <a:r>
                        <a:rPr lang="en-US" sz="1400" dirty="0" err="1">
                          <a:effectLst/>
                        </a:rPr>
                        <a:t>Asessment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/>
                </a:tc>
                <a:tc>
                  <a:txBody>
                    <a:bodyPr/>
                    <a:lstStyle/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Diskusi tentang </a:t>
                      </a:r>
                      <a:r>
                        <a:rPr lang="nb-NO" sz="1400" dirty="0">
                          <a:effectLst/>
                        </a:rPr>
                        <a:t>kaidah</a:t>
                      </a:r>
                      <a:r>
                        <a:rPr lang="id-ID" sz="1400" dirty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penyusunan tes, non tes, dan portofolio pada domain proses </a:t>
                      </a:r>
                      <a:r>
                        <a:rPr lang="id-ID" sz="1400" dirty="0">
                          <a:effectLst/>
                        </a:rPr>
                        <a:t>dan hasil belajar </a:t>
                      </a: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effectLst/>
                        </a:rPr>
                        <a:t>Pengembangan </a:t>
                      </a:r>
                      <a:r>
                        <a:rPr lang="nb-NO" sz="1400" dirty="0" smtClean="0">
                          <a:effectLst/>
                        </a:rPr>
                        <a:t>tes</a:t>
                      </a:r>
                      <a:r>
                        <a:rPr lang="id-ID" sz="1400" dirty="0" smtClean="0">
                          <a:effectLst/>
                        </a:rPr>
                        <a:t>, non tes, dan portofolio</a:t>
                      </a:r>
                      <a:r>
                        <a:rPr lang="nb-NO" sz="1400" dirty="0" smtClean="0">
                          <a:effectLst/>
                        </a:rPr>
                        <a:t> </a:t>
                      </a:r>
                      <a:r>
                        <a:rPr lang="id-ID" sz="1400" dirty="0" smtClean="0">
                          <a:effectLst/>
                        </a:rPr>
                        <a:t>secara berkelompok</a:t>
                      </a:r>
                      <a:endParaRPr lang="id-ID" sz="1400" dirty="0">
                        <a:effectLst/>
                      </a:endParaRPr>
                    </a:p>
                    <a:p>
                      <a:pPr marL="176213" lvl="0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effectLst/>
                        </a:rPr>
                        <a:t>Menganalisis </a:t>
                      </a:r>
                      <a:r>
                        <a:rPr lang="id-ID" sz="1400" dirty="0">
                          <a:effectLst/>
                        </a:rPr>
                        <a:t>hasil </a:t>
                      </a:r>
                      <a:r>
                        <a:rPr lang="id-ID" sz="1400" dirty="0" smtClean="0">
                          <a:effectLst/>
                        </a:rPr>
                        <a:t>penilaian secara berkelompok</a:t>
                      </a:r>
                      <a:endParaRPr lang="id-ID" sz="1400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8254" marR="48254" marT="0" marB="0"/>
                </a:tc>
              </a:tr>
            </a:tbl>
          </a:graphicData>
        </a:graphic>
      </p:graphicFrame>
      <p:sp>
        <p:nvSpPr>
          <p:cNvPr id="128037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563562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KOMPETENSI PESERTA </a:t>
            </a:r>
            <a:r>
              <a:rPr lang="en-US" sz="2800" b="1" dirty="0" smtClean="0"/>
              <a:t>PELATIHAN</a:t>
            </a:r>
            <a:endParaRPr lang="id-ID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1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03066"/>
              </p:ext>
            </p:extLst>
          </p:nvPr>
        </p:nvGraphicFramePr>
        <p:xfrm>
          <a:off x="169863" y="765175"/>
          <a:ext cx="8794750" cy="59039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1325"/>
                <a:gridCol w="1862137"/>
                <a:gridCol w="1976438"/>
                <a:gridCol w="2513012"/>
                <a:gridCol w="20018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71438" marR="0" lvl="0" indent="-28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Materi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/Sub Materi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pelatihan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52388" marR="0" lvl="0" indent="-9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Kompetensi Peserta pelatihan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52388" marR="0" lvl="0" indent="-31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Indikator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0" indent="-2254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Kegiatan pelatihan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 gridSpan="4"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PRAKTEK PEMBELAJARAN TERBIMBING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677863">
                <a:tc>
                  <a:txBody>
                    <a:bodyPr/>
                    <a:lstStyle/>
                    <a:p>
                      <a:pPr marL="45720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Simulasi (aktivitas siswa 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belajar 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dan guru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7410" marR="67410" marT="0" marB="0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Melaksanakan pembelajaran  berbasis pendekatan scientific (mengamati, menanya, mencoba, mengolah, menyaji, menalar, mencipta), tematik dan terintegrasi  dengan tetap memperhatikan karakteristik peserta didik baik dari 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aspek fisik, moral,sosial, kultural, emosional, 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maupun 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intelektual</a:t>
                      </a:r>
                      <a:endParaRPr kumimoji="0" lang="id-ID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  <a:tc rowSpan="2"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Kualitas simulasi yang ditunjukkan oleh guru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Kualitas pelaksanaan peer teaching oleh guru (menggunakan Alat Penilaian Kegiatan Guru/APKG )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  <a:tc rowSpan="2"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Menganalisis tayangan 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video tentang pelaksanaan pembelajaran yang berorientasi pada </a:t>
                      </a: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pendekatan scientific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id-ID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Membuat perencanaan pembelajaran secara bersama 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Pelaksanaan simulasi dan peer teaching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Observasi menggunakan APKG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Melakukan refleksi secara berkelompok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</a:tr>
              <a:tr h="2940050">
                <a:tc>
                  <a:txBody>
                    <a:bodyPr/>
                    <a:lstStyle/>
                    <a:p>
                      <a:pPr marL="45720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Peer Teaching</a:t>
                      </a:r>
                      <a:endParaRPr kumimoji="0" lang="id-ID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7410" marR="67410" marT="0" marB="0" horzOverflow="overflow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 gridSpan="4"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EVALUASI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45720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Pre-test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7410" marR="67410" marT="0" marB="0" horzOverflow="overflow"/>
                </a:tc>
                <a:tc rowSpan="2"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Kemampuan guru dalam empat bidang 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  <a:tc>
                  <a:txBody>
                    <a:bodyPr/>
                    <a:lstStyle/>
                    <a:p>
                      <a:pPr marL="20638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Hasil tes tertulis di empat bidang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  <a:tc>
                  <a:txBody>
                    <a:bodyPr/>
                    <a:lstStyle/>
                    <a:p>
                      <a:pPr marL="45720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</a:tr>
              <a:tr h="904875">
                <a:tc>
                  <a:txBody>
                    <a:bodyPr/>
                    <a:lstStyle/>
                    <a:p>
                      <a:pPr marL="45720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Post-test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7410" marR="67410" marT="0" marB="0" horzOverflow="overflow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638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Hasil tes tertulis di empat bidang dengan melihat deltanya (kelayakan guru akan ditentukan kemudian)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  <a:tc>
                  <a:txBody>
                    <a:bodyPr/>
                    <a:lstStyle/>
                    <a:p>
                      <a:pPr marL="45720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7410" marR="67410" marT="0" marB="0" horzOverflow="overflow"/>
                </a:tc>
              </a:tr>
            </a:tbl>
          </a:graphicData>
        </a:graphic>
      </p:graphicFrame>
      <p:sp>
        <p:nvSpPr>
          <p:cNvPr id="129073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563562"/>
          </a:xfrm>
        </p:spPr>
        <p:txBody>
          <a:bodyPr/>
          <a:lstStyle/>
          <a:p>
            <a:r>
              <a:rPr lang="id-ID" sz="2400" b="1" dirty="0" smtClean="0"/>
              <a:t>KOMPETENSI PESERTA </a:t>
            </a:r>
            <a:r>
              <a:rPr lang="en-US" sz="2400" b="1" dirty="0" smtClean="0"/>
              <a:t>PELATIHAN</a:t>
            </a:r>
            <a:endParaRPr lang="id-ID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4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4347033" y="425486"/>
            <a:ext cx="1638840" cy="3773587"/>
          </a:xfrm>
          <a:prstGeom prst="rect">
            <a:avLst/>
          </a:prstGeom>
          <a:solidFill>
            <a:schemeClr val="accent6">
              <a:lumMod val="20000"/>
              <a:lumOff val="80000"/>
              <a:alpha val="59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1979714" y="425486"/>
            <a:ext cx="2265429" cy="3773587"/>
          </a:xfrm>
          <a:prstGeom prst="rect">
            <a:avLst/>
          </a:prstGeom>
          <a:solidFill>
            <a:schemeClr val="accent6">
              <a:lumMod val="20000"/>
              <a:lumOff val="80000"/>
              <a:alpha val="61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90236" y="420430"/>
            <a:ext cx="1817469" cy="3773587"/>
          </a:xfrm>
          <a:prstGeom prst="rect">
            <a:avLst/>
          </a:prstGeom>
          <a:solidFill>
            <a:schemeClr val="accent6">
              <a:lumMod val="20000"/>
              <a:lumOff val="80000"/>
              <a:alpha val="63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8" name="Rectangle 77"/>
          <p:cNvSpPr/>
          <p:nvPr/>
        </p:nvSpPr>
        <p:spPr>
          <a:xfrm>
            <a:off x="6085649" y="420430"/>
            <a:ext cx="1790362" cy="3773587"/>
          </a:xfrm>
          <a:prstGeom prst="rect">
            <a:avLst/>
          </a:prstGeom>
          <a:solidFill>
            <a:schemeClr val="accent6">
              <a:lumMod val="20000"/>
              <a:lumOff val="80000"/>
              <a:alpha val="52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TextBox 73"/>
          <p:cNvSpPr txBox="1"/>
          <p:nvPr/>
        </p:nvSpPr>
        <p:spPr>
          <a:xfrm>
            <a:off x="7956377" y="3717033"/>
            <a:ext cx="1171159" cy="185281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id-ID" sz="1100" b="1" dirty="0" smtClean="0">
                <a:solidFill>
                  <a:schemeClr val="bg1"/>
                </a:solidFill>
              </a:rPr>
              <a:t>Guru Inspiratif yang mampu melakukan pembelajaran kontekstual untuk mengembangkan siswa yang produktif, kreatif, inovatif, afektif </a:t>
            </a:r>
            <a:r>
              <a:rPr lang="id-ID" sz="1100" b="1" dirty="0" smtClean="0">
                <a:solidFill>
                  <a:srgbClr val="FFFF00"/>
                </a:solidFill>
              </a:rPr>
              <a:t>(mampu menerapkan kurikulum 2013)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7469620" y="4199073"/>
            <a:ext cx="789020" cy="1004050"/>
            <a:chOff x="145084" y="2306776"/>
            <a:chExt cx="789020" cy="788025"/>
          </a:xfrm>
        </p:grpSpPr>
        <p:sp>
          <p:nvSpPr>
            <p:cNvPr id="86" name="Right Arrow 85"/>
            <p:cNvSpPr/>
            <p:nvPr/>
          </p:nvSpPr>
          <p:spPr>
            <a:xfrm>
              <a:off x="145084" y="2306776"/>
              <a:ext cx="630772" cy="788025"/>
            </a:xfrm>
            <a:prstGeom prst="right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03332" y="2572898"/>
              <a:ext cx="630772" cy="287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id-ID" sz="1100" b="1" dirty="0" smtClean="0"/>
                <a:t>Post</a:t>
              </a:r>
            </a:p>
            <a:p>
              <a:pPr>
                <a:lnSpc>
                  <a:spcPct val="80000"/>
                </a:lnSpc>
              </a:pPr>
              <a:r>
                <a:rPr lang="id-ID" sz="1100" b="1" dirty="0" smtClean="0"/>
                <a:t>Test</a:t>
              </a:r>
              <a:endParaRPr lang="id-ID" sz="1100" b="1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533" y="4182883"/>
            <a:ext cx="676361" cy="971880"/>
            <a:chOff x="5530" y="2338945"/>
            <a:chExt cx="676363" cy="971880"/>
          </a:xfrm>
          <a:solidFill>
            <a:srgbClr val="FFCC99"/>
          </a:solidFill>
        </p:grpSpPr>
        <p:sp>
          <p:nvSpPr>
            <p:cNvPr id="11" name="Right Arrow 10"/>
            <p:cNvSpPr/>
            <p:nvPr/>
          </p:nvSpPr>
          <p:spPr>
            <a:xfrm>
              <a:off x="51121" y="2338945"/>
              <a:ext cx="630772" cy="971880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30" y="2680755"/>
              <a:ext cx="630772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id-ID" sz="1200" b="1" dirty="0" smtClean="0"/>
                <a:t>Pre-Test</a:t>
              </a:r>
              <a:endParaRPr lang="id-ID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78642" y="4340658"/>
            <a:ext cx="1470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Konsep Kurikulum 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(4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1947" y="4387956"/>
            <a:ext cx="1846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Rancangan Pembelajaran 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(8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3" y="43879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Praktik </a:t>
            </a:r>
          </a:p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Terbimbing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(24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166" y="1628800"/>
            <a:ext cx="1621855" cy="68326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Tayangan Video: Perubahan </a:t>
            </a:r>
            <a:r>
              <a:rPr lang="id-ID" sz="1200" i="1" dirty="0" smtClean="0"/>
              <a:t>Mind set</a:t>
            </a:r>
            <a:r>
              <a:rPr lang="id-ID" sz="1200" dirty="0" smtClean="0"/>
              <a:t> tentang Kurikulum oleh Mendikbud</a:t>
            </a:r>
            <a:endParaRPr lang="id-ID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7733" y="2531659"/>
            <a:ext cx="1207327" cy="24006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Paparan</a:t>
            </a:r>
            <a:endParaRPr lang="id-ID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27733" y="3044887"/>
            <a:ext cx="1207327" cy="24006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Diskusi</a:t>
            </a:r>
            <a:endParaRPr lang="id-ID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27733" y="3463358"/>
            <a:ext cx="1207327" cy="24378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Kerja Kelompok</a:t>
            </a:r>
            <a:endParaRPr lang="id-ID" sz="1200" dirty="0"/>
          </a:p>
        </p:txBody>
      </p:sp>
      <p:sp>
        <p:nvSpPr>
          <p:cNvPr id="34" name="Right Arrow 33"/>
          <p:cNvSpPr/>
          <p:nvPr/>
        </p:nvSpPr>
        <p:spPr>
          <a:xfrm rot="5400000">
            <a:off x="929530" y="2368094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 rot="5400000">
            <a:off x="958847" y="2851705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ight Arrow 35"/>
          <p:cNvSpPr/>
          <p:nvPr/>
        </p:nvSpPr>
        <p:spPr>
          <a:xfrm rot="5400000">
            <a:off x="958847" y="3280850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TextBox 37"/>
          <p:cNvSpPr txBox="1"/>
          <p:nvPr/>
        </p:nvSpPr>
        <p:spPr>
          <a:xfrm>
            <a:off x="323528" y="5358933"/>
            <a:ext cx="1613206" cy="1040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Rasional Pengembangan Kurikulum 2013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Elemen Perubahan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SKL, KI, dan KD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Strategi Implementasi</a:t>
            </a:r>
            <a:endParaRPr lang="id-ID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77138" y="528445"/>
            <a:ext cx="2109844" cy="5355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Tayangan Video Pembelajaran (contoh dan bukan contoh pembelajaran kreatif</a:t>
            </a:r>
            <a:endParaRPr lang="id-ID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07844" y="1182868"/>
            <a:ext cx="1985519" cy="38779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Menganalisis dan diskusi tayangan</a:t>
            </a:r>
            <a:endParaRPr lang="id-ID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223121" y="3054844"/>
            <a:ext cx="1662161" cy="68326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Kerja Kelompok menganalisis buku, menyusun tes dan portfolio  </a:t>
            </a:r>
            <a:endParaRPr lang="id-ID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2277448" y="3869915"/>
            <a:ext cx="1583417" cy="24378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b="1" dirty="0" smtClean="0"/>
              <a:t>Presentasi Hasil</a:t>
            </a:r>
            <a:endParaRPr lang="id-ID" sz="1200" b="1" dirty="0"/>
          </a:p>
        </p:txBody>
      </p:sp>
      <p:sp>
        <p:nvSpPr>
          <p:cNvPr id="43" name="Right Arrow 42"/>
          <p:cNvSpPr/>
          <p:nvPr/>
        </p:nvSpPr>
        <p:spPr>
          <a:xfrm rot="5400000">
            <a:off x="3016635" y="1075662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Right Arrow 43"/>
          <p:cNvSpPr/>
          <p:nvPr/>
        </p:nvSpPr>
        <p:spPr>
          <a:xfrm rot="5400000">
            <a:off x="3016215" y="1583722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Right Arrow 44"/>
          <p:cNvSpPr/>
          <p:nvPr/>
        </p:nvSpPr>
        <p:spPr>
          <a:xfrm rot="5400000">
            <a:off x="2985103" y="3736119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TextBox 45"/>
          <p:cNvSpPr txBox="1"/>
          <p:nvPr/>
        </p:nvSpPr>
        <p:spPr>
          <a:xfrm>
            <a:off x="2339752" y="5363762"/>
            <a:ext cx="1728192" cy="904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SKL, KI, dan KD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Buku Siswa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Buku Guru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Panduan Analisis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Lembar Kerja Analisis Buku</a:t>
            </a:r>
            <a:endParaRPr lang="id-ID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99992" y="1653625"/>
            <a:ext cx="1406506" cy="5355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Menilai RPP yang telah disusun guru sebelumnya</a:t>
            </a:r>
            <a:endParaRPr lang="id-ID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4499992" y="2409709"/>
            <a:ext cx="1406506" cy="68326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Analisis dan Diskusi RPP untuk menemukan RPP terbaik</a:t>
            </a:r>
            <a:endParaRPr lang="id-ID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499991" y="3254116"/>
            <a:ext cx="1406507" cy="38779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Kerja Kelompok menyusun RPP</a:t>
            </a:r>
            <a:endParaRPr lang="id-ID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499990" y="3884269"/>
            <a:ext cx="1406507" cy="24006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b="1" dirty="0" smtClean="0"/>
              <a:t>Presentasi Hasil</a:t>
            </a:r>
            <a:endParaRPr lang="id-ID" sz="1200" b="1" dirty="0"/>
          </a:p>
        </p:txBody>
      </p:sp>
      <p:sp>
        <p:nvSpPr>
          <p:cNvPr id="51" name="Right Arrow 50"/>
          <p:cNvSpPr/>
          <p:nvPr/>
        </p:nvSpPr>
        <p:spPr>
          <a:xfrm rot="5400000">
            <a:off x="5038687" y="2226585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Right Arrow 51"/>
          <p:cNvSpPr/>
          <p:nvPr/>
        </p:nvSpPr>
        <p:spPr>
          <a:xfrm rot="5400000">
            <a:off x="5038687" y="3094122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Right Arrow 52"/>
          <p:cNvSpPr/>
          <p:nvPr/>
        </p:nvSpPr>
        <p:spPr>
          <a:xfrm rot="5400000">
            <a:off x="5038687" y="3672422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TextBox 53"/>
          <p:cNvSpPr txBox="1"/>
          <p:nvPr/>
        </p:nvSpPr>
        <p:spPr>
          <a:xfrm>
            <a:off x="4283970" y="5340783"/>
            <a:ext cx="1520857" cy="11757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Panduan telaah RPP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Panduan Penyusunan RPP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Konsep Scientific Aproach, Discovery Learning, Project Based Learning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92906" y="1697229"/>
            <a:ext cx="2073407" cy="83099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Paparan : 1. Pendekatan </a:t>
            </a:r>
            <a:r>
              <a:rPr lang="id-ID" sz="1200" i="1" dirty="0" smtClean="0"/>
              <a:t>Scientific, Discovery Learning, Project Based Learning</a:t>
            </a:r>
            <a:r>
              <a:rPr lang="id-ID" sz="1200" dirty="0" smtClean="0"/>
              <a:t>; </a:t>
            </a:r>
            <a:r>
              <a:rPr lang="id-ID" sz="1200" b="1" dirty="0" smtClean="0">
                <a:solidFill>
                  <a:schemeClr val="accent6">
                    <a:lumMod val="75000"/>
                  </a:schemeClr>
                </a:solidFill>
              </a:rPr>
              <a:t>2.  Evaluasi: tes dan portofolio; penilaian proses dan output</a:t>
            </a:r>
            <a:endParaRPr lang="id-ID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88723" y="2659036"/>
            <a:ext cx="944404" cy="24006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Diskusi</a:t>
            </a:r>
            <a:endParaRPr lang="id-ID" sz="1200" dirty="0"/>
          </a:p>
        </p:txBody>
      </p:sp>
      <p:sp>
        <p:nvSpPr>
          <p:cNvPr id="57" name="Right Arrow 56"/>
          <p:cNvSpPr/>
          <p:nvPr/>
        </p:nvSpPr>
        <p:spPr>
          <a:xfrm rot="5400000">
            <a:off x="2993052" y="2926077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8" name="Right Arrow 57"/>
          <p:cNvSpPr/>
          <p:nvPr/>
        </p:nvSpPr>
        <p:spPr>
          <a:xfrm rot="5400000">
            <a:off x="2993052" y="2537091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TextBox 58"/>
          <p:cNvSpPr txBox="1"/>
          <p:nvPr/>
        </p:nvSpPr>
        <p:spPr>
          <a:xfrm>
            <a:off x="6148715" y="1050292"/>
            <a:ext cx="1649109" cy="68326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Simulasi: tematik terpadu, pendekatan scientific, </a:t>
            </a:r>
            <a:r>
              <a:rPr lang="id-ID" sz="1200" i="1" dirty="0" smtClean="0"/>
              <a:t>Project Based Learning, </a:t>
            </a:r>
            <a:r>
              <a:rPr lang="id-ID" sz="1200" dirty="0" smtClean="0"/>
              <a:t>dsb  </a:t>
            </a:r>
            <a:endParaRPr lang="id-ID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6148713" y="2022837"/>
            <a:ext cx="1613817" cy="40164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Analisis dan Diskusi hasil simulasi</a:t>
            </a:r>
            <a:endParaRPr lang="id-ID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148715" y="2610197"/>
            <a:ext cx="1649109" cy="9787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dirty="0" smtClean="0"/>
              <a:t>Peer Teaching; membiasakan guru untuk bertanya dan membangkitkan kemampuan siswa untuk bertanya</a:t>
            </a:r>
            <a:endParaRPr lang="id-ID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6399844" y="3822617"/>
            <a:ext cx="1080120" cy="24378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b="1" dirty="0" smtClean="0"/>
              <a:t>Refleksi</a:t>
            </a:r>
            <a:endParaRPr lang="id-ID" sz="1200" b="1" dirty="0"/>
          </a:p>
        </p:txBody>
      </p:sp>
      <p:sp>
        <p:nvSpPr>
          <p:cNvPr id="63" name="Right Arrow 62"/>
          <p:cNvSpPr/>
          <p:nvPr/>
        </p:nvSpPr>
        <p:spPr>
          <a:xfrm rot="5400000">
            <a:off x="6862589" y="1810531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Right Arrow 63"/>
          <p:cNvSpPr/>
          <p:nvPr/>
        </p:nvSpPr>
        <p:spPr>
          <a:xfrm rot="5400000">
            <a:off x="6863009" y="2458603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Right Arrow 64"/>
          <p:cNvSpPr/>
          <p:nvPr/>
        </p:nvSpPr>
        <p:spPr>
          <a:xfrm rot="5400000">
            <a:off x="6871715" y="3640889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1" name="Elbow Connector 70"/>
          <p:cNvCxnSpPr>
            <a:stCxn id="62" idx="3"/>
            <a:endCxn id="61" idx="3"/>
          </p:cNvCxnSpPr>
          <p:nvPr/>
        </p:nvCxnSpPr>
        <p:spPr>
          <a:xfrm flipV="1">
            <a:off x="7479965" y="3099560"/>
            <a:ext cx="317859" cy="844948"/>
          </a:xfrm>
          <a:prstGeom prst="bentConnector3">
            <a:avLst>
              <a:gd name="adj1" fmla="val 17191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516367" y="44624"/>
            <a:ext cx="3684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SKEMA KEGIATAN PELATIHAN GURU 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12161" y="5355883"/>
            <a:ext cx="1520857" cy="904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RPP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Instrumen Penilaian Kinerja Guru</a:t>
            </a:r>
          </a:p>
          <a:p>
            <a:pPr marL="176213" indent="-176213">
              <a:lnSpc>
                <a:spcPct val="80000"/>
              </a:lnSpc>
              <a:buFont typeface="Wingdings" pitchFamily="2" charset="2"/>
              <a:buChar char="§"/>
            </a:pPr>
            <a:r>
              <a:rPr lang="id-ID" sz="1100" b="1" dirty="0" smtClean="0">
                <a:solidFill>
                  <a:schemeClr val="accent5">
                    <a:lumMod val="50000"/>
                  </a:schemeClr>
                </a:solidFill>
              </a:rPr>
              <a:t>Panduan Peer Teaching</a:t>
            </a:r>
          </a:p>
        </p:txBody>
      </p:sp>
      <p:sp>
        <p:nvSpPr>
          <p:cNvPr id="2" name="Up Arrow 1"/>
          <p:cNvSpPr/>
          <p:nvPr/>
        </p:nvSpPr>
        <p:spPr>
          <a:xfrm>
            <a:off x="928621" y="5094565"/>
            <a:ext cx="359620" cy="264366"/>
          </a:xfrm>
          <a:prstGeom prst="up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6" name="Up Arrow 65"/>
          <p:cNvSpPr/>
          <p:nvPr/>
        </p:nvSpPr>
        <p:spPr>
          <a:xfrm>
            <a:off x="2988244" y="5103072"/>
            <a:ext cx="359620" cy="264366"/>
          </a:xfrm>
          <a:prstGeom prst="up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Up Arrow 66"/>
          <p:cNvSpPr/>
          <p:nvPr/>
        </p:nvSpPr>
        <p:spPr>
          <a:xfrm>
            <a:off x="4860452" y="5085184"/>
            <a:ext cx="359620" cy="264366"/>
          </a:xfrm>
          <a:prstGeom prst="up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Up Arrow 67"/>
          <p:cNvSpPr/>
          <p:nvPr/>
        </p:nvSpPr>
        <p:spPr>
          <a:xfrm>
            <a:off x="6361775" y="5116051"/>
            <a:ext cx="359620" cy="264366"/>
          </a:xfrm>
          <a:prstGeom prst="up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TextBox 71"/>
          <p:cNvSpPr txBox="1"/>
          <p:nvPr/>
        </p:nvSpPr>
        <p:spPr>
          <a:xfrm>
            <a:off x="253643" y="3848889"/>
            <a:ext cx="1583417" cy="24378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200" b="1" dirty="0" smtClean="0"/>
              <a:t>Presentasi Hasil</a:t>
            </a:r>
            <a:endParaRPr lang="id-ID" sz="1200" b="1" dirty="0"/>
          </a:p>
        </p:txBody>
      </p:sp>
      <p:sp>
        <p:nvSpPr>
          <p:cNvPr id="73" name="Right Arrow 72"/>
          <p:cNvSpPr/>
          <p:nvPr/>
        </p:nvSpPr>
        <p:spPr>
          <a:xfrm rot="5400000">
            <a:off x="970006" y="3712898"/>
            <a:ext cx="151868" cy="1444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3" name="Right Arrow 92"/>
          <p:cNvSpPr/>
          <p:nvPr/>
        </p:nvSpPr>
        <p:spPr>
          <a:xfrm>
            <a:off x="611560" y="4074643"/>
            <a:ext cx="6912768" cy="1238652"/>
          </a:xfrm>
          <a:prstGeom prst="rightArrow">
            <a:avLst>
              <a:gd name="adj1" fmla="val 63364"/>
              <a:gd name="adj2" fmla="val 50954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4" name="TextBox 93"/>
          <p:cNvSpPr txBox="1"/>
          <p:nvPr/>
        </p:nvSpPr>
        <p:spPr>
          <a:xfrm>
            <a:off x="636303" y="4387956"/>
            <a:ext cx="1470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Konsep Kurikulum 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(2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57053" y="4464156"/>
            <a:ext cx="163888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Analisis Materi Ajar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(14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091947" y="4387956"/>
            <a:ext cx="1846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Rancangan Pembelajaran 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(14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940153" y="43879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Praktik </a:t>
            </a:r>
          </a:p>
          <a:p>
            <a:pPr algn="ctr">
              <a:lnSpc>
                <a:spcPct val="80000"/>
              </a:lnSpc>
            </a:pPr>
            <a:r>
              <a:rPr lang="id-ID" sz="1400" b="1" dirty="0" smtClean="0">
                <a:solidFill>
                  <a:schemeClr val="bg1"/>
                </a:solidFill>
              </a:rPr>
              <a:t>Terbimbing</a:t>
            </a:r>
          </a:p>
          <a:p>
            <a:pPr algn="ctr">
              <a:lnSpc>
                <a:spcPct val="80000"/>
              </a:lnSpc>
            </a:pPr>
            <a:r>
              <a:rPr lang="id-ID" sz="1200" b="1" dirty="0" smtClean="0">
                <a:solidFill>
                  <a:schemeClr val="bg1"/>
                </a:solidFill>
              </a:rPr>
              <a:t>(20 Jam Pel.)</a:t>
            </a:r>
            <a:endParaRPr lang="id-ID" sz="1200" b="1" dirty="0">
              <a:solidFill>
                <a:schemeClr val="bg1"/>
              </a:solidFill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1835697" y="4544370"/>
            <a:ext cx="498047" cy="28223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9" name="Right Arrow 98"/>
          <p:cNvSpPr/>
          <p:nvPr/>
        </p:nvSpPr>
        <p:spPr>
          <a:xfrm>
            <a:off x="4001946" y="4545059"/>
            <a:ext cx="498047" cy="28223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0" name="Right Arrow 99"/>
          <p:cNvSpPr/>
          <p:nvPr/>
        </p:nvSpPr>
        <p:spPr>
          <a:xfrm>
            <a:off x="5730138" y="4582470"/>
            <a:ext cx="498047" cy="282233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27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15" y="-27384"/>
            <a:ext cx="906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SEGMENTASI KEGIATAN PELATIHAN :</a:t>
            </a:r>
            <a:endParaRPr lang="id-ID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440" y="476675"/>
            <a:ext cx="8549760" cy="294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1600" i="1" dirty="0" smtClean="0">
                <a:solidFill>
                  <a:schemeClr val="accent5">
                    <a:lumMod val="50000"/>
                  </a:schemeClr>
                </a:solidFill>
              </a:rPr>
              <a:t>.....menghindari ceramah, tetapi  mengandalkan diskusi, bekerja, mengevaluasi  dan simulasi ........ </a:t>
            </a:r>
            <a:endParaRPr lang="id-ID" sz="16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1" y="1285861"/>
            <a:ext cx="2529658" cy="19053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MENILAI  ATAU MENGEVALUASI HASIL YANG PERNAH DILAKUKAN SEBELUMNYA (termasuk menganalisis tayangan video  dan materi ajar)</a:t>
            </a:r>
            <a:endParaRPr lang="id-ID" sz="1600" b="1" dirty="0"/>
          </a:p>
        </p:txBody>
      </p:sp>
      <p:sp>
        <p:nvSpPr>
          <p:cNvPr id="49" name="Rectangle 48"/>
          <p:cNvSpPr/>
          <p:nvPr/>
        </p:nvSpPr>
        <p:spPr>
          <a:xfrm>
            <a:off x="3372576" y="1299504"/>
            <a:ext cx="2664296" cy="19053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/>
              <a:t>BERDISKUSI ATAU MENGEMUKAKAN HASIL EVALUASI SERTA BEKERJA MENYUSUN YANG TERBAIK SESUAI HASIL DISKUSI</a:t>
            </a:r>
            <a:endParaRPr lang="id-ID" sz="1600" b="1" dirty="0"/>
          </a:p>
        </p:txBody>
      </p:sp>
      <p:sp>
        <p:nvSpPr>
          <p:cNvPr id="50" name="Rectangle 49"/>
          <p:cNvSpPr/>
          <p:nvPr/>
        </p:nvSpPr>
        <p:spPr>
          <a:xfrm>
            <a:off x="6556692" y="1285861"/>
            <a:ext cx="2455094" cy="19053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SIMULASI ATAU MENYAJIKAN HASIL SESUAI HASIL DISKUSI</a:t>
            </a:r>
            <a:endParaRPr lang="id-ID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3655922"/>
            <a:ext cx="22795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Pemaparan PP oleh Instruktur diintegrasikan pada saat diksui sesuai konteks dan kebutuhan. </a:t>
            </a:r>
            <a:endParaRPr lang="id-ID" sz="1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105728" y="3641580"/>
            <a:ext cx="2906058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Para Instruktur dan peserta secara voluntir dan atas penunjukan selalu berupaya melakukan </a:t>
            </a:r>
            <a:r>
              <a:rPr lang="id-ID" sz="1400" b="1" i="1" dirty="0" smtClean="0">
                <a:solidFill>
                  <a:srgbClr val="FF0000"/>
                </a:solidFill>
              </a:rPr>
              <a:t>simulasi tematik terintegrasi, pendekatan scientific, discovery learning, project based learning,</a:t>
            </a:r>
            <a:r>
              <a:rPr lang="id-ID" sz="1400" b="1" dirty="0" smtClean="0"/>
              <a:t> dsb. (menunjukkan contoh dan bukan contoh)</a:t>
            </a:r>
            <a:endParaRPr lang="id-ID" sz="1400" b="1" dirty="0"/>
          </a:p>
        </p:txBody>
      </p:sp>
      <p:sp>
        <p:nvSpPr>
          <p:cNvPr id="55" name="Up Arrow 54"/>
          <p:cNvSpPr/>
          <p:nvPr/>
        </p:nvSpPr>
        <p:spPr>
          <a:xfrm>
            <a:off x="7417620" y="3209531"/>
            <a:ext cx="538758" cy="477922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Up Arrow 24"/>
          <p:cNvSpPr/>
          <p:nvPr/>
        </p:nvSpPr>
        <p:spPr>
          <a:xfrm>
            <a:off x="4462947" y="3209531"/>
            <a:ext cx="538758" cy="477922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139926" y="3679541"/>
            <a:ext cx="3207938" cy="162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>
                <a:solidFill>
                  <a:schemeClr val="tx2">
                    <a:lumMod val="50000"/>
                  </a:schemeClr>
                </a:solidFill>
              </a:rPr>
              <a:t>Setiap peserta diklat wajib membawa :</a:t>
            </a:r>
          </a:p>
          <a:p>
            <a:pPr marL="285750" indent="-28575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id-ID" sz="1400" b="1" dirty="0" smtClean="0">
                <a:solidFill>
                  <a:schemeClr val="tx2">
                    <a:lumMod val="50000"/>
                  </a:schemeClr>
                </a:solidFill>
              </a:rPr>
              <a:t>Guru membawa beberapa RPP yang pernah disusun dan digunakan di sekolah</a:t>
            </a:r>
          </a:p>
          <a:p>
            <a:pPr marL="285750" indent="-28575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id-ID" sz="1400" b="1" dirty="0" smtClean="0">
                <a:solidFill>
                  <a:schemeClr val="tx2">
                    <a:lumMod val="50000"/>
                  </a:schemeClr>
                </a:solidFill>
              </a:rPr>
              <a:t>Pengawas dan Kepala sekolah membawa hasil supervisi akademik dan manajerial yang dilakukan  selama ini</a:t>
            </a:r>
            <a:endParaRPr lang="id-ID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1247295" y="3169055"/>
            <a:ext cx="538758" cy="477922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>
            <a:off x="2843810" y="1895021"/>
            <a:ext cx="504056" cy="6480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ight Arrow 28"/>
          <p:cNvSpPr/>
          <p:nvPr/>
        </p:nvSpPr>
        <p:spPr>
          <a:xfrm>
            <a:off x="6105730" y="1871426"/>
            <a:ext cx="504056" cy="6480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004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3"/>
          <p:cNvSpPr>
            <a:spLocks noChangeArrowheads="1"/>
          </p:cNvSpPr>
          <p:nvPr/>
        </p:nvSpPr>
        <p:spPr bwMode="auto">
          <a:xfrm>
            <a:off x="0" y="2905165"/>
            <a:ext cx="9144000" cy="117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Manajemen Penyelenggaraan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ounded Rectangle 4"/>
          <p:cNvSpPr>
            <a:spLocks noChangeArrowheads="1"/>
          </p:cNvSpPr>
          <p:nvPr/>
        </p:nvSpPr>
        <p:spPr bwMode="auto">
          <a:xfrm>
            <a:off x="4064983" y="1798638"/>
            <a:ext cx="798635" cy="868362"/>
          </a:xfrm>
          <a:custGeom>
            <a:avLst/>
            <a:gdLst>
              <a:gd name="T0" fmla="*/ 432598 w 865186"/>
              <a:gd name="T1" fmla="*/ 0 h 867646"/>
              <a:gd name="T2" fmla="*/ 865196 w 865186"/>
              <a:gd name="T3" fmla="*/ 435616 h 867646"/>
              <a:gd name="T4" fmla="*/ 432598 w 865186"/>
              <a:gd name="T5" fmla="*/ 871232 h 867646"/>
              <a:gd name="T6" fmla="*/ 0 w 865186"/>
              <a:gd name="T7" fmla="*/ 43561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 anchorCtr="1"/>
          <a:lstStyle/>
          <a:p>
            <a:pPr algn="ctr"/>
            <a:r>
              <a:rPr lang="id-ID" sz="4400" dirty="0">
                <a:solidFill>
                  <a:srgbClr val="E46C0A"/>
                </a:solidFill>
                <a:latin typeface="Arial Rounded MT Bold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7375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8"/>
          <p:cNvSpPr txBox="1">
            <a:spLocks noChangeArrowheads="1"/>
          </p:cNvSpPr>
          <p:nvPr/>
        </p:nvSpPr>
        <p:spPr bwMode="auto">
          <a:xfrm>
            <a:off x="0" y="8619"/>
            <a:ext cx="9144000" cy="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E46C0A"/>
                </a:solidFill>
                <a:latin typeface="+mj-lt"/>
              </a:rPr>
              <a:t>DAFTAR ISI</a:t>
            </a:r>
            <a:endParaRPr lang="id-ID" sz="4000" b="1" dirty="0">
              <a:solidFill>
                <a:srgbClr val="E46C0A"/>
              </a:solidFill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705987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-99392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6" name="Rounded Rectangle 35"/>
          <p:cNvSpPr/>
          <p:nvPr/>
        </p:nvSpPr>
        <p:spPr bwMode="auto">
          <a:xfrm>
            <a:off x="2032396" y="1124744"/>
            <a:ext cx="6067997" cy="666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d-ID" sz="2000" b="1" dirty="0" smtClean="0"/>
              <a:t>STRATEGI DIKLAT</a:t>
            </a:r>
            <a:endParaRPr lang="en-GB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950810" y="1124744"/>
            <a:ext cx="801480" cy="666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030931" y="1990007"/>
            <a:ext cx="6067997" cy="6511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d-ID" sz="2000" b="1" dirty="0" smtClean="0">
                <a:solidFill>
                  <a:schemeClr val="tx1"/>
                </a:solidFill>
              </a:rPr>
              <a:t>SASARAN DIKLAT</a:t>
            </a:r>
            <a:endParaRPr lang="en-GB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949345" y="1984241"/>
            <a:ext cx="801480" cy="628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B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030931" y="2852606"/>
            <a:ext cx="6067997" cy="599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d-ID" sz="2000" b="1" dirty="0" smtClean="0">
                <a:solidFill>
                  <a:schemeClr val="tx1"/>
                </a:solidFill>
              </a:rPr>
              <a:t>KURIKULUM DIKLAT</a:t>
            </a:r>
            <a:endParaRPr lang="en-GB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49345" y="2848335"/>
            <a:ext cx="801480" cy="583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</a:t>
            </a:r>
            <a:endParaRPr lang="id-ID" sz="4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030931" y="3644695"/>
            <a:ext cx="6067997" cy="599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</a:rPr>
              <a:t>MANAJEMEN PENYELENGGARAAN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49344" y="3640423"/>
            <a:ext cx="801480" cy="583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30931" y="4436783"/>
            <a:ext cx="6067997" cy="599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</a:rPr>
              <a:t>PENJAMINAN MUTU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954883" y="4432511"/>
            <a:ext cx="801480" cy="583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47648" y="5200977"/>
            <a:ext cx="6067997" cy="599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</a:rPr>
              <a:t>KERJASAMA PELATIHAN ANTARA PUSAT DAN DAERAH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71600" y="5196705"/>
            <a:ext cx="801480" cy="583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F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47648" y="5948951"/>
            <a:ext cx="6067997" cy="599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BUTIR-BUTIR KESEPAKATAN ANTAR KEMDIKBUD &amp; PEMDA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71600" y="5944679"/>
            <a:ext cx="801480" cy="583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G</a:t>
            </a:r>
            <a:endParaRPr lang="id-ID" sz="4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8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4614" y="87015"/>
            <a:ext cx="906938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Kriteria Calon </a:t>
            </a:r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Narasumber Nasional dan Instruktur Nasional</a:t>
            </a:r>
            <a:endParaRPr lang="id-ID" sz="2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87334"/>
              </p:ext>
            </p:extLst>
          </p:nvPr>
        </p:nvGraphicFramePr>
        <p:xfrm>
          <a:off x="467544" y="836613"/>
          <a:ext cx="8424936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259"/>
                <a:gridCol w="1402949"/>
                <a:gridCol w="6552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No</a:t>
                      </a:r>
                      <a:endParaRPr lang="id-ID" sz="1600" dirty="0"/>
                    </a:p>
                  </a:txBody>
                  <a:tcPr marL="84414" marR="844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Pelatihan</a:t>
                      </a:r>
                      <a:endParaRPr lang="id-ID" sz="1600" dirty="0"/>
                    </a:p>
                  </a:txBody>
                  <a:tcPr marL="84414" marR="844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Kriteria</a:t>
                      </a:r>
                      <a:endParaRPr lang="id-ID" sz="1600" dirty="0"/>
                    </a:p>
                  </a:txBody>
                  <a:tcPr marL="84414" marR="8441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 marL="84414" marR="84414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Narasumber Nasional</a:t>
                      </a:r>
                      <a:endParaRPr lang="id-ID" sz="1600" dirty="0"/>
                    </a:p>
                  </a:txBody>
                  <a:tcPr marL="84414" marR="8441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Latar Belakang Pendidikan minimal S1 program studi yang relevan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Untuk Dosen diutamakan memiliki NIA (Nomor Induk Asesor) sertifikasi guru pada bidang studi yang relevan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Untuk Pengawas, Kepala Sekolah, dan Guru harus sudah memiliki sertifikat pendidik pada bidang studi yang relevan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Untuk Widya Iswara telah mengikuti pelatihan kurikulum 2013 dengan mata pelajaran yang relevan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Direkrut</a:t>
                      </a: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 secara proporsional dari provinsi dan dilaksanakan di Jakarta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Dilakukan Pre dan Post Test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Kelulusan berbasis PAP </a:t>
                      </a:r>
                    </a:p>
                  </a:txBody>
                  <a:tcPr marL="84414" marR="8441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 marL="84414" marR="84414"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Instruktur Nasional</a:t>
                      </a:r>
                      <a:endParaRPr lang="id-ID" sz="1600" dirty="0"/>
                    </a:p>
                  </a:txBody>
                  <a:tcPr marL="84414" marR="84414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Guru Bersertifikat Pendidik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Guru Berprestasi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Skor UKG</a:t>
                      </a:r>
                      <a:r>
                        <a:rPr lang="id-ID" sz="1600" baseline="0" dirty="0" smtClean="0"/>
                        <a:t> tinggi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ysClr val="windowText" lastClr="000000"/>
                          </a:solidFill>
                        </a:rPr>
                        <a:t>Pelatih Nasional Binaan USAID, JICA, AUSAID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ysClr val="windowText" lastClr="000000"/>
                          </a:solidFill>
                        </a:rPr>
                        <a:t>National/Provincial Core Team Bermutu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ysClr val="windowText" lastClr="000000"/>
                          </a:solidFill>
                        </a:rPr>
                        <a:t>Tim Pengembang Kurikulum Provinsi dan Kabupaten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ysClr val="windowText" lastClr="000000"/>
                          </a:solidFill>
                        </a:rPr>
                        <a:t>Ditetapkan oleh Dinas Pendidikan Provinsi/</a:t>
                      </a:r>
                      <a:r>
                        <a:rPr lang="id-ID" sz="1600" baseline="0" dirty="0" smtClean="0">
                          <a:solidFill>
                            <a:sysClr val="windowText" lastClr="000000"/>
                          </a:solidFill>
                        </a:rPr>
                        <a:t>Kabupaten/Kota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Direkrut secara proporsional dari Kab/Kota dan dilaksanakan di Ibu kota Provinsi</a:t>
                      </a: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Dilatih</a:t>
                      </a: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 oleh Narasumber Nasional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Pre dan Post Test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Kelulusan berbasis PAP</a:t>
                      </a:r>
                    </a:p>
                  </a:txBody>
                  <a:tcPr marL="84414" marR="844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9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89914"/>
              </p:ext>
            </p:extLst>
          </p:nvPr>
        </p:nvGraphicFramePr>
        <p:xfrm>
          <a:off x="228601" y="1117596"/>
          <a:ext cx="8447857" cy="333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33"/>
                <a:gridCol w="1888351"/>
                <a:gridCol w="792088"/>
                <a:gridCol w="1296144"/>
                <a:gridCol w="1368152"/>
                <a:gridCol w="1224136"/>
                <a:gridCol w="1368153"/>
              </a:tblGrid>
              <a:tr h="4318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JENIS PELATIHAN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POLA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SMP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SMK</a:t>
                      </a:r>
                      <a:endParaRPr lang="en-US" sz="1800" dirty="0"/>
                    </a:p>
                  </a:txBody>
                  <a:tcPr anchor="ctr"/>
                </a:tc>
              </a:tr>
              <a:tr h="2954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Narasumber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Nasional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52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JP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Di 6 Regional (Medan, Jakarta, Semarang, Bandung, Surabaya, Makasar)</a:t>
                      </a:r>
                      <a:endParaRPr lang="id-ID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4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Instruktur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Nasional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52 JP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Provinsi</a:t>
                      </a:r>
                      <a:endParaRPr lang="id-ID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Provinsi dan Regional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Regional </a:t>
                      </a:r>
                      <a:endParaRPr lang="id-ID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688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Guru </a:t>
                      </a:r>
                      <a:r>
                        <a:rPr lang="en-US" sz="1800" dirty="0" err="1" smtClean="0"/>
                        <a:t>Sasaran</a:t>
                      </a:r>
                      <a:r>
                        <a:rPr lang="en-US" sz="1800" dirty="0" smtClean="0"/>
                        <a:t> </a:t>
                      </a:r>
                      <a:r>
                        <a:rPr lang="id-ID" sz="1800" dirty="0" smtClean="0"/>
                        <a:t>*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52 JP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Sekolah Inti/Kabupaten</a:t>
                      </a:r>
                      <a:r>
                        <a:rPr lang="id-ID" sz="1800" baseline="0" dirty="0" smtClean="0"/>
                        <a:t> </a:t>
                      </a:r>
                      <a:r>
                        <a:rPr lang="id-ID" sz="1800" dirty="0" smtClean="0"/>
                        <a:t>(LPMP,</a:t>
                      </a:r>
                      <a:r>
                        <a:rPr lang="id-ID" sz="1800" baseline="0" dirty="0" smtClean="0"/>
                        <a:t> </a:t>
                      </a:r>
                      <a:r>
                        <a:rPr lang="id-ID" sz="1800" dirty="0" smtClean="0"/>
                        <a:t>P4TK,</a:t>
                      </a:r>
                      <a:r>
                        <a:rPr lang="id-ID" sz="1800" baseline="0" dirty="0" smtClean="0"/>
                        <a:t> PNFI) </a:t>
                      </a:r>
                      <a:endParaRPr lang="id-ID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90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Kepala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sekolah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70 JP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Regional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sz="18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Pengawas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Sekolah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70 JP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Regional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sz="1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sz="1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23728" y="260648"/>
            <a:ext cx="4779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/>
              <a:t>LOKASI </a:t>
            </a:r>
            <a:r>
              <a:rPr lang="en-US" b="1" dirty="0" smtClean="0"/>
              <a:t>PELATIHAN 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67546" y="4797154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Catatan: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600" dirty="0" smtClean="0"/>
              <a:t>Pelatihan di Sekolah Inti, apabila lokasi guru tidak berjauhan, guru tidak menginap, disediakan makan dan transport setiap hari</a:t>
            </a:r>
          </a:p>
          <a:p>
            <a:pPr marL="285750" indent="-285750">
              <a:buFont typeface="Arial" charset="0"/>
              <a:buChar char="•"/>
            </a:pPr>
            <a:r>
              <a:rPr lang="id-ID" sz="1600" dirty="0" smtClean="0"/>
              <a:t>Kriteria Sekolah Inti, memiliki ruang dan perlengkapannya untuk 60 orang, LCD</a:t>
            </a:r>
          </a:p>
          <a:p>
            <a:pPr marL="285750" indent="-285750">
              <a:buFont typeface="Arial" charset="0"/>
              <a:buChar char="•"/>
            </a:pPr>
            <a:r>
              <a:rPr lang="id-ID" sz="1600" dirty="0" smtClean="0"/>
              <a:t>Jika Sekolah Inti tidak memungkinkan dapat dipindahkan ke tempat lain yang tidak membutuhkan biaya sewa ruang sidang, misalnya kantor Kecamatan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memungkinkan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pulang</a:t>
            </a:r>
            <a:r>
              <a:rPr lang="en-US" sz="1600" dirty="0" smtClean="0"/>
              <a:t> </a:t>
            </a:r>
            <a:r>
              <a:rPr lang="en-US" sz="1600" dirty="0" err="1" smtClean="0"/>
              <a:t>pergi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pesera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diinapkan</a:t>
            </a:r>
            <a:r>
              <a:rPr lang="en-US" sz="1600" dirty="0" smtClean="0"/>
              <a:t> (hotel)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dilaksanakan</a:t>
            </a:r>
            <a:r>
              <a:rPr lang="en-US" sz="1600" dirty="0" smtClean="0"/>
              <a:t> di LPMP/P4TK/P2PNFI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mempertimbangkan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r>
              <a:rPr lang="id-ID" sz="1600" dirty="0" smtClean="0"/>
              <a:t>si</a:t>
            </a:r>
            <a:r>
              <a:rPr lang="en-US" sz="1600" dirty="0" smtClean="0"/>
              <a:t>.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5792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Penunjukan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LPMP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minimal 2200 VA.  (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LCD </a:t>
            </a:r>
            <a:r>
              <a:rPr lang="en-US" dirty="0" err="1" smtClean="0"/>
              <a:t>Proyektor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Penyediaan</a:t>
            </a:r>
            <a:r>
              <a:rPr lang="en-US" dirty="0" smtClean="0"/>
              <a:t> LCD </a:t>
            </a:r>
            <a:r>
              <a:rPr lang="en-US" dirty="0" err="1" smtClean="0"/>
              <a:t>Proyektor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LCD </a:t>
            </a:r>
            <a:r>
              <a:rPr lang="en-US" dirty="0" err="1" smtClean="0"/>
              <a:t>Proyektor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mensukseskan</a:t>
            </a:r>
            <a:r>
              <a:rPr lang="en-US" dirty="0" smtClean="0"/>
              <a:t> </a:t>
            </a:r>
            <a:r>
              <a:rPr lang="en-US" dirty="0" err="1" smtClean="0"/>
              <a:t>pelaksaaan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 (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LCD </a:t>
            </a:r>
            <a:r>
              <a:rPr lang="en-US" dirty="0" err="1" smtClean="0"/>
              <a:t>proyektor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dianggarkan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yang </a:t>
            </a:r>
            <a:r>
              <a:rPr lang="en-US" dirty="0" err="1" smtClean="0"/>
              <a:t>letaknya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komplek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minimal 40 </a:t>
            </a:r>
            <a:r>
              <a:rPr lang="en-US" dirty="0" err="1" smtClean="0"/>
              <a:t>sekolah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),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pentapan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november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sp>
        <p:nvSpPr>
          <p:cNvPr id="7" name="Pentagon 4"/>
          <p:cNvSpPr/>
          <p:nvPr/>
        </p:nvSpPr>
        <p:spPr>
          <a:xfrm>
            <a:off x="251521" y="150751"/>
            <a:ext cx="8527133" cy="9160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9545" tIns="76200" rIns="14224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PENETAPAN LOKASI SEKOLAH PENYELENGGARA BERBASIS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LETAK GEOGRAFIS</a:t>
            </a:r>
          </a:p>
        </p:txBody>
      </p:sp>
    </p:spTree>
    <p:extLst>
      <p:ext uri="{BB962C8B-B14F-4D97-AF65-F5344CB8AC3E}">
        <p14:creationId xmlns:p14="http://schemas.microsoft.com/office/powerpoint/2010/main" val="23970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3"/>
          <p:cNvSpPr>
            <a:spLocks noChangeArrowheads="1"/>
          </p:cNvSpPr>
          <p:nvPr/>
        </p:nvSpPr>
        <p:spPr bwMode="auto">
          <a:xfrm>
            <a:off x="0" y="2905165"/>
            <a:ext cx="9144000" cy="117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Penjaminan Mutu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ounded Rectangle 4"/>
          <p:cNvSpPr>
            <a:spLocks noChangeArrowheads="1"/>
          </p:cNvSpPr>
          <p:nvPr/>
        </p:nvSpPr>
        <p:spPr bwMode="auto">
          <a:xfrm>
            <a:off x="4064983" y="1798638"/>
            <a:ext cx="798635" cy="868362"/>
          </a:xfrm>
          <a:custGeom>
            <a:avLst/>
            <a:gdLst>
              <a:gd name="T0" fmla="*/ 432598 w 865186"/>
              <a:gd name="T1" fmla="*/ 0 h 867646"/>
              <a:gd name="T2" fmla="*/ 865196 w 865186"/>
              <a:gd name="T3" fmla="*/ 435616 h 867646"/>
              <a:gd name="T4" fmla="*/ 432598 w 865186"/>
              <a:gd name="T5" fmla="*/ 871232 h 867646"/>
              <a:gd name="T6" fmla="*/ 0 w 865186"/>
              <a:gd name="T7" fmla="*/ 43561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 anchorCtr="1"/>
          <a:lstStyle/>
          <a:p>
            <a:pPr algn="ctr"/>
            <a:r>
              <a:rPr lang="id-ID" sz="4400" dirty="0" smtClean="0">
                <a:solidFill>
                  <a:srgbClr val="E46C0A"/>
                </a:solidFill>
                <a:latin typeface="Arial Rounded MT Bold" pitchFamily="34" charset="0"/>
              </a:rPr>
              <a:t>E</a:t>
            </a:r>
            <a:endParaRPr lang="id-ID" sz="4400" dirty="0">
              <a:solidFill>
                <a:srgbClr val="E46C0A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5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90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b="1" dirty="0" smtClean="0">
                <a:solidFill>
                  <a:schemeClr val="accent5">
                    <a:lumMod val="50000"/>
                  </a:schemeClr>
                </a:solidFill>
              </a:rPr>
              <a:t>Indikator Keberhasilan </a:t>
            </a:r>
            <a:r>
              <a:rPr lang="en-SG" sz="2800" b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id-ID" sz="2800" b="1" dirty="0" smtClean="0">
                <a:solidFill>
                  <a:schemeClr val="accent5">
                    <a:lumMod val="50000"/>
                  </a:schemeClr>
                </a:solidFill>
              </a:rPr>
              <a:t>elatihan</a:t>
            </a:r>
            <a:endParaRPr lang="id-ID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9275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77766"/>
              </p:ext>
            </p:extLst>
          </p:nvPr>
        </p:nvGraphicFramePr>
        <p:xfrm>
          <a:off x="333375" y="836615"/>
          <a:ext cx="8631238" cy="56578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8048"/>
                <a:gridCol w="1502728"/>
                <a:gridCol w="6480462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No.</a:t>
                      </a:r>
                      <a:endParaRPr lang="id-ID" sz="1600" dirty="0"/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KOMPONEN</a:t>
                      </a:r>
                      <a:endParaRPr lang="id-ID" sz="1600" dirty="0"/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INDIKATOR</a:t>
                      </a:r>
                      <a:endParaRPr lang="id-ID" sz="1600" dirty="0"/>
                    </a:p>
                  </a:txBody>
                  <a:tcPr marL="91436" marR="91436" marT="45724" marB="45724"/>
                </a:tc>
              </a:tr>
              <a:tr h="236569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1.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Peserta</a:t>
                      </a:r>
                      <a:r>
                        <a:rPr lang="id-ID" sz="1600" baseline="0" dirty="0" smtClean="0"/>
                        <a:t> pelatihan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Mampu menerapkan pembelajaran tematik terintegrasi dan kontekstual</a:t>
                      </a:r>
                    </a:p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Memahami pendekatan scientific</a:t>
                      </a:r>
                    </a:p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Mampu menerapkan kemampuan berfikir tingkat tinggi</a:t>
                      </a:r>
                    </a:p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Membangun kultur pembelajaran yang aktif, menantang, dan menyenangkan </a:t>
                      </a:r>
                    </a:p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Mampu menunjukkan keteladanan khususnya tentang kejujuran, disiplin, kebersihan, dan tanggung jawab</a:t>
                      </a:r>
                    </a:p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Nilai yang</a:t>
                      </a:r>
                      <a:r>
                        <a:rPr lang="id-ID" sz="1600" baseline="0" dirty="0" smtClean="0"/>
                        <a:t> diberikan oleh instruktur tentang sikap, keterampilan dan pengetahuan.</a:t>
                      </a:r>
                    </a:p>
                    <a:p>
                      <a:pPr marL="177800" indent="-177800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∆ (X</a:t>
                      </a:r>
                      <a:r>
                        <a:rPr lang="id-ID" sz="2000" baseline="-25000" dirty="0" smtClean="0"/>
                        <a:t>2</a:t>
                      </a:r>
                      <a:r>
                        <a:rPr lang="id-ID" sz="1600" baseline="0" dirty="0" smtClean="0"/>
                        <a:t> – X</a:t>
                      </a:r>
                      <a:r>
                        <a:rPr lang="id-ID" sz="2400" baseline="-25000" dirty="0" smtClean="0"/>
                        <a:t>1</a:t>
                      </a:r>
                      <a:r>
                        <a:rPr lang="id-ID" sz="1600" baseline="0" dirty="0" smtClean="0"/>
                        <a:t>)&gt; 0, signifikan; X</a:t>
                      </a:r>
                      <a:r>
                        <a:rPr lang="id-ID" sz="2000" baseline="-25000" dirty="0" smtClean="0"/>
                        <a:t>2 </a:t>
                      </a:r>
                      <a:r>
                        <a:rPr lang="id-ID" sz="1800" baseline="0" dirty="0" smtClean="0"/>
                        <a:t>:</a:t>
                      </a:r>
                      <a:r>
                        <a:rPr lang="id-ID" sz="2000" baseline="0" dirty="0" smtClean="0"/>
                        <a:t> </a:t>
                      </a:r>
                      <a:r>
                        <a:rPr lang="id-ID" sz="1600" baseline="0" dirty="0" smtClean="0"/>
                        <a:t>Postest;</a:t>
                      </a:r>
                      <a:r>
                        <a:rPr lang="id-ID" sz="2000" baseline="-25000" dirty="0" smtClean="0"/>
                        <a:t>  </a:t>
                      </a:r>
                      <a:r>
                        <a:rPr lang="id-ID" sz="1600" baseline="0" dirty="0" smtClean="0"/>
                        <a:t>X</a:t>
                      </a:r>
                      <a:r>
                        <a:rPr lang="id-ID" sz="2400" baseline="-25000" dirty="0" smtClean="0"/>
                        <a:t>1 </a:t>
                      </a:r>
                      <a:r>
                        <a:rPr lang="id-ID" sz="1800" baseline="0" dirty="0" smtClean="0"/>
                        <a:t>:</a:t>
                      </a:r>
                      <a:r>
                        <a:rPr lang="id-ID" sz="2400" baseline="-25000" dirty="0" smtClean="0"/>
                        <a:t> </a:t>
                      </a:r>
                      <a:r>
                        <a:rPr lang="id-ID" sz="1600" baseline="0" dirty="0" smtClean="0"/>
                        <a:t>Pretest</a:t>
                      </a:r>
                      <a:endParaRPr lang="id-ID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</a:tr>
              <a:tr h="106690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2.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Instruktur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/>
                        <a:t>Integritas, kesiapan dan kesungguhan Instruktur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/>
                        <a:t>Nilai atau indeks yang diberikan oleh peserta tentang : (1) k</a:t>
                      </a:r>
                      <a:r>
                        <a:rPr lang="id-ID" sz="1600" dirty="0" smtClean="0"/>
                        <a:t>ualitas penguasaan konsep, (2) kualitas</a:t>
                      </a:r>
                      <a:r>
                        <a:rPr lang="id-ID" sz="1600" baseline="0" dirty="0" smtClean="0"/>
                        <a:t> pemaparan,  (3) kualitas interaksi termasuk kemampuan membangkitkan suasana pelatihan yang kreatif.</a:t>
                      </a:r>
                      <a:endParaRPr lang="id-ID" sz="1600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</a:tr>
              <a:tr h="823039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3.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Proses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3038" indent="-173038" algn="l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Rancangan</a:t>
                      </a:r>
                      <a:r>
                        <a:rPr lang="id-ID" sz="1600" baseline="0" dirty="0" smtClean="0"/>
                        <a:t> persiapan instruktur</a:t>
                      </a:r>
                    </a:p>
                    <a:p>
                      <a:pPr marL="173038" indent="-173038" algn="l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Kesesuaian pendekatan, metode dan teknik  dengan standar kompetensi</a:t>
                      </a:r>
                    </a:p>
                    <a:p>
                      <a:pPr marL="173038" indent="-173038" algn="l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Kesesuaian  aktivitas dengan produk-produk kegiatan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</a:tr>
              <a:tr h="106690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4.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Penilaian</a:t>
                      </a:r>
                      <a:endParaRPr lang="id-ID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/>
                        <a:t>Ketaatan pelaksanaan penilaian dengan prinsip, azas dan prosedur.</a:t>
                      </a:r>
                      <a:endParaRPr lang="id-ID" sz="1600" dirty="0" smtClean="0"/>
                    </a:p>
                    <a:p>
                      <a:pPr marL="173038" indent="-173038" algn="l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Kecukupan dan kesesuaian  pendekatan penilaian</a:t>
                      </a:r>
                    </a:p>
                    <a:p>
                      <a:pPr marL="173038" indent="-173038" algn="l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Kualitas</a:t>
                      </a:r>
                      <a:r>
                        <a:rPr lang="id-ID" sz="1600" baseline="0" dirty="0" smtClean="0"/>
                        <a:t> penerapan authentic assesment</a:t>
                      </a:r>
                    </a:p>
                    <a:p>
                      <a:pPr marL="173038" indent="-173038" algn="l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Pemanfaatan penilaian terhadap perbaikan (feed back)</a:t>
                      </a:r>
                      <a:endParaRPr lang="id-ID" sz="1600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90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b="1" dirty="0" smtClean="0">
                <a:solidFill>
                  <a:schemeClr val="accent5">
                    <a:lumMod val="50000"/>
                  </a:schemeClr>
                </a:solidFill>
              </a:rPr>
              <a:t>Standar Pelaksanaan </a:t>
            </a:r>
            <a:r>
              <a:rPr lang="en-SG" sz="2800" b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id-ID" sz="2800" b="1" dirty="0" smtClean="0">
                <a:solidFill>
                  <a:schemeClr val="accent5">
                    <a:lumMod val="50000"/>
                  </a:schemeClr>
                </a:solidFill>
              </a:rPr>
              <a:t>elatihan</a:t>
            </a:r>
            <a:endParaRPr lang="id-ID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9275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26053"/>
              </p:ext>
            </p:extLst>
          </p:nvPr>
        </p:nvGraphicFramePr>
        <p:xfrm>
          <a:off x="333375" y="808816"/>
          <a:ext cx="8631238" cy="5344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09"/>
                <a:gridCol w="1656567"/>
                <a:gridCol w="2519897"/>
                <a:gridCol w="3960565"/>
              </a:tblGrid>
              <a:tr h="335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No.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KOMPONEN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URAIAN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28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1.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Pola Pelatihan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marL="177800" indent="-177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52 JP</a:t>
                      </a: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5 hari</a:t>
                      </a:r>
                      <a:endParaRPr lang="id-ID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2.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Instruktur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/>
                        <a:t>2 orang per kelas selama pelatihan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/>
                        <a:t>Lulus Pelatihan Instruktur Nasional</a:t>
                      </a:r>
                      <a:endParaRPr lang="id-ID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9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3.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Peserta 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Maksimal</a:t>
                      </a:r>
                      <a:r>
                        <a:rPr lang="id-ID" sz="1400" baseline="0" dirty="0" smtClean="0"/>
                        <a:t> 40 orang per kelas untuk mata pelajaran yang sama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Wajib mengikuti semua proses dan mengikuti pre tes dan post tes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23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4.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Bahan Pelatihan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Modul Pelatihan (per mapel)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Buku Guru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Buku Siswa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Silabus</a:t>
                      </a: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Pedoman</a:t>
                      </a:r>
                      <a:r>
                        <a:rPr lang="id-ID" sz="1400" baseline="0" dirty="0" smtClean="0"/>
                        <a:t> Penyusunan RPP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Pedoman Penilaian Proses</a:t>
                      </a:r>
                      <a:r>
                        <a:rPr lang="id-ID" sz="1400" baseline="0" dirty="0" smtClean="0"/>
                        <a:t> dan Hasil Belajar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Pedoman Pengisian Rapor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Pendekatan Pembelajaran</a:t>
                      </a:r>
                      <a:endParaRPr lang="id-ID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</a:tr>
              <a:tr h="7108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5.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Alat Pelatihan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LCD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Sound</a:t>
                      </a:r>
                      <a:r>
                        <a:rPr lang="id-ID" sz="1400" baseline="0" dirty="0" smtClean="0"/>
                        <a:t> system yang memadai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Video Pembelajaran per mapel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33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6.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Tempat Pelatihan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Sekolah Inti</a:t>
                      </a:r>
                    </a:p>
                    <a:p>
                      <a:pPr marL="173038" indent="-173038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LPMP/P4TK/PNFI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id-ID" sz="1400" dirty="0" smtClean="0"/>
                        <a:t>Memiliki ruang yang cukup untuk interaksi , diskusi peserta selama proses pelatihan</a:t>
                      </a:r>
                      <a:endParaRPr lang="id-ID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</a:tr>
              <a:tr h="720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7.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Penilaian Peserta</a:t>
                      </a:r>
                      <a:r>
                        <a:rPr lang="id-ID" sz="1400" baseline="0" dirty="0" smtClean="0"/>
                        <a:t> dan Instruktur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/>
                        <a:t>Penilaian Pengetahuan (untuk peserta melalui Pre Test dan Post Test)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/>
                        <a:t>Penilaian Sikap 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/>
                        <a:t>Penilaian Keterampilan (melalui proses dan hasil pelatihan)</a:t>
                      </a: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0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8.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/>
                        <a:t>Panitia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gridSpan="2"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/>
                        <a:t>4 orang panitia per kelas berasal dari Dinas Pendidikan dan LPMP (berasal dari LPMP sebagai Penangungjawab Bidang Akademik/PJBA)</a:t>
                      </a:r>
                      <a:endParaRPr lang="id-ID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4" marB="45724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1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terdokumentasi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input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BPSDMPK-PMP.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yang </a:t>
            </a:r>
            <a:r>
              <a:rPr lang="en-US" dirty="0" err="1" smtClean="0"/>
              <a:t>didokumentasikan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Instruktur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3. </a:t>
            </a:r>
            <a:r>
              <a:rPr lang="en-US" dirty="0" err="1" smtClean="0"/>
              <a:t>Nilai</a:t>
            </a:r>
            <a:r>
              <a:rPr lang="en-US" dirty="0" smtClean="0"/>
              <a:t> Pretest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Postest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 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keterampilan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Data-data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dientri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disatukan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database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Pentagon 4"/>
          <p:cNvSpPr/>
          <p:nvPr/>
        </p:nvSpPr>
        <p:spPr>
          <a:xfrm>
            <a:off x="0" y="0"/>
            <a:ext cx="9144000" cy="879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38765" tIns="83820" rIns="156464" bIns="8382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SISTEM PELAPORAN DAN EVALUASI PELAKSAANAAN PELATIHAN</a:t>
            </a:r>
          </a:p>
        </p:txBody>
      </p:sp>
    </p:spTree>
    <p:extLst>
      <p:ext uri="{BB962C8B-B14F-4D97-AF65-F5344CB8AC3E}">
        <p14:creationId xmlns:p14="http://schemas.microsoft.com/office/powerpoint/2010/main" val="38708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3"/>
          <p:cNvSpPr>
            <a:spLocks noChangeArrowheads="1"/>
          </p:cNvSpPr>
          <p:nvPr/>
        </p:nvSpPr>
        <p:spPr bwMode="auto">
          <a:xfrm>
            <a:off x="0" y="2905165"/>
            <a:ext cx="9144000" cy="117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Kerjasama Pelatihan antara Pusat dan Daerah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ounded Rectangle 4"/>
          <p:cNvSpPr>
            <a:spLocks noChangeArrowheads="1"/>
          </p:cNvSpPr>
          <p:nvPr/>
        </p:nvSpPr>
        <p:spPr bwMode="auto">
          <a:xfrm>
            <a:off x="4064983" y="1772816"/>
            <a:ext cx="798635" cy="868362"/>
          </a:xfrm>
          <a:custGeom>
            <a:avLst/>
            <a:gdLst>
              <a:gd name="T0" fmla="*/ 432598 w 865186"/>
              <a:gd name="T1" fmla="*/ 0 h 867646"/>
              <a:gd name="T2" fmla="*/ 865196 w 865186"/>
              <a:gd name="T3" fmla="*/ 435616 h 867646"/>
              <a:gd name="T4" fmla="*/ 432598 w 865186"/>
              <a:gd name="T5" fmla="*/ 871232 h 867646"/>
              <a:gd name="T6" fmla="*/ 0 w 865186"/>
              <a:gd name="T7" fmla="*/ 43561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 anchorCtr="1"/>
          <a:lstStyle/>
          <a:p>
            <a:pPr algn="ctr"/>
            <a:r>
              <a:rPr lang="id-ID" sz="4400" dirty="0" smtClean="0">
                <a:solidFill>
                  <a:srgbClr val="E46C0A"/>
                </a:solidFill>
                <a:latin typeface="Arial Rounded MT Bold" pitchFamily="34" charset="0"/>
              </a:rPr>
              <a:t>F</a:t>
            </a:r>
            <a:endParaRPr lang="id-ID" sz="4400" dirty="0">
              <a:solidFill>
                <a:srgbClr val="E46C0A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5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4"/>
          <p:cNvSpPr/>
          <p:nvPr/>
        </p:nvSpPr>
        <p:spPr>
          <a:xfrm>
            <a:off x="0" y="0"/>
            <a:ext cx="9144000" cy="8462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38765" tIns="76200" rIns="14224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3600" b="1" kern="1200" dirty="0" smtClean="0">
                <a:solidFill>
                  <a:schemeClr val="tx1"/>
                </a:solidFill>
              </a:rPr>
              <a:t>Kerjasama Pelatihan </a:t>
            </a:r>
            <a:endParaRPr lang="en-US" sz="3600" b="1" kern="1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801659"/>
              </p:ext>
            </p:extLst>
          </p:nvPr>
        </p:nvGraphicFramePr>
        <p:xfrm>
          <a:off x="323529" y="1780024"/>
          <a:ext cx="8064896" cy="25130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03469"/>
                <a:gridCol w="5461427"/>
              </a:tblGrid>
              <a:tr h="856888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Pusat</a:t>
                      </a:r>
                      <a:endParaRPr lang="id-ID" sz="2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d-ID" sz="2800" dirty="0" smtClean="0"/>
                        <a:t>Sharing Pendanaan Pelatihan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id-ID" sz="2800" dirty="0" smtClean="0"/>
                        <a:t>Usulan Instruktur Nasional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id-ID" sz="2800" dirty="0" smtClean="0"/>
                        <a:t>Usulan Narasumber Nasional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d-ID" sz="2800" dirty="0" smtClean="0"/>
                        <a:t>Penetapan Panitia dari Kab/Kota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d-ID" sz="2800" dirty="0" smtClean="0"/>
                        <a:t>Penetapan Sekolah Inti</a:t>
                      </a: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Provinsi</a:t>
                      </a:r>
                      <a:endParaRPr lang="id-ID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Kabupaten/Kota</a:t>
                      </a:r>
                      <a:endParaRPr lang="id-ID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9" y="4569851"/>
            <a:ext cx="8064896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dirty="0" smtClean="0"/>
              <a:t>Mekanisme Kerjasama dikoordinasikan bersama antara LPMP/P4TK dengan</a:t>
            </a:r>
            <a:r>
              <a:rPr lang="id-ID" sz="2800" baseline="0" dirty="0" smtClean="0"/>
              <a:t> Provinsi dan Kabupaten/Kota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365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Februari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Juli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Pelaksaan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paling ideal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Guru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Guru. (</a:t>
            </a:r>
            <a:r>
              <a:rPr lang="en-US" sz="2800" dirty="0" err="1" smtClean="0"/>
              <a:t>fotocopy</a:t>
            </a:r>
            <a:r>
              <a:rPr lang="en-US" sz="2800" dirty="0" smtClean="0"/>
              <a:t> 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guru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guru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SD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liburan</a:t>
            </a:r>
            <a:r>
              <a:rPr lang="en-US" sz="2800" dirty="0" smtClean="0"/>
              <a:t> semester 2. </a:t>
            </a:r>
          </a:p>
          <a:p>
            <a:r>
              <a:rPr lang="en-US" sz="2800" dirty="0" err="1" smtClean="0"/>
              <a:t>Panjangnya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tampung</a:t>
            </a:r>
            <a:r>
              <a:rPr lang="en-US" sz="2800" dirty="0" smtClean="0"/>
              <a:t> LPMP </a:t>
            </a:r>
            <a:r>
              <a:rPr lang="en-US" sz="2800" dirty="0" err="1" smtClean="0"/>
              <a:t>dan</a:t>
            </a:r>
            <a:r>
              <a:rPr lang="en-US" sz="2800" dirty="0" smtClean="0"/>
              <a:t> P4TK,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Instrultur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angkatan</a:t>
            </a:r>
            <a:r>
              <a:rPr lang="en-US" sz="2800" dirty="0" smtClean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32" cy="857232"/>
            <a:chOff x="2194972" y="2233803"/>
            <a:chExt cx="8445133" cy="857232"/>
          </a:xfrm>
          <a:noFill/>
        </p:grpSpPr>
        <p:sp>
          <p:nvSpPr>
            <p:cNvPr id="6" name="Pentagon 5"/>
            <p:cNvSpPr/>
            <p:nvPr/>
          </p:nvSpPr>
          <p:spPr>
            <a:xfrm rot="10800000">
              <a:off x="2194972" y="2384551"/>
              <a:ext cx="8107680" cy="61125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entagon 4"/>
            <p:cNvSpPr/>
            <p:nvPr/>
          </p:nvSpPr>
          <p:spPr>
            <a:xfrm>
              <a:off x="2195002" y="2233803"/>
              <a:ext cx="8445103" cy="8572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9545" tIns="91440" rIns="170688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tx1"/>
                  </a:solidFill>
                </a:rPr>
                <a:t>WAKTU PELAKSANAAN PELATIHAN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60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3"/>
          <p:cNvSpPr>
            <a:spLocks noChangeArrowheads="1"/>
          </p:cNvSpPr>
          <p:nvPr/>
        </p:nvSpPr>
        <p:spPr bwMode="auto">
          <a:xfrm>
            <a:off x="0" y="2905165"/>
            <a:ext cx="9144000" cy="117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Strategi Diklat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ounded Rectangle 4"/>
          <p:cNvSpPr>
            <a:spLocks noChangeArrowheads="1"/>
          </p:cNvSpPr>
          <p:nvPr/>
        </p:nvSpPr>
        <p:spPr bwMode="auto">
          <a:xfrm>
            <a:off x="4064983" y="1798638"/>
            <a:ext cx="798635" cy="868362"/>
          </a:xfrm>
          <a:custGeom>
            <a:avLst/>
            <a:gdLst>
              <a:gd name="T0" fmla="*/ 432598 w 865186"/>
              <a:gd name="T1" fmla="*/ 0 h 867646"/>
              <a:gd name="T2" fmla="*/ 865196 w 865186"/>
              <a:gd name="T3" fmla="*/ 435616 h 867646"/>
              <a:gd name="T4" fmla="*/ 432598 w 865186"/>
              <a:gd name="T5" fmla="*/ 871232 h 867646"/>
              <a:gd name="T6" fmla="*/ 0 w 865186"/>
              <a:gd name="T7" fmla="*/ 43561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 anchorCtr="1"/>
          <a:lstStyle/>
          <a:p>
            <a:pPr algn="ctr"/>
            <a:r>
              <a:rPr lang="id-ID" sz="4400" dirty="0">
                <a:solidFill>
                  <a:srgbClr val="E46C0A"/>
                </a:solidFill>
                <a:latin typeface="Arial Rounded MT Bold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1939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2008"/>
            <a:ext cx="8964488" cy="90872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id-ID" sz="2800" b="1" dirty="0"/>
              <a:t>Usulan Butir-butir Kesepakatan Antara Kemdikbud dan Pemda Untuk </a:t>
            </a:r>
            <a:r>
              <a:rPr lang="id-ID" sz="2800" b="1" dirty="0" smtClean="0"/>
              <a:t>Pe</a:t>
            </a:r>
            <a:r>
              <a:rPr lang="en-US" sz="2800" b="1" dirty="0" err="1" smtClean="0"/>
              <a:t>latihan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Implementasi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Kurikulum</a:t>
            </a:r>
            <a:r>
              <a:rPr lang="en-US" sz="2800" b="1" dirty="0" smtClean="0"/>
              <a:t> 2013</a:t>
            </a:r>
            <a:r>
              <a:rPr lang="id-ID" sz="2800" b="1" dirty="0" smtClean="0"/>
              <a:t>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968552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 smtClean="0"/>
              <a:t>Pelatihan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guru SD (</a:t>
            </a:r>
            <a:r>
              <a:rPr lang="en-US" sz="2200" dirty="0" err="1" smtClean="0"/>
              <a:t>kelas</a:t>
            </a:r>
            <a:r>
              <a:rPr lang="en-US" sz="2200" dirty="0" smtClean="0"/>
              <a:t> I  </a:t>
            </a:r>
            <a:r>
              <a:rPr lang="en-US" sz="2200" dirty="0" err="1" smtClean="0"/>
              <a:t>dan</a:t>
            </a:r>
            <a:r>
              <a:rPr lang="en-US" sz="2200" dirty="0" smtClean="0"/>
              <a:t> IV); SMP (</a:t>
            </a:r>
            <a:r>
              <a:rPr lang="en-US" sz="2200" dirty="0" err="1" smtClean="0"/>
              <a:t>kelas</a:t>
            </a:r>
            <a:r>
              <a:rPr lang="en-US" sz="2200" dirty="0" smtClean="0"/>
              <a:t> VII); SMA </a:t>
            </a:r>
            <a:r>
              <a:rPr lang="en-US" sz="2200" dirty="0" err="1" smtClean="0"/>
              <a:t>dan</a:t>
            </a:r>
            <a:r>
              <a:rPr lang="en-US" sz="2200" dirty="0" smtClean="0"/>
              <a:t> SMK (</a:t>
            </a:r>
            <a:r>
              <a:rPr lang="en-US" sz="2200" dirty="0" err="1" smtClean="0"/>
              <a:t>kelas</a:t>
            </a:r>
            <a:r>
              <a:rPr lang="en-US" sz="2200" dirty="0" smtClean="0"/>
              <a:t> X) </a:t>
            </a:r>
            <a:r>
              <a:rPr lang="en-US" sz="2200" dirty="0" err="1" smtClean="0"/>
              <a:t>dilaksanakan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mulai</a:t>
            </a:r>
            <a:r>
              <a:rPr lang="en-US" sz="2200" dirty="0" smtClean="0"/>
              <a:t> </a:t>
            </a:r>
            <a:r>
              <a:rPr lang="en-US" sz="2200" dirty="0" err="1" smtClean="0"/>
              <a:t>bulan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Februari</a:t>
            </a:r>
            <a:r>
              <a:rPr lang="en-US" sz="2200" b="1" dirty="0" smtClean="0">
                <a:solidFill>
                  <a:srgbClr val="FF0000"/>
                </a:solidFill>
              </a:rPr>
              <a:t> 2014</a:t>
            </a:r>
            <a:r>
              <a:rPr lang="en-US" sz="2200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 smtClean="0"/>
              <a:t>Pelatihan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guru SD (</a:t>
            </a:r>
            <a:r>
              <a:rPr lang="en-US" sz="2200" dirty="0" err="1" smtClean="0"/>
              <a:t>kelas</a:t>
            </a:r>
            <a:r>
              <a:rPr lang="en-US" sz="2200" dirty="0" smtClean="0"/>
              <a:t> II  </a:t>
            </a:r>
            <a:r>
              <a:rPr lang="en-US" sz="2200" dirty="0" err="1" smtClean="0"/>
              <a:t>dan</a:t>
            </a:r>
            <a:r>
              <a:rPr lang="en-US" sz="2200" dirty="0" smtClean="0"/>
              <a:t> V); SMP (</a:t>
            </a:r>
            <a:r>
              <a:rPr lang="en-US" sz="2200" dirty="0" err="1" smtClean="0"/>
              <a:t>kelas</a:t>
            </a:r>
            <a:r>
              <a:rPr lang="en-US" sz="2200" dirty="0" smtClean="0"/>
              <a:t> VIII); SMA </a:t>
            </a:r>
            <a:r>
              <a:rPr lang="en-US" sz="2200" dirty="0" err="1" smtClean="0"/>
              <a:t>dan</a:t>
            </a:r>
            <a:r>
              <a:rPr lang="en-US" sz="2200" dirty="0" smtClean="0"/>
              <a:t> SMK (</a:t>
            </a:r>
            <a:r>
              <a:rPr lang="en-US" sz="2200" dirty="0" err="1" smtClean="0"/>
              <a:t>kelas</a:t>
            </a:r>
            <a:r>
              <a:rPr lang="en-US" sz="2200" dirty="0" smtClean="0"/>
              <a:t> XI) </a:t>
            </a:r>
            <a:r>
              <a:rPr lang="en-US" sz="2200" dirty="0" err="1" smtClean="0"/>
              <a:t>dilaksanakan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mulai</a:t>
            </a:r>
            <a:r>
              <a:rPr lang="en-US" sz="2200" dirty="0" smtClean="0"/>
              <a:t> </a:t>
            </a:r>
            <a:r>
              <a:rPr lang="en-US" sz="2200" dirty="0" err="1" smtClean="0"/>
              <a:t>bulan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April 2014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 smtClean="0"/>
              <a:t>Pola</a:t>
            </a:r>
            <a:r>
              <a:rPr lang="en-US" sz="2200" dirty="0" smtClean="0"/>
              <a:t> </a:t>
            </a:r>
            <a:r>
              <a:rPr lang="en-US" sz="2200" dirty="0" err="1" smtClean="0"/>
              <a:t>Pelatihan</a:t>
            </a:r>
            <a:r>
              <a:rPr lang="en-US" sz="2200" dirty="0" smtClean="0"/>
              <a:t> </a:t>
            </a:r>
            <a:r>
              <a:rPr lang="en-US" sz="2200" dirty="0" err="1" smtClean="0"/>
              <a:t>Implementasi</a:t>
            </a:r>
            <a:r>
              <a:rPr lang="en-US" sz="2200" dirty="0" smtClean="0"/>
              <a:t> </a:t>
            </a:r>
            <a:r>
              <a:rPr lang="en-US" sz="2200" dirty="0" err="1" smtClean="0"/>
              <a:t>kurikulum</a:t>
            </a:r>
            <a:r>
              <a:rPr lang="en-US" sz="2200" dirty="0" smtClean="0"/>
              <a:t> 2013 </a:t>
            </a:r>
            <a:r>
              <a:rPr lang="en-US" sz="2200" b="1" dirty="0" err="1" smtClean="0">
                <a:solidFill>
                  <a:srgbClr val="FF0000"/>
                </a:solidFill>
              </a:rPr>
              <a:t>selama</a:t>
            </a:r>
            <a:r>
              <a:rPr lang="en-US" sz="2200" b="1" dirty="0" smtClean="0">
                <a:solidFill>
                  <a:srgbClr val="FF0000"/>
                </a:solidFill>
              </a:rPr>
              <a:t> 52 jam 5 </a:t>
            </a:r>
            <a:r>
              <a:rPr lang="en-US" sz="2200" b="1" dirty="0" err="1" smtClean="0">
                <a:solidFill>
                  <a:srgbClr val="FF0000"/>
                </a:solidFill>
              </a:rPr>
              <a:t>hari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peserta</a:t>
            </a:r>
            <a:r>
              <a:rPr lang="en-US" sz="2200" dirty="0" smtClean="0"/>
              <a:t> per </a:t>
            </a:r>
            <a:r>
              <a:rPr lang="en-US" sz="2200" b="1" dirty="0" err="1" smtClean="0">
                <a:solidFill>
                  <a:srgbClr val="FF0000"/>
                </a:solidFill>
              </a:rPr>
              <a:t>rombongan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belajar</a:t>
            </a:r>
            <a:r>
              <a:rPr lang="en-US" sz="2200" b="1" dirty="0" smtClean="0">
                <a:solidFill>
                  <a:srgbClr val="FF0000"/>
                </a:solidFill>
              </a:rPr>
              <a:t> 40 orang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b="1" dirty="0" err="1" smtClean="0">
                <a:solidFill>
                  <a:srgbClr val="FF0000"/>
                </a:solidFill>
              </a:rPr>
              <a:t>Lokasi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/>
              <a:t>disepakati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Dinas</a:t>
            </a:r>
            <a:r>
              <a:rPr lang="en-US" sz="2200" dirty="0" smtClean="0"/>
              <a:t> </a:t>
            </a:r>
            <a:r>
              <a:rPr lang="en-US" sz="2200" dirty="0" err="1" smtClean="0"/>
              <a:t>Kabupaten</a:t>
            </a:r>
            <a:r>
              <a:rPr lang="en-US" sz="2200" dirty="0" smtClean="0"/>
              <a:t>/</a:t>
            </a:r>
            <a:r>
              <a:rPr lang="en-US" sz="2200" dirty="0" err="1" smtClean="0"/>
              <a:t>kota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LPMP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 smtClean="0"/>
              <a:t>Peserta</a:t>
            </a:r>
            <a:r>
              <a:rPr lang="en-US" sz="2200" dirty="0" smtClean="0"/>
              <a:t> </a:t>
            </a:r>
            <a:r>
              <a:rPr lang="en-US" sz="2200" dirty="0" err="1" smtClean="0"/>
              <a:t>pelatihan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guru yang </a:t>
            </a:r>
            <a:r>
              <a:rPr lang="en-US" sz="2200" b="1" dirty="0" err="1" smtClean="0">
                <a:solidFill>
                  <a:srgbClr val="FF0000"/>
                </a:solidFill>
              </a:rPr>
              <a:t>belum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pernah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mengikuti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kurikulum</a:t>
            </a:r>
            <a:r>
              <a:rPr lang="en-US" sz="2200" b="1" dirty="0" smtClean="0">
                <a:solidFill>
                  <a:srgbClr val="FF0000"/>
                </a:solidFill>
              </a:rPr>
              <a:t> 2013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 smtClean="0"/>
              <a:t>Instruktur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guru yang </a:t>
            </a:r>
            <a:r>
              <a:rPr lang="en-US" sz="2200" b="1" dirty="0" err="1" smtClean="0">
                <a:solidFill>
                  <a:srgbClr val="FF0000"/>
                </a:solidFill>
              </a:rPr>
              <a:t>berkualitas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yang </a:t>
            </a:r>
            <a:r>
              <a:rPr lang="en-US" sz="2200" dirty="0" err="1" smtClean="0"/>
              <a:t>diusulkan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dinas</a:t>
            </a:r>
            <a:r>
              <a:rPr lang="en-US" sz="2200" dirty="0" smtClean="0"/>
              <a:t> </a:t>
            </a:r>
            <a:r>
              <a:rPr lang="en-US" sz="2200" dirty="0" err="1" smtClean="0"/>
              <a:t>kab</a:t>
            </a:r>
            <a:r>
              <a:rPr lang="en-US" sz="2200" dirty="0" err="1" smtClean="0"/>
              <a:t>upaten</a:t>
            </a:r>
            <a:r>
              <a:rPr lang="en-US" sz="2200" dirty="0" smtClean="0"/>
              <a:t>/</a:t>
            </a:r>
            <a:r>
              <a:rPr lang="en-US" sz="2200" dirty="0" err="1" smtClean="0"/>
              <a:t>kota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LPMP. (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yang </a:t>
            </a:r>
            <a:r>
              <a:rPr lang="en-US" sz="2200" dirty="0" err="1" smtClean="0"/>
              <a:t>kekurangan</a:t>
            </a:r>
            <a:r>
              <a:rPr lang="en-US" sz="2200" dirty="0" smtClean="0"/>
              <a:t> guru </a:t>
            </a:r>
            <a:r>
              <a:rPr lang="en-US" sz="2200" dirty="0" err="1" smtClean="0"/>
              <a:t>m</a:t>
            </a:r>
            <a:r>
              <a:rPr lang="en-US" sz="2200" dirty="0" err="1" smtClean="0"/>
              <a:t>apel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menugaskan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pengawas</a:t>
            </a:r>
            <a:r>
              <a:rPr lang="en-US" sz="2200" dirty="0" smtClean="0"/>
              <a:t>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).</a:t>
            </a:r>
          </a:p>
          <a:p>
            <a:pPr marL="0" indent="0">
              <a:buNone/>
              <a:defRPr/>
            </a:pPr>
            <a:endParaRPr lang="en-US" sz="22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57250" y="1268413"/>
            <a:ext cx="742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25252" y="1102432"/>
            <a:ext cx="8517364" cy="454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/>
              <a:t>A. GURU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5387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64" y="332656"/>
            <a:ext cx="8730716" cy="90872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US" sz="2800" b="1" dirty="0" err="1"/>
              <a:t>Lanjutan</a:t>
            </a:r>
            <a:r>
              <a:rPr lang="en-US" sz="2800" b="1" dirty="0"/>
              <a:t> </a:t>
            </a:r>
            <a:r>
              <a:rPr lang="en-US" sz="2800" b="1" dirty="0" smtClean="0"/>
              <a:t>…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b="1" dirty="0" err="1" smtClean="0">
                <a:solidFill>
                  <a:srgbClr val="FF0000"/>
                </a:solidFill>
              </a:rPr>
              <a:t>Perlu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kerjasama</a:t>
            </a:r>
            <a:r>
              <a:rPr lang="en-US" sz="2000" b="1" dirty="0" smtClean="0">
                <a:solidFill>
                  <a:srgbClr val="FF0000"/>
                </a:solidFill>
              </a:rPr>
              <a:t>,  </a:t>
            </a:r>
            <a:r>
              <a:rPr lang="en-US" sz="2000" b="1" dirty="0" err="1" smtClean="0">
                <a:solidFill>
                  <a:srgbClr val="FF0000"/>
                </a:solidFill>
              </a:rPr>
              <a:t>dukungan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pembiayaan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Dinas</a:t>
            </a:r>
            <a:r>
              <a:rPr lang="en-US" sz="2000" dirty="0" smtClean="0"/>
              <a:t> </a:t>
            </a:r>
            <a:r>
              <a:rPr lang="en-US" sz="2000" dirty="0" err="1" smtClean="0"/>
              <a:t>Propinsi</a:t>
            </a:r>
            <a:r>
              <a:rPr lang="en-US" sz="2000" dirty="0" smtClean="0"/>
              <a:t>/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/ Kota.  </a:t>
            </a:r>
            <a:r>
              <a:rPr lang="en-US" sz="2000" dirty="0" err="1" smtClean="0"/>
              <a:t>Mekanisme</a:t>
            </a:r>
            <a:r>
              <a:rPr lang="en-US" sz="2000" dirty="0" smtClean="0"/>
              <a:t>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di </a:t>
            </a:r>
            <a:r>
              <a:rPr lang="en-US" sz="2000" dirty="0" err="1" smtClean="0"/>
              <a:t>koordinasikan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LPMP </a:t>
            </a:r>
            <a:r>
              <a:rPr lang="en-US" sz="2000" dirty="0" err="1" smtClean="0"/>
              <a:t>dan</a:t>
            </a:r>
            <a:r>
              <a:rPr lang="en-US" sz="2000" dirty="0" smtClean="0"/>
              <a:t> P4TK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/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APBD/</a:t>
            </a:r>
            <a:r>
              <a:rPr lang="en-US" sz="2000" dirty="0" err="1"/>
              <a:t>Mandiri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master </a:t>
            </a:r>
            <a:r>
              <a:rPr lang="en-US" sz="2000" b="1" dirty="0" err="1">
                <a:solidFill>
                  <a:srgbClr val="FF0000"/>
                </a:solidFill>
              </a:rPr>
              <a:t>materi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pelatihan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disiapkan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LPMP</a:t>
            </a:r>
            <a:endParaRPr lang="en-US" sz="2000" dirty="0" smtClean="0"/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dirty="0" err="1" smtClean="0"/>
              <a:t>terdaftar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aplikasi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kurikulum</a:t>
            </a:r>
            <a:r>
              <a:rPr lang="en-US" sz="2000" b="1" dirty="0" smtClean="0">
                <a:solidFill>
                  <a:srgbClr val="FF0000"/>
                </a:solidFill>
              </a:rPr>
              <a:t> 2013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dirty="0" err="1" smtClean="0"/>
              <a:t>Pelatihan</a:t>
            </a:r>
            <a:r>
              <a:rPr lang="en-US" sz="2000" dirty="0" smtClean="0"/>
              <a:t> di </a:t>
            </a:r>
            <a:r>
              <a:rPr lang="en-US" sz="2000" dirty="0" err="1" smtClean="0"/>
              <a:t>awali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pre test </a:t>
            </a:r>
            <a:r>
              <a:rPr lang="en-US" sz="2000" dirty="0" err="1" smtClean="0"/>
              <a:t>dan</a:t>
            </a:r>
            <a:r>
              <a:rPr lang="en-US" sz="2000" dirty="0" smtClean="0"/>
              <a:t> di </a:t>
            </a:r>
            <a:r>
              <a:rPr lang="en-US" sz="2000" dirty="0" err="1" smtClean="0"/>
              <a:t>akhiri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post test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dirty="0" err="1" smtClean="0"/>
              <a:t>Hasil</a:t>
            </a:r>
            <a:r>
              <a:rPr lang="en-US" sz="2000" dirty="0" smtClean="0"/>
              <a:t> Pre test </a:t>
            </a:r>
            <a:r>
              <a:rPr lang="en-US" sz="2000" dirty="0" err="1" smtClean="0"/>
              <a:t>dan</a:t>
            </a:r>
            <a:r>
              <a:rPr lang="en-US" sz="2000" dirty="0" smtClean="0"/>
              <a:t> post test </a:t>
            </a:r>
            <a:r>
              <a:rPr lang="en-US" sz="2000" b="1" dirty="0" smtClean="0">
                <a:solidFill>
                  <a:srgbClr val="FF0000"/>
                </a:solidFill>
              </a:rPr>
              <a:t>di input </a:t>
            </a:r>
            <a:r>
              <a:rPr lang="en-US" sz="2000" b="1" dirty="0" err="1" smtClean="0">
                <a:solidFill>
                  <a:srgbClr val="FF0000"/>
                </a:solidFill>
              </a:rPr>
              <a:t>oleh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petugas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dari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Dinas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kabupaten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</a:rPr>
              <a:t> LPMP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dirty="0"/>
              <a:t>BMPS (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Musyawarah</a:t>
            </a:r>
            <a:r>
              <a:rPr lang="en-US" sz="2000" dirty="0"/>
              <a:t> </a:t>
            </a:r>
            <a:r>
              <a:rPr lang="en-US" sz="2000" dirty="0" err="1"/>
              <a:t>Perguruan</a:t>
            </a:r>
            <a:r>
              <a:rPr lang="en-US" sz="2000" dirty="0"/>
              <a:t> </a:t>
            </a:r>
            <a:r>
              <a:rPr lang="en-US" sz="2000" dirty="0" err="1"/>
              <a:t>Swasta</a:t>
            </a:r>
            <a:r>
              <a:rPr lang="en-US" sz="2000" dirty="0"/>
              <a:t>) </a:t>
            </a:r>
            <a:r>
              <a:rPr lang="en-US" sz="2000" dirty="0" err="1"/>
              <a:t>berpartisipasi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</a:t>
            </a:r>
            <a:r>
              <a:rPr lang="en-US" sz="2000" dirty="0" err="1"/>
              <a:t>implementasi</a:t>
            </a:r>
            <a:r>
              <a:rPr lang="en-US" sz="2000" dirty="0"/>
              <a:t> </a:t>
            </a:r>
            <a:r>
              <a:rPr lang="en-US" sz="2000" dirty="0" err="1"/>
              <a:t>kurikilum</a:t>
            </a:r>
            <a:r>
              <a:rPr lang="en-US" sz="2000" dirty="0"/>
              <a:t> 2013, </a:t>
            </a:r>
            <a:r>
              <a:rPr lang="en-US" sz="2000" dirty="0" err="1"/>
              <a:t>berkoordinasi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Dinas</a:t>
            </a:r>
            <a:r>
              <a:rPr lang="en-US" sz="2000" dirty="0"/>
              <a:t> </a:t>
            </a:r>
            <a:r>
              <a:rPr lang="en-US" sz="2000" dirty="0" err="1"/>
              <a:t>Kabupaten</a:t>
            </a:r>
            <a:r>
              <a:rPr lang="en-US" sz="2000" dirty="0"/>
              <a:t>/</a:t>
            </a:r>
            <a:r>
              <a:rPr lang="en-US" sz="2000" dirty="0" err="1"/>
              <a:t>kota</a:t>
            </a:r>
            <a:r>
              <a:rPr lang="en-US" sz="2000" dirty="0"/>
              <a:t> , LPMP </a:t>
            </a:r>
            <a:r>
              <a:rPr lang="en-US" sz="2000" dirty="0" err="1"/>
              <a:t>dan</a:t>
            </a:r>
            <a:r>
              <a:rPr lang="en-US" sz="2000" dirty="0"/>
              <a:t> P4TK 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pengusulan</a:t>
            </a:r>
            <a:r>
              <a:rPr lang="en-US" sz="2000" dirty="0"/>
              <a:t> </a:t>
            </a:r>
            <a:r>
              <a:rPr lang="en-US" sz="2000" dirty="0" err="1"/>
              <a:t>calon</a:t>
            </a:r>
            <a:r>
              <a:rPr lang="en-US" sz="2000" dirty="0"/>
              <a:t> </a:t>
            </a:r>
            <a:r>
              <a:rPr lang="en-US" sz="2000" dirty="0" err="1"/>
              <a:t>instruktur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;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berkoordinasi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Pusat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Pendidik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pengusulan</a:t>
            </a:r>
            <a:r>
              <a:rPr lang="en-US" sz="2000" dirty="0"/>
              <a:t> </a:t>
            </a:r>
            <a:r>
              <a:rPr lang="en-US" sz="2000" dirty="0" err="1"/>
              <a:t>calon</a:t>
            </a:r>
            <a:r>
              <a:rPr lang="en-US" sz="2000" dirty="0"/>
              <a:t> </a:t>
            </a:r>
            <a:r>
              <a:rPr lang="en-US" sz="2000" dirty="0" err="1"/>
              <a:t>nara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US" sz="2000" b="1" dirty="0" err="1" smtClean="0">
                <a:solidFill>
                  <a:srgbClr val="FF0000"/>
                </a:solidFill>
              </a:rPr>
              <a:t>Sertifikat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di </a:t>
            </a:r>
            <a:r>
              <a:rPr lang="en-US" sz="2000" dirty="0" err="1" smtClean="0"/>
              <a:t>terbitkan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LPMP/P4TK </a:t>
            </a:r>
            <a:r>
              <a:rPr lang="en-US" sz="2000" dirty="0" err="1" smtClean="0"/>
              <a:t>a.n</a:t>
            </a:r>
            <a:r>
              <a:rPr lang="en-US" sz="2000" dirty="0" smtClean="0"/>
              <a:t>.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BPSDMPK </a:t>
            </a:r>
            <a:r>
              <a:rPr lang="en-US" sz="2000" dirty="0" err="1" smtClean="0"/>
              <a:t>dan</a:t>
            </a:r>
            <a:r>
              <a:rPr lang="en-US" sz="2000" dirty="0" smtClean="0"/>
              <a:t> PMP </a:t>
            </a:r>
            <a:r>
              <a:rPr lang="en-US" sz="2000" dirty="0" smtClean="0"/>
              <a:t>   </a:t>
            </a:r>
            <a:endParaRPr lang="en-US" sz="2000" dirty="0" smtClean="0"/>
          </a:p>
          <a:p>
            <a:pPr marL="514350" indent="-514350">
              <a:buFont typeface="+mj-lt"/>
              <a:buAutoNum type="arabicPeriod" startAt="8"/>
              <a:defRPr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57250" y="1268413"/>
            <a:ext cx="742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4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6" y="0"/>
            <a:ext cx="8964488" cy="90872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US" sz="2800" b="1" dirty="0" smtClean="0"/>
              <a:t>LANJUTAN…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608512"/>
          </a:xfrm>
        </p:spPr>
        <p:txBody>
          <a:bodyPr rtlCol="0"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/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SD; SMP; </a:t>
            </a:r>
            <a:r>
              <a:rPr lang="en-US" sz="2800" dirty="0"/>
              <a:t>SMA </a:t>
            </a:r>
            <a:r>
              <a:rPr lang="en-US" sz="2800" dirty="0" err="1"/>
              <a:t>dan</a:t>
            </a:r>
            <a:r>
              <a:rPr lang="en-US" sz="2800" dirty="0"/>
              <a:t> SMK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bulan</a:t>
            </a:r>
            <a:r>
              <a:rPr lang="en-US" sz="2800" dirty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Maret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2014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2013 </a:t>
            </a:r>
            <a:r>
              <a:rPr lang="en-US" sz="2800" b="1" dirty="0" err="1" smtClean="0">
                <a:solidFill>
                  <a:srgbClr val="FF0000"/>
                </a:solidFill>
              </a:rPr>
              <a:t>selama</a:t>
            </a:r>
            <a:r>
              <a:rPr lang="en-US" sz="2800" b="1" dirty="0" smtClean="0">
                <a:solidFill>
                  <a:srgbClr val="FF0000"/>
                </a:solidFill>
              </a:rPr>
              <a:t> 70 jam 7 </a:t>
            </a:r>
            <a:r>
              <a:rPr lang="en-US" sz="2800" b="1" dirty="0" err="1" smtClean="0">
                <a:solidFill>
                  <a:srgbClr val="FF0000"/>
                </a:solidFill>
              </a:rPr>
              <a:t>hari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per </a:t>
            </a:r>
            <a:r>
              <a:rPr lang="en-US" sz="2800" b="1" dirty="0" err="1" smtClean="0">
                <a:solidFill>
                  <a:srgbClr val="FF0000"/>
                </a:solidFill>
              </a:rPr>
              <a:t>rombongan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belajar</a:t>
            </a:r>
            <a:r>
              <a:rPr lang="en-US" sz="2800" b="1" dirty="0" smtClean="0">
                <a:solidFill>
                  <a:srgbClr val="FF0000"/>
                </a:solidFill>
              </a:rPr>
              <a:t> 40 orang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Lokasi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disepakati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Dinas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/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LPMP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/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yang </a:t>
            </a:r>
            <a:r>
              <a:rPr lang="en-US" sz="2800" b="1" dirty="0" err="1" smtClean="0">
                <a:solidFill>
                  <a:srgbClr val="FF0000"/>
                </a:solidFill>
              </a:rPr>
              <a:t>belum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pernah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mengikuti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kurikulum</a:t>
            </a:r>
            <a:r>
              <a:rPr lang="en-US" sz="2800" b="1" dirty="0" smtClean="0">
                <a:solidFill>
                  <a:srgbClr val="FF0000"/>
                </a:solidFill>
              </a:rPr>
              <a:t> 2013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Instruktur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/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instruktur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LPMP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Perlu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kerjasama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dukungan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Propinsi</a:t>
            </a:r>
            <a:r>
              <a:rPr lang="en-US" sz="2800" dirty="0"/>
              <a:t>/</a:t>
            </a:r>
            <a:r>
              <a:rPr lang="en-US" sz="2800" dirty="0" err="1"/>
              <a:t>Kabupaten</a:t>
            </a:r>
            <a:r>
              <a:rPr lang="en-US" sz="2800" dirty="0"/>
              <a:t>/ Kota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mekanisme</a:t>
            </a:r>
            <a:r>
              <a:rPr lang="en-US" sz="2800" dirty="0"/>
              <a:t> di </a:t>
            </a:r>
            <a:r>
              <a:rPr lang="en-US" sz="2800" dirty="0" err="1"/>
              <a:t>koordinasikan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LPMP </a:t>
            </a:r>
            <a:r>
              <a:rPr lang="en-US" sz="2800" dirty="0" err="1"/>
              <a:t>dan</a:t>
            </a:r>
            <a:r>
              <a:rPr lang="en-US" sz="2800" dirty="0"/>
              <a:t> P4TK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/>
              <a:t>daerah</a:t>
            </a:r>
            <a:r>
              <a:rPr lang="en-US" sz="2800" dirty="0"/>
              <a:t>/ </a:t>
            </a:r>
            <a:r>
              <a:rPr lang="en-US" sz="2800" dirty="0" err="1"/>
              <a:t>sekolah</a:t>
            </a:r>
            <a:r>
              <a:rPr lang="en-US" sz="2800" dirty="0"/>
              <a:t> yang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APBD/</a:t>
            </a:r>
            <a:r>
              <a:rPr lang="en-US" sz="2800" dirty="0" err="1"/>
              <a:t>Mandiri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master </a:t>
            </a:r>
            <a:r>
              <a:rPr lang="en-US" sz="2800" b="1" dirty="0" err="1">
                <a:solidFill>
                  <a:srgbClr val="FF0000"/>
                </a:solidFill>
              </a:rPr>
              <a:t>materi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pelatihan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disiapkan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smtClean="0"/>
              <a:t>LPMP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terdaftar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aplikasi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kurikulum</a:t>
            </a:r>
            <a:r>
              <a:rPr lang="en-US" sz="2800" b="1" dirty="0" smtClean="0">
                <a:solidFill>
                  <a:srgbClr val="FF0000"/>
                </a:solidFill>
              </a:rPr>
              <a:t> 2013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Pelatihan</a:t>
            </a:r>
            <a:r>
              <a:rPr lang="en-US" sz="2800" dirty="0" smtClean="0"/>
              <a:t> di </a:t>
            </a:r>
            <a:r>
              <a:rPr lang="en-US" sz="2800" dirty="0" err="1" smtClean="0"/>
              <a:t>awali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pre test </a:t>
            </a:r>
            <a:r>
              <a:rPr lang="en-US" sz="2800" dirty="0" err="1" smtClean="0"/>
              <a:t>dan</a:t>
            </a:r>
            <a:r>
              <a:rPr lang="en-US" sz="2800" dirty="0" smtClean="0"/>
              <a:t> di </a:t>
            </a:r>
            <a:r>
              <a:rPr lang="en-US" sz="2800" dirty="0" err="1" smtClean="0"/>
              <a:t>akhiri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post test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Sertifikat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Pelatihan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di </a:t>
            </a:r>
            <a:r>
              <a:rPr lang="en-US" sz="2800" dirty="0" err="1" smtClean="0"/>
              <a:t>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LPMP/P4TK </a:t>
            </a:r>
            <a:r>
              <a:rPr lang="en-US" sz="2800" dirty="0" err="1" smtClean="0"/>
              <a:t>a.n</a:t>
            </a:r>
            <a:r>
              <a:rPr lang="en-US" sz="2800" dirty="0" smtClean="0"/>
              <a:t>.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57250" y="1268413"/>
            <a:ext cx="742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303670" y="1052736"/>
            <a:ext cx="8517364" cy="454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/>
              <a:t>B</a:t>
            </a:r>
            <a:r>
              <a:rPr lang="en-US" sz="2800" b="1" dirty="0" smtClean="0"/>
              <a:t>. KEPALA SEKOLAH / PENGAWAS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9806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1744"/>
            <a:ext cx="9144000" cy="7969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LAMPIRAN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</a:t>
            </a:r>
            <a:r>
              <a:rPr lang="id-ID" sz="3200" dirty="0" smtClean="0">
                <a:solidFill>
                  <a:srgbClr val="FF0000"/>
                </a:solidFill>
              </a:rPr>
              <a:t>Guru SD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74239"/>
              </p:ext>
            </p:extLst>
          </p:nvPr>
        </p:nvGraphicFramePr>
        <p:xfrm>
          <a:off x="395536" y="836712"/>
          <a:ext cx="8496951" cy="5947841"/>
        </p:xfrm>
        <a:graphic>
          <a:graphicData uri="http://schemas.openxmlformats.org/drawingml/2006/table">
            <a:tbl>
              <a:tblPr firstRow="1" lastRow="1" bandRow="1">
                <a:tableStyleId>{0E3FDE45-AF77-4B5C-9715-49D594BDF05E}</a:tableStyleId>
              </a:tblPr>
              <a:tblGrid>
                <a:gridCol w="439059"/>
                <a:gridCol w="1361142"/>
                <a:gridCol w="5171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440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No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Provinsi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Kelas 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Kelas 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Kelas 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Kelas 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Seni Budaya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PJOK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KS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PS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Jumlah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  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DKI Jakarta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4.185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4.289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4.235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4.342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2.724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2.991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183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22.974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Barat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19.527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19.507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18.967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18.976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12.851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21.704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2.188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113.811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13.399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13.503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12.778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13.225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7.848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20.526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1.887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83.179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DI Yogyakarta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1.421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1.509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1.361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1.938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8.876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16.626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16.995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16.113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16.684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10.112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19.450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1.841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97.848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Aceh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1.076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855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3.485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684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8.954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6.124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5.792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5.054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4.938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4.363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9.170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1.035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36.504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Barat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2.964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2.967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2.571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2.657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3.911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343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17.208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1.756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1.202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1.138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2.060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3.241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460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11.666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Jambi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2.059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2.082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1.817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1.863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1.207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2.321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11.690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2.966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2.808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2.388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2.309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2.166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4.692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17.981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Lampung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3.465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3.455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3.153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3.321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2.163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4.738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20.944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Barat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2.674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2.554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2.239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2.137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4.131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15.869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1.508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1.450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1.342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1.272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1.221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2.571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9.818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Kalimantan Selatan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1.594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1.168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3.173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11.429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1.854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1.788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1.482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1.327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1.919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10.020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1.014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958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1.016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2.051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7.032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883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605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2.690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6.601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4.234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4.351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4.021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4.112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3.035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6.620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26.867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Tenggara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1.646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1.675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1.264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2.245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262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10.145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243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157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356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1.299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2.522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Bali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1.695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1.798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1.669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1.777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1.137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2.403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206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10.689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B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2.261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2.286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2.141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2.161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1.481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2.966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540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13.873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2.554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2.097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1.565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1.402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2.359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4.318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273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14.578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Papua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(109)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(77)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1.135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39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1.169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5880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Bengkulu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1.320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5.528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197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197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376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775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142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2.222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Banten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4.079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3.948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3.720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3.733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2.990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4.716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578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23.775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Kep. Babel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440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198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768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2.494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Gorontalo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394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869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3.150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Kep.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558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351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517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3.040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Papua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268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200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1.846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13433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Sulawesi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657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660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563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1.324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4.490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  <a:tr h="18716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 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TOTAL 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105.477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104.850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96.215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97.665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701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71.643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146.804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15.437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638.792 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7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SMP Kelas 7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446477"/>
              </p:ext>
            </p:extLst>
          </p:nvPr>
        </p:nvGraphicFramePr>
        <p:xfrm>
          <a:off x="251521" y="836712"/>
          <a:ext cx="8640959" cy="6005244"/>
        </p:xfrm>
        <a:graphic>
          <a:graphicData uri="http://schemas.openxmlformats.org/drawingml/2006/table">
            <a:tbl>
              <a:tblPr firstRow="1" lastRow="1" bandRow="1">
                <a:tableStyleId>{5FD0F851-EC5A-4D38-B0AD-8093EC10F338}</a:tableStyleId>
              </a:tblPr>
              <a:tblGrid>
                <a:gridCol w="323025"/>
                <a:gridCol w="1189143"/>
                <a:gridCol w="504056"/>
                <a:gridCol w="576064"/>
                <a:gridCol w="576064"/>
                <a:gridCol w="648072"/>
                <a:gridCol w="504056"/>
                <a:gridCol w="576064"/>
                <a:gridCol w="504056"/>
                <a:gridCol w="576064"/>
                <a:gridCol w="576064"/>
                <a:gridCol w="504056"/>
                <a:gridCol w="576064"/>
                <a:gridCol w="432048"/>
                <a:gridCol w="576063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No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Provinsi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PPKn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B.Ind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Mat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IPA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IPS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B.Ing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Seni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PJOK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Prakarya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BK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KS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PS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Jumlah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  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DKI Jakarta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422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897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6.889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Jawa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3.496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2.691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2.566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1.983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1.965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1.694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1.208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4.944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5.329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29.556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1.187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2.372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1.725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1.093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2.965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3.494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18.828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DI Yogyakarta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2.513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2.533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1.901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1.421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1.262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3.252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3.840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20.467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Aceh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1.015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3.258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722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2.091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2.338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10.483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Sumatera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3.272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913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998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3.840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Jambi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601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2.608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338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6.231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Lampung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1.300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5.817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Barat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3.713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2.348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Kalimantan Selatan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736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2.503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2.828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600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2.321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2.852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770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7.623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Tenggara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655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3.016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1.556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Bali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(5)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2.212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B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3.246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4.919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Papua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(19)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847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Bengkulu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(29)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(17)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(2)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987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38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961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Banten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780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1.286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6.762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Kep. Babel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(2)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554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Gorontalo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954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Kep.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892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Papua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653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Sulawesi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350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1.156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 smtClean="0">
                          <a:effectLst/>
                        </a:rPr>
                        <a:t> TOTAL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8.643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18.946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13.870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12.305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9.135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9.318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8.810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8.939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6.619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32.304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35.512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2.264 </a:t>
                      </a:r>
                      <a:endParaRPr lang="id-ID" sz="105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166.665 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9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SMP Kelas 8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9815"/>
              </p:ext>
            </p:extLst>
          </p:nvPr>
        </p:nvGraphicFramePr>
        <p:xfrm>
          <a:off x="971601" y="764704"/>
          <a:ext cx="7056784" cy="6016434"/>
        </p:xfrm>
        <a:graphic>
          <a:graphicData uri="http://schemas.openxmlformats.org/drawingml/2006/table">
            <a:tbl>
              <a:tblPr firstRow="1" lastRow="1" bandRow="1">
                <a:tableStyleId>{5FD0F851-EC5A-4D38-B0AD-8093EC10F338}</a:tableStyleId>
              </a:tblPr>
              <a:tblGrid>
                <a:gridCol w="323025"/>
                <a:gridCol w="1189143"/>
                <a:gridCol w="504056"/>
                <a:gridCol w="576064"/>
                <a:gridCol w="576064"/>
                <a:gridCol w="648072"/>
                <a:gridCol w="504056"/>
                <a:gridCol w="576064"/>
                <a:gridCol w="504056"/>
                <a:gridCol w="576064"/>
                <a:gridCol w="576064"/>
                <a:gridCol w="504056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No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Provinsi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PPKn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B.Ind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Mat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IPA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IPS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B.Ing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Seni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PJOK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Prakarya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 smtClean="0">
                          <a:effectLst/>
                        </a:rPr>
                        <a:t>Jumlah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  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DKI Jakarta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859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4.871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2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Jawa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1.550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3.289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2.556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2.431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1.892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1.874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1.617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1.260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18.083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3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1.282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2.513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1.904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1.801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1.422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1.252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1.244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1.221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1.006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13.645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4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DI Yogyakarta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1.796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5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1.313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2.691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2.100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2.041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1.591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1.432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1.302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1.246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1.040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14.756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6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Aceh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249 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1.556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7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1.053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5.624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8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Sumatera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2.672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>
                          <a:effectLst/>
                        </a:rPr>
                        <a:t>      9 </a:t>
                      </a:r>
                      <a:endParaRPr lang="id-ID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1.610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Jambi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1.461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3.410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Lampung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609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3.352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Barat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1.690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900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Kalimantan Selatan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1.265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1.742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1.385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1.371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4.323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Tenggara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1.513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686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Bali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1.968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B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2.149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2.264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Papua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(6)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275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Bengkulu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586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448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Banten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740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4.033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Kep. Babel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409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Gorontalo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609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Kep.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482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Papua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311 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Sulawesi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46 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105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58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54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 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582 </a:t>
                      </a:r>
                      <a:endParaRPr lang="id-ID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 smtClean="0">
                          <a:effectLst/>
                        </a:rPr>
                        <a:t> TOTAL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8.969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19.148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14.449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12.885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9.662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9.844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9.709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9.265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7.896 </a:t>
                      </a:r>
                      <a:endParaRPr lang="id-ID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101.827 </a:t>
                      </a:r>
                      <a:endParaRPr lang="id-ID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3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SMA Kelas 10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14993"/>
              </p:ext>
            </p:extLst>
          </p:nvPr>
        </p:nvGraphicFramePr>
        <p:xfrm>
          <a:off x="107506" y="908720"/>
          <a:ext cx="8928993" cy="5749734"/>
        </p:xfrm>
        <a:graphic>
          <a:graphicData uri="http://schemas.openxmlformats.org/drawingml/2006/table">
            <a:tbl>
              <a:tblPr firstRow="1" lastRow="1" bandRow="1">
                <a:tableStyleId>{C083E6E3-FA7D-4D7B-A595-EF9225AFEA82}</a:tableStyleId>
              </a:tblPr>
              <a:tblGrid>
                <a:gridCol w="278160"/>
                <a:gridCol w="1112420"/>
                <a:gridCol w="386272"/>
                <a:gridCol w="455396"/>
                <a:gridCol w="496055"/>
                <a:gridCol w="558061"/>
                <a:gridCol w="434049"/>
                <a:gridCol w="496055"/>
                <a:gridCol w="434049"/>
                <a:gridCol w="496055"/>
                <a:gridCol w="496055"/>
                <a:gridCol w="434049"/>
                <a:gridCol w="496055"/>
                <a:gridCol w="372042"/>
                <a:gridCol w="496055"/>
                <a:gridCol w="496055"/>
                <a:gridCol w="496055"/>
                <a:gridCol w="496055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 smtClean="0">
                          <a:effectLst/>
                        </a:rPr>
                        <a:t>No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 smtClean="0">
                          <a:effectLst/>
                        </a:rPr>
                        <a:t>Provinsi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PPKn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B.Ind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Mat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Sejarah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B.Ing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Seni 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>
                          <a:effectLst/>
                        </a:rPr>
                        <a:t>PJOK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Prakarya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Biologi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Fisika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Kimia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Geog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Sosio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>
                          <a:effectLst/>
                        </a:rPr>
                        <a:t>Ekon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B.Lain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>
                          <a:effectLst/>
                        </a:rPr>
                        <a:t>Antro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122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DKI Jakarta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Jawa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303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263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405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Jawa Tengah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366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294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407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4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DI Yogyakarta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5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Jawa Timur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491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562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679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6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Aceh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7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Sumatera Utara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474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360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8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Sumatera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9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Riau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676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670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275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10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Jambi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Sumatera Selatan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Lampung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Kalimantan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14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 smtClean="0">
                          <a:effectLst/>
                        </a:rPr>
                        <a:t>Kalimantan </a:t>
                      </a:r>
                      <a:r>
                        <a:rPr lang="id-ID" sz="1000" dirty="0">
                          <a:effectLst/>
                        </a:rPr>
                        <a:t>Tengah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15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 smtClean="0">
                          <a:effectLst/>
                        </a:rPr>
                        <a:t>Kalimantan </a:t>
                      </a:r>
                      <a:r>
                        <a:rPr lang="id-ID" sz="1000" dirty="0">
                          <a:effectLst/>
                        </a:rPr>
                        <a:t>Selatan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16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Kalimantan Timur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17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Utara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18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Tengah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19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Selatan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20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Tenggara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Maluku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Bali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N T B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24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N T T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25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Papua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26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Bengkulu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27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Maluku Utara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28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Banten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29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Kep. Babel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30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Gorontalo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Kep. Riau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Papua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Sulawesi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11</a:t>
                      </a:r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 smtClean="0">
                          <a:effectLst/>
                        </a:rPr>
                        <a:t> TOTAL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2.772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5.333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4.984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3.361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3.402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3.071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4.643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3.672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1.251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1.275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1.246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1.426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1.416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1.174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1.824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1.832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8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SMA Kelas 10 </a:t>
            </a:r>
            <a:r>
              <a:rPr lang="id-ID" sz="2400" dirty="0" smtClean="0"/>
              <a:t>(lanjutan)</a:t>
            </a:r>
            <a:endParaRPr lang="id-ID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22877"/>
              </p:ext>
            </p:extLst>
          </p:nvPr>
        </p:nvGraphicFramePr>
        <p:xfrm>
          <a:off x="2372913" y="980728"/>
          <a:ext cx="3927280" cy="5749734"/>
        </p:xfrm>
        <a:graphic>
          <a:graphicData uri="http://schemas.openxmlformats.org/drawingml/2006/table">
            <a:tbl>
              <a:tblPr firstRow="1" lastRow="1" bandRow="1">
                <a:tableStyleId>{C083E6E3-FA7D-4D7B-A595-EF9225AFEA82}</a:tableStyleId>
              </a:tblPr>
              <a:tblGrid>
                <a:gridCol w="332408"/>
                <a:gridCol w="1329367"/>
                <a:gridCol w="461604"/>
                <a:gridCol w="544209"/>
                <a:gridCol w="592797"/>
                <a:gridCol w="666895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 smtClean="0">
                          <a:effectLst/>
                        </a:rPr>
                        <a:t>No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 smtClean="0">
                          <a:effectLst/>
                        </a:rPr>
                        <a:t>Provinsi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>
                          <a:effectLst/>
                        </a:rPr>
                        <a:t>BK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KS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>
                          <a:effectLst/>
                        </a:rPr>
                        <a:t>PS</a:t>
                      </a:r>
                      <a:endParaRPr lang="id-ID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>
                          <a:effectLst/>
                        </a:rPr>
                        <a:t>Jumlah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122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DKI Jakarta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366</a:t>
                      </a:r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373</a:t>
                      </a:r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48</a:t>
                      </a:r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2.660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Jawa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873</a:t>
                      </a:r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1.552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306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7.162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Jawa Tengah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5.025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4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DI Yogyakarta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936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5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Jawa Timur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710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1.117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8.342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6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Aceh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297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492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1.946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7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Sumatera Utara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798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5.492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8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Sumatera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1.494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  </a:t>
                      </a:r>
                      <a:r>
                        <a:rPr lang="id-ID" sz="1000" u="none" strike="noStrike" dirty="0" smtClean="0">
                          <a:effectLst/>
                        </a:rPr>
                        <a:t>9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Riau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289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366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5.197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10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Jambi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971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Sumatera Selatan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448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572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2.873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Lampung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483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2.067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Kalimantan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1.250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14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 smtClean="0">
                          <a:effectLst/>
                        </a:rPr>
                        <a:t>Kalimantan </a:t>
                      </a:r>
                      <a:r>
                        <a:rPr lang="id-ID" sz="1000" dirty="0">
                          <a:effectLst/>
                        </a:rPr>
                        <a:t>Tengah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1.146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15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 smtClean="0">
                          <a:effectLst/>
                        </a:rPr>
                        <a:t>Kalimantan </a:t>
                      </a:r>
                      <a:r>
                        <a:rPr lang="id-ID" sz="1000" dirty="0">
                          <a:effectLst/>
                        </a:rPr>
                        <a:t>Selatan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929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16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Kalimantan Timur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161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1.089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17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Utara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1.072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18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Tengah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130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813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19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Selatan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1.794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20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Sulawesi Tenggara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173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271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980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Maluku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187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198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942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Bali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101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1.373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N T B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203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1.477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24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N T T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2.049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25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Papua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956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26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Bengkulu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503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27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Maluku Utara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59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126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579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28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Banten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436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2.360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29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Kep. Babel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65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295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30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Gorontalo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140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410</a:t>
                      </a:r>
                      <a:endParaRPr lang="id-ID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31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>
                          <a:effectLst/>
                        </a:rPr>
                        <a:t> Kep. Riau </a:t>
                      </a:r>
                      <a:endParaRPr lang="id-ID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92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24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515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32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Papua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78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89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23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411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00" u="none" strike="noStrike" dirty="0">
                          <a:effectLst/>
                        </a:rPr>
                        <a:t>  </a:t>
                      </a:r>
                      <a:r>
                        <a:rPr lang="id-ID" sz="1000" u="none" strike="noStrike" dirty="0" smtClean="0">
                          <a:effectLst/>
                        </a:rPr>
                        <a:t>33 </a:t>
                      </a:r>
                      <a:endParaRPr lang="id-ID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00" dirty="0">
                          <a:effectLst/>
                        </a:rPr>
                        <a:t> Sulawesi Barat </a:t>
                      </a:r>
                      <a:endParaRPr lang="id-ID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112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>
                          <a:effectLst/>
                        </a:rPr>
                        <a:t>32</a:t>
                      </a:r>
                      <a:endParaRPr lang="id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438</a:t>
                      </a:r>
                      <a:endParaRPr lang="id-ID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00" u="none" strike="noStrike" dirty="0" smtClean="0">
                          <a:effectLst/>
                        </a:rPr>
                        <a:t> TOTAL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8.173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11.986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2.705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00" u="none" strike="noStrike" dirty="0">
                          <a:effectLst/>
                        </a:rPr>
                        <a:t>65.546</a:t>
                      </a:r>
                      <a:endParaRPr lang="id-ID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3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SMA Kelas 11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56624"/>
              </p:ext>
            </p:extLst>
          </p:nvPr>
        </p:nvGraphicFramePr>
        <p:xfrm>
          <a:off x="179512" y="975258"/>
          <a:ext cx="8784978" cy="5490654"/>
        </p:xfrm>
        <a:graphic>
          <a:graphicData uri="http://schemas.openxmlformats.org/drawingml/2006/table">
            <a:tbl>
              <a:tblPr firstRow="1" lastRow="1" bandRow="1">
                <a:tableStyleId>{C083E6E3-FA7D-4D7B-A595-EF9225AFEA82}</a:tableStyleId>
              </a:tblPr>
              <a:tblGrid>
                <a:gridCol w="259270"/>
                <a:gridCol w="1036874"/>
                <a:gridCol w="360040"/>
                <a:gridCol w="424470"/>
                <a:gridCol w="462367"/>
                <a:gridCol w="520162"/>
                <a:gridCol w="404572"/>
                <a:gridCol w="462367"/>
                <a:gridCol w="404572"/>
                <a:gridCol w="462367"/>
                <a:gridCol w="462367"/>
                <a:gridCol w="404572"/>
                <a:gridCol w="462367"/>
                <a:gridCol w="346776"/>
                <a:gridCol w="462367"/>
                <a:gridCol w="462367"/>
                <a:gridCol w="462367"/>
                <a:gridCol w="462367"/>
                <a:gridCol w="462367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 smtClean="0">
                          <a:effectLst/>
                        </a:rPr>
                        <a:t>No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 smtClean="0">
                          <a:effectLst/>
                        </a:rPr>
                        <a:t>Provinsi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 dirty="0">
                          <a:effectLst/>
                        </a:rPr>
                        <a:t>PPKn</a:t>
                      </a:r>
                      <a:endParaRPr lang="id-ID" sz="9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B.Ind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Mat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Sejarah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B.Ing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Seni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PJOK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Prakarya</a:t>
                      </a:r>
                      <a:endParaRPr lang="id-ID" sz="9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 dirty="0">
                          <a:effectLst/>
                        </a:rPr>
                        <a:t>Biologi</a:t>
                      </a:r>
                      <a:endParaRPr lang="id-ID" sz="9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Fisika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Kimia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Geog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Sosio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Ekon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 dirty="0">
                          <a:effectLst/>
                        </a:rPr>
                        <a:t>B.Lain</a:t>
                      </a:r>
                      <a:endParaRPr lang="id-ID" sz="9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>
                          <a:effectLst/>
                        </a:rPr>
                        <a:t>Antro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 dirty="0">
                          <a:effectLst/>
                        </a:rPr>
                        <a:t>Jumlah</a:t>
                      </a:r>
                      <a:endParaRPr lang="id-ID" sz="9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1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DKI Jakarta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363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2.551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2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Jawa Barat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888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936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343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405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6.189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3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Jawa Tengah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661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407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4.700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4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DI Yogyakarta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829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5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Jawa Timur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441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1.141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1.207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562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427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679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340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340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8.114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6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Aceh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1.287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7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Sumatera Utara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564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242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360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4.087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8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Sumatera Barat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1.602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  </a:t>
                      </a:r>
                      <a:r>
                        <a:rPr lang="id-ID" sz="950" u="none" strike="noStrike" dirty="0" smtClean="0">
                          <a:effectLst/>
                        </a:rPr>
                        <a:t>9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Riau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759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352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435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5.025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10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Jambi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796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11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Sumatera Selatan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2.136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12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Lampung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1.475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13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Kalimantan Barat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789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14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 smtClean="0">
                          <a:effectLst/>
                        </a:rPr>
                        <a:t>Kalimantan </a:t>
                      </a:r>
                      <a:r>
                        <a:rPr lang="id-ID" sz="950" dirty="0">
                          <a:effectLst/>
                        </a:rPr>
                        <a:t>Tengah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767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15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 smtClean="0">
                          <a:effectLst/>
                        </a:rPr>
                        <a:t>Kalimantan </a:t>
                      </a:r>
                      <a:r>
                        <a:rPr lang="id-ID" sz="950" dirty="0">
                          <a:effectLst/>
                        </a:rPr>
                        <a:t>Selatan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636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16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Kalimantan Timur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836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17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Sulawesi Utara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795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18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Sulawesi Tengah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517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19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Sulawesi Selatan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713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20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Sulawesi Tenggara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549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21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Maluku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575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22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Bali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1.394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23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N T B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1.183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24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N T T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1.564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25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Papua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759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26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Bengkulu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356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27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Maluku Utara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405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28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Banten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268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1.890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29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Kep. Babel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225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30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Gorontalo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284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31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>
                          <a:effectLst/>
                        </a:rPr>
                        <a:t> Kep. Riau </a:t>
                      </a:r>
                      <a:endParaRPr lang="id-ID" sz="9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58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12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405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32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Papua Barat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40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13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273</a:t>
                      </a:r>
                      <a:endParaRPr lang="id-ID" sz="95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950" u="none" strike="noStrike" dirty="0">
                          <a:effectLst/>
                        </a:rPr>
                        <a:t>  </a:t>
                      </a:r>
                      <a:r>
                        <a:rPr lang="id-ID" sz="950" u="none" strike="noStrike" dirty="0" smtClean="0">
                          <a:effectLst/>
                        </a:rPr>
                        <a:t>33 </a:t>
                      </a:r>
                      <a:endParaRPr lang="id-ID" sz="9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950" dirty="0">
                          <a:effectLst/>
                        </a:rPr>
                        <a:t> Sulawesi Barat </a:t>
                      </a:r>
                      <a:endParaRPr lang="id-ID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11</a:t>
                      </a:r>
                      <a:endParaRPr lang="id-ID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15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14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8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9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6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11</a:t>
                      </a:r>
                      <a:endParaRPr lang="id-ID" sz="9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227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50" u="none" strike="noStrike" dirty="0" smtClean="0">
                          <a:effectLst/>
                        </a:rPr>
                        <a:t> TOTAL</a:t>
                      </a:r>
                      <a:endParaRPr lang="id-ID" sz="9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2.784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7.668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7.907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4.740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3.421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3.071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4.643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3.672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1.758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1.834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1.817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2.018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2.003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1.717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2.436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>
                          <a:effectLst/>
                        </a:rPr>
                        <a:t>2.444</a:t>
                      </a:r>
                      <a:endParaRPr lang="id-ID" sz="95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950" u="none" strike="noStrike" dirty="0">
                          <a:effectLst/>
                        </a:rPr>
                        <a:t>53.933</a:t>
                      </a:r>
                      <a:endParaRPr lang="id-ID" sz="95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21369" y="2204868"/>
            <a:ext cx="2160240" cy="3594341"/>
            <a:chOff x="323529" y="1758388"/>
            <a:chExt cx="2160240" cy="3594341"/>
          </a:xfrm>
        </p:grpSpPr>
        <p:sp>
          <p:nvSpPr>
            <p:cNvPr id="2" name="Rectangle 1"/>
            <p:cNvSpPr/>
            <p:nvPr/>
          </p:nvSpPr>
          <p:spPr>
            <a:xfrm>
              <a:off x="323529" y="1758388"/>
              <a:ext cx="2158080" cy="61547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b="1" dirty="0" smtClean="0">
                  <a:solidFill>
                    <a:srgbClr val="0070C0"/>
                  </a:solidFill>
                </a:rPr>
                <a:t>INPUT</a:t>
              </a:r>
              <a:endParaRPr lang="id-ID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5689" y="2478466"/>
              <a:ext cx="2158080" cy="28742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Narasumber Nasional (NS)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Instruktur Nasional (IN)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Guru Kelas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Guru Mapel 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Guru BK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Kepala Sekolah 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Pengawas</a:t>
              </a:r>
            </a:p>
            <a:p>
              <a:endParaRPr lang="id-ID" sz="140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lang="id-ID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Kriteria Rekrutmen NS dan IN serta distribusi per provinsi/kab/kota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83768" y="1772820"/>
            <a:ext cx="2160240" cy="4267495"/>
            <a:chOff x="2483768" y="2538765"/>
            <a:chExt cx="2160240" cy="4267495"/>
          </a:xfrm>
        </p:grpSpPr>
        <p:sp>
          <p:nvSpPr>
            <p:cNvPr id="5" name="Rectangle 4"/>
            <p:cNvSpPr/>
            <p:nvPr/>
          </p:nvSpPr>
          <p:spPr>
            <a:xfrm>
              <a:off x="2483768" y="2538765"/>
              <a:ext cx="2158080" cy="635562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b="1" dirty="0" smtClean="0">
                  <a:solidFill>
                    <a:srgbClr val="0070C0"/>
                  </a:solidFill>
                </a:rPr>
                <a:t>PROSES</a:t>
              </a:r>
              <a:endParaRPr lang="id-ID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5928" y="3284984"/>
              <a:ext cx="2158080" cy="3521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Perancangan RPP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Analisis buku guru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Analisis buku siswa 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Simulasi discovery learning, project based learning, dll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Efisiensi dan efektifitas paparan, diskusi, peer teaching, tugas mandiri, dan tugas kelompok</a:t>
              </a:r>
            </a:p>
            <a:p>
              <a:endParaRPr lang="id-ID" sz="14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lang="id-ID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Menghindari ceramah, tetapi  mengandalkan diskusi, bekerja, mengevaluasi  dan simulasi</a:t>
              </a:r>
              <a:endParaRPr lang="id-ID" sz="1400" b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id-ID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44008" y="1268762"/>
            <a:ext cx="2158080" cy="5472606"/>
            <a:chOff x="4644008" y="3010073"/>
            <a:chExt cx="2158080" cy="5472606"/>
          </a:xfrm>
        </p:grpSpPr>
        <p:sp>
          <p:nvSpPr>
            <p:cNvPr id="3" name="Rectangle 2"/>
            <p:cNvSpPr/>
            <p:nvPr/>
          </p:nvSpPr>
          <p:spPr>
            <a:xfrm>
              <a:off x="4644008" y="3010073"/>
              <a:ext cx="2158080" cy="688547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b="1" dirty="0" smtClean="0">
                  <a:solidFill>
                    <a:srgbClr val="0070C0"/>
                  </a:solidFill>
                </a:rPr>
                <a:t>OUTPUT</a:t>
              </a:r>
              <a:endParaRPr lang="id-ID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44008" y="3789039"/>
              <a:ext cx="2158080" cy="4693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Mampu menerapkan pembelajaran tematik terintegrasi dan kontekstual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Memahami pendekatan scientific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Mampu menerapkan kemampuan berfikir tingkat tinggi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Membangun kultur pembelajaran yang aktif, menantang, dan menyenangkan </a:t>
              </a:r>
            </a:p>
            <a:p>
              <a:pPr marL="177800" indent="-177800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Mampu menunjukkan keteladanan khususnya tentang kejujuran, disiplin, kebersihan, dan tanggung jawab</a:t>
              </a:r>
              <a:endParaRPr lang="id-ID" sz="14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lang="id-ID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Standar Kelulusan dan Sistem Penjaminan Mutu Pelatihan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04248" y="764708"/>
            <a:ext cx="2158080" cy="5040557"/>
            <a:chOff x="6804248" y="3560505"/>
            <a:chExt cx="2158080" cy="5040557"/>
          </a:xfrm>
        </p:grpSpPr>
        <p:sp>
          <p:nvSpPr>
            <p:cNvPr id="4" name="Rectangle 3"/>
            <p:cNvSpPr/>
            <p:nvPr/>
          </p:nvSpPr>
          <p:spPr>
            <a:xfrm>
              <a:off x="6804248" y="3560505"/>
              <a:ext cx="2158080" cy="662409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b="1" dirty="0" smtClean="0">
                  <a:solidFill>
                    <a:srgbClr val="0070C0"/>
                  </a:solidFill>
                </a:rPr>
                <a:t>OUTCOMES</a:t>
              </a:r>
              <a:endParaRPr lang="id-ID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04248" y="4293095"/>
              <a:ext cx="2158080" cy="43079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Sistem pembelajaran yang menghasilkan siswa yang memiliki kompetensi sesuai tuntutan abad 21 dan kebutuhan masa depan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Hasil TIMMS dan PISA meningkat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Lulusan yang memiliki Comparative and competitive advantage atau bahkan dynamic advantage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id-ID" sz="1400" dirty="0" smtClean="0">
                  <a:solidFill>
                    <a:schemeClr val="accent5">
                      <a:lumMod val="50000"/>
                    </a:schemeClr>
                  </a:solidFill>
                </a:rPr>
                <a:t>Tumbuh kembang daya kreatifitas </a:t>
              </a:r>
            </a:p>
            <a:p>
              <a:pPr marL="177800" indent="-177800">
                <a:buFont typeface="Arial" pitchFamily="34" charset="0"/>
                <a:buChar char="•"/>
              </a:pPr>
              <a:endParaRPr lang="id-ID" sz="14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lang="id-ID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Pendampingan saat Implementasi dan Sistem Informasi Manajemen  Hasil Implementasi</a:t>
              </a:r>
            </a:p>
            <a:p>
              <a:endParaRPr lang="id-ID" sz="1400" b="1" i="1" dirty="0" smtClean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Shape 24"/>
          <p:cNvSpPr>
            <a:spLocks/>
          </p:cNvSpPr>
          <p:nvPr/>
        </p:nvSpPr>
        <p:spPr bwMode="auto">
          <a:xfrm rot="10800000" flipH="1" flipV="1">
            <a:off x="1146116" y="1700811"/>
            <a:ext cx="1333334" cy="504056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18" name="Shape 24"/>
          <p:cNvSpPr>
            <a:spLocks/>
          </p:cNvSpPr>
          <p:nvPr/>
        </p:nvSpPr>
        <p:spPr bwMode="auto">
          <a:xfrm rot="10800000" flipH="1" flipV="1">
            <a:off x="3310675" y="1268763"/>
            <a:ext cx="1333334" cy="504056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19" name="Shape 24"/>
          <p:cNvSpPr>
            <a:spLocks/>
          </p:cNvSpPr>
          <p:nvPr/>
        </p:nvSpPr>
        <p:spPr bwMode="auto">
          <a:xfrm rot="10800000" flipH="1" flipV="1">
            <a:off x="5470915" y="764707"/>
            <a:ext cx="1333334" cy="504057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735" y="-26988"/>
            <a:ext cx="906926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b="1" dirty="0" smtClean="0">
                <a:solidFill>
                  <a:srgbClr val="0070C0"/>
                </a:solidFill>
              </a:rPr>
              <a:t>Pendekatan Diklat  </a:t>
            </a:r>
            <a:endParaRPr lang="id-ID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SMK Kelas 10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369962"/>
              </p:ext>
            </p:extLst>
          </p:nvPr>
        </p:nvGraphicFramePr>
        <p:xfrm>
          <a:off x="323530" y="764704"/>
          <a:ext cx="8424935" cy="6008814"/>
        </p:xfrm>
        <a:graphic>
          <a:graphicData uri="http://schemas.openxmlformats.org/drawingml/2006/table">
            <a:tbl>
              <a:tblPr firstRow="1" lastRow="1" bandRow="1">
                <a:tableStyleId>{D27102A9-8310-4765-A935-A1911B00CA55}</a:tableStyleId>
              </a:tblPr>
              <a:tblGrid>
                <a:gridCol w="325909"/>
                <a:gridCol w="1303377"/>
                <a:gridCol w="452579"/>
                <a:gridCol w="533570"/>
                <a:gridCol w="581207"/>
                <a:gridCol w="653857"/>
                <a:gridCol w="508557"/>
                <a:gridCol w="581207"/>
                <a:gridCol w="508557"/>
                <a:gridCol w="581207"/>
                <a:gridCol w="581207"/>
                <a:gridCol w="508557"/>
                <a:gridCol w="581207"/>
                <a:gridCol w="723937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No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Provinsi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PPKn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B.Ind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Mat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Sejarah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B.Ing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Seni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PJOK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Prakarya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BK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KS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PS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Jumlah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DKI Jakarta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1.818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Jawa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1.386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1.386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5.051</a:t>
                      </a:r>
                      <a:endParaRPr lang="id-ID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1.092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1.092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5.844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DI Yogyakarta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1.251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712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1.149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1.149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7.260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Aceh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685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3.602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Sumatera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943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Jambi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375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889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Lampung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1.026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Kalimantan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676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Kalimantan </a:t>
                      </a:r>
                      <a:r>
                        <a:rPr lang="id-ID" sz="1050" dirty="0">
                          <a:effectLst/>
                        </a:rPr>
                        <a:t>Tengah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812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Kalimantan </a:t>
                      </a:r>
                      <a:r>
                        <a:rPr lang="id-ID" sz="1050" dirty="0">
                          <a:effectLst/>
                        </a:rPr>
                        <a:t>Selatan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737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503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934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Tenggara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Bali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-2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B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776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1.026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Papua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308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Bengkulu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Banten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1.342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Kep. Babel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212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Gorontalo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148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Kep.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Papua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Sulawesi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8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242</a:t>
                      </a:r>
                      <a:endParaRPr lang="id-ID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 smtClean="0">
                          <a:effectLst/>
                        </a:rPr>
                        <a:t> TOTAL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2.252</a:t>
                      </a:r>
                      <a:endParaRPr lang="id-ID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3.065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3.065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1.996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3.378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2.252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3.381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2.252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8.420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8.420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1.817</a:t>
                      </a:r>
                      <a:endParaRPr lang="id-ID" sz="105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40.298</a:t>
                      </a:r>
                      <a:endParaRPr lang="id-ID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id-ID" sz="3200" dirty="0" smtClean="0"/>
              <a:t>Sasaran Pelatihan Guru </a:t>
            </a:r>
            <a:r>
              <a:rPr lang="id-ID" sz="3200" dirty="0" smtClean="0">
                <a:solidFill>
                  <a:srgbClr val="FF0000"/>
                </a:solidFill>
              </a:rPr>
              <a:t>SMK</a:t>
            </a:r>
            <a:r>
              <a:rPr lang="id-ID" sz="3200" dirty="0" smtClean="0"/>
              <a:t> </a:t>
            </a:r>
            <a:r>
              <a:rPr lang="id-ID" sz="3200" dirty="0" smtClean="0">
                <a:solidFill>
                  <a:srgbClr val="FF0000"/>
                </a:solidFill>
              </a:rPr>
              <a:t>Kelas 11</a:t>
            </a: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02119"/>
              </p:ext>
            </p:extLst>
          </p:nvPr>
        </p:nvGraphicFramePr>
        <p:xfrm>
          <a:off x="899592" y="764704"/>
          <a:ext cx="7200799" cy="6008814"/>
        </p:xfrm>
        <a:graphic>
          <a:graphicData uri="http://schemas.openxmlformats.org/drawingml/2006/table">
            <a:tbl>
              <a:tblPr firstRow="1" lastRow="1" bandRow="1">
                <a:tableStyleId>{D27102A9-8310-4765-A935-A1911B00CA55}</a:tableStyleId>
              </a:tblPr>
              <a:tblGrid>
                <a:gridCol w="354972"/>
                <a:gridCol w="1419607"/>
                <a:gridCol w="492938"/>
                <a:gridCol w="581152"/>
                <a:gridCol w="633037"/>
                <a:gridCol w="712166"/>
                <a:gridCol w="553908"/>
                <a:gridCol w="633037"/>
                <a:gridCol w="553908"/>
                <a:gridCol w="633037"/>
                <a:gridCol w="633037"/>
              </a:tblGrid>
              <a:tr h="244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No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 smtClean="0">
                          <a:effectLst/>
                        </a:rPr>
                        <a:t>Provinsi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56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>
                          <a:effectLst/>
                        </a:rPr>
                        <a:t>PPKn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B.Ind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Mat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Sejarah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B.Ing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Seni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PJOK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>
                          <a:effectLst/>
                        </a:rPr>
                        <a:t>Prakarya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 smtClean="0">
                          <a:effectLst/>
                        </a:rPr>
                        <a:t>Jumlah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DKI Jakarta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83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1.092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Jawa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465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3.671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Jawa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995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995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4.913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DI Yogyakarta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1.067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Jawa Timur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1.269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476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6.266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Aceh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459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2.150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Sumatera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726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  </a:t>
                      </a:r>
                      <a:r>
                        <a:rPr lang="id-ID" sz="1050" u="none" strike="noStrike" dirty="0" smtClean="0">
                          <a:effectLst/>
                        </a:rPr>
                        <a:t>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635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Jambi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Sumatera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561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Lampung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Kalimantan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Kalimantan </a:t>
                      </a:r>
                      <a:r>
                        <a:rPr lang="id-ID" sz="1050" dirty="0">
                          <a:effectLst/>
                        </a:rPr>
                        <a:t>Tengah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</a:rPr>
                        <a:t>Kalimantan </a:t>
                      </a:r>
                      <a:r>
                        <a:rPr lang="id-ID" sz="1050" dirty="0">
                          <a:effectLst/>
                        </a:rPr>
                        <a:t>Selatan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Kalimantan Timur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291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Tengah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19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Selatan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57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499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Sulawesi Tenggara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274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175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Bali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437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B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555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24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N T T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145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719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25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Papua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41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200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26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Bengkulu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27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Maluku Utara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173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28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Banten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184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115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908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29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Kep. Babel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175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30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Gorontalo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104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31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>
                          <a:effectLst/>
                        </a:rPr>
                        <a:t> Kep. Riau </a:t>
                      </a:r>
                      <a:endParaRPr lang="id-ID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52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33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259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32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Papua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10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9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6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79</a:t>
                      </a:r>
                      <a:endParaRPr lang="id-ID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id-ID" sz="1050" u="none" strike="noStrike" dirty="0">
                          <a:effectLst/>
                        </a:rPr>
                        <a:t>  </a:t>
                      </a:r>
                      <a:r>
                        <a:rPr lang="id-ID" sz="1050" u="none" strike="noStrike" dirty="0" smtClean="0">
                          <a:effectLst/>
                        </a:rPr>
                        <a:t>33 </a:t>
                      </a:r>
                      <a:endParaRPr lang="id-ID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effectLst/>
                        </a:rPr>
                        <a:t> Sulawesi Barat </a:t>
                      </a:r>
                      <a:endParaRPr lang="id-ID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8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21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13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12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>
                          <a:effectLst/>
                        </a:rPr>
                        <a:t>8</a:t>
                      </a:r>
                      <a:endParaRPr lang="id-ID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u="none" strike="noStrike" dirty="0">
                          <a:effectLst/>
                        </a:rPr>
                        <a:t>104</a:t>
                      </a:r>
                      <a:endParaRPr lang="id-ID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2141">
                <a:tc>
                  <a:txBody>
                    <a:bodyPr/>
                    <a:lstStyle/>
                    <a:p>
                      <a:pPr algn="r" fontAlgn="ctr"/>
                      <a:endParaRPr lang="id-ID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050" u="none" strike="noStrike" dirty="0" smtClean="0">
                          <a:effectLst/>
                        </a:rPr>
                        <a:t> TOTAL</a:t>
                      </a:r>
                      <a:endParaRPr lang="id-ID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5" marR="5955" marT="59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3.753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3.753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29.657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2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499" y="188640"/>
          <a:ext cx="8928997" cy="6480721"/>
        </p:xfrm>
        <a:graphic>
          <a:graphicData uri="http://schemas.openxmlformats.org/drawingml/2006/table">
            <a:tbl>
              <a:tblPr/>
              <a:tblGrid>
                <a:gridCol w="849462"/>
                <a:gridCol w="646749"/>
                <a:gridCol w="579178"/>
                <a:gridCol w="646749"/>
                <a:gridCol w="608137"/>
                <a:gridCol w="646749"/>
                <a:gridCol w="608137"/>
                <a:gridCol w="579178"/>
                <a:gridCol w="608137"/>
                <a:gridCol w="579178"/>
                <a:gridCol w="608137"/>
                <a:gridCol w="579178"/>
                <a:gridCol w="608137"/>
                <a:gridCol w="781891"/>
              </a:tblGrid>
              <a:tr h="363673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SASARAN PELATIHAN GURU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2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SMP KELAS 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SMP KELAS 8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SMA KELAS 10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SMA KELAS 11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SMK KELAS 10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SMK KELAS 11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KELAS 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105,477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PPKn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8,643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PPKn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8,969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PPKn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2,772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PPKn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2,784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PPKn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2,252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PPKn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2,252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KELAS 2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104,850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B.Ind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18,946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B.Ind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19,148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B.Ind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5,333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B.Ind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7,668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B.Ind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3,065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B.Ind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6,007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KELAS 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96,215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13,870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14,449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4,984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7,907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3,065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6,007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KELAS 5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97,665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12,305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12,885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Sejarah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3,361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Sejarah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4,740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Sejarah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1,996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Sejarah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3,753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 BUDAYA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701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9,135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9,662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3,402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3,421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3,378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3,753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71,643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9,318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B.Ing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9,844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3,071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3,071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2,252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2,252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146,804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8,810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9,709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4,643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4,643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3,381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3,381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15,437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8,939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PJOK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9,265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Prakarya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3,672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Prakarya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3,672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Prakarya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2,252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Prakarya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2,252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Prakarya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6,619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Prakarya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7,896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Biologi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1,251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Biologi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1,758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8,420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32,304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Fisika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1,275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Fisika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1,834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8,420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35,512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Kimia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1,246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Kimia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1,817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1,817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2,264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1,426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2,018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Sosio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1,416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Sosio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2,003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Ekon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1,174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Ekon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1,717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B.Lain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1,824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B.Lain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2,436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Antro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1,832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Antro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2,444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BK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8,173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11,986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2,705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638,792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166,665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101,827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65,546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53,933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40,298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29,657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25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GRAND TOTAL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1,096,718 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3182"/>
            <a:ext cx="9144000" cy="725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SASARAN PELATIHAN LPMP, P4TK, LPPKS</a:t>
            </a:r>
            <a:br>
              <a:rPr lang="en-US" sz="2800" dirty="0" smtClean="0"/>
            </a:br>
            <a:r>
              <a:rPr lang="en-US" sz="2800" dirty="0" smtClean="0"/>
              <a:t>MASING-MASING PROPINSI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1.1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DKI</a:t>
                      </a:r>
                      <a:r>
                        <a:rPr lang="en-US" sz="1500" baseline="0" dirty="0" smtClean="0"/>
                        <a:t> JAKARTA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20,570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2,685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104,715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1,926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75,057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</a:t>
                      </a:r>
                      <a:r>
                        <a:rPr lang="en-US" sz="1500" baseline="0" dirty="0" smtClean="0"/>
                        <a:t> YOGYAKARTA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7,205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2,274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88,641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201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7,787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</a:t>
                      </a:r>
                      <a:r>
                        <a:rPr lang="en-US" sz="1500" baseline="0" dirty="0" smtClean="0"/>
                        <a:t> UTARA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33,364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357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13,917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10,035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JAMBI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10,520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15,988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LAMPUNG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477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18,576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375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14,570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8,840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SELAYAN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261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10,160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8,423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5,866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1.2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5,988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609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23,712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TENGGARA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240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9,318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2,141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BALI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8,918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12,541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354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13,737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1,672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BENGKULU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4,669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2,000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BANTEN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543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21,079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KEP. BABEL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1,541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GORONTALO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2,458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KEPULAUAN</a:t>
                      </a:r>
                      <a:r>
                        <a:rPr lang="en-US" sz="1500" baseline="0" dirty="0" smtClean="0"/>
                        <a:t> 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2,450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1,505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3,958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 gridSpan="2">
                  <a:txBody>
                    <a:bodyPr/>
                    <a:lstStyle/>
                    <a:p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14,707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571,921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/>
              <a:t>2</a:t>
            </a:r>
            <a:r>
              <a:rPr lang="en-US" sz="1800" dirty="0" smtClean="0"/>
              <a:t>.1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SMP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DKI</a:t>
                      </a:r>
                      <a:r>
                        <a:rPr lang="en-US" sz="1500" baseline="0" dirty="0" smtClean="0"/>
                        <a:t> JAKARTA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15,040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1,605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61,379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1,146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43,359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</a:t>
                      </a:r>
                      <a:r>
                        <a:rPr lang="en-US" sz="1500" baseline="0" dirty="0" smtClean="0"/>
                        <a:t> YOGYAKARTA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171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5,576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46,441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6,993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</a:t>
                      </a:r>
                      <a:r>
                        <a:rPr lang="en-US" sz="1500" baseline="0" dirty="0" smtClean="0"/>
                        <a:t> UTARA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573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21,274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8,162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7,643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JAMBI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165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5,320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354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12,593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LAMPUNG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342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11,904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7,388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4,204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SELAYAN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4,920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5,943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4,896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/>
              <a:t>2</a:t>
            </a:r>
            <a:r>
              <a:rPr lang="en-US" sz="1800" dirty="0" smtClean="0"/>
              <a:t>.2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SMP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171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5,327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15,553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TENGGARA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174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5,832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3,021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BALI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177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5,731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7,087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9,541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1,464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BENGKULU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2,467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1,845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BANTEN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390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13,930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KEP. BABEL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GORONTALO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2,093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KEPULAUAN</a:t>
                      </a:r>
                      <a:r>
                        <a:rPr lang="en-US" sz="1500" baseline="0" dirty="0" smtClean="0"/>
                        <a:t> 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1,877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1,160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2,223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 gridSpan="2">
                  <a:txBody>
                    <a:bodyPr/>
                    <a:lstStyle/>
                    <a:p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10,107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353,559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3.1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SMA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DKI</a:t>
                      </a:r>
                      <a:r>
                        <a:rPr lang="en-US" sz="1500" baseline="0" dirty="0" smtClean="0"/>
                        <a:t> JAKARTA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1,203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5,025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1,245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12,967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9,428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</a:t>
                      </a:r>
                      <a:r>
                        <a:rPr lang="en-US" sz="1500" baseline="0" dirty="0" smtClean="0"/>
                        <a:t> YOGYAKARTA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1,654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15,994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3,083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</a:t>
                      </a:r>
                      <a:r>
                        <a:rPr lang="en-US" sz="1500" baseline="0" dirty="0" smtClean="0"/>
                        <a:t> UTARA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1677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9,294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2,964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9,913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JAMBI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1,680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4,826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LAMPUNG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3,392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1,919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1,799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SELAYAN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1,451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1,808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1,750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3.2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SMA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1,719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2,375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TENGGARA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1,406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BALI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2,641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2,531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3,466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1,604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BENGKULU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754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878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BANTEN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4,091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KEP. BABEL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GORONTALO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586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KEPULAUAN</a:t>
                      </a:r>
                      <a:r>
                        <a:rPr lang="en-US" sz="1500" baseline="0" dirty="0" smtClean="0"/>
                        <a:t> 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579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560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 gridSpan="2">
                  <a:txBody>
                    <a:bodyPr/>
                    <a:lstStyle/>
                    <a:p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8,292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114,276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0070C0"/>
                </a:solidFill>
              </a:rPr>
              <a:t>Mekanisme </a:t>
            </a:r>
            <a:r>
              <a:rPr lang="id-ID" sz="3600" b="1" dirty="0" smtClean="0">
                <a:solidFill>
                  <a:srgbClr val="0070C0"/>
                </a:solidFill>
              </a:rPr>
              <a:t>Diklat</a:t>
            </a:r>
            <a:r>
              <a:rPr lang="en-US" sz="3600" b="1" dirty="0" smtClean="0">
                <a:solidFill>
                  <a:srgbClr val="0070C0"/>
                </a:solidFill>
              </a:rPr>
              <a:t> Guru</a:t>
            </a:r>
            <a:r>
              <a:rPr lang="id-ID" sz="3600" b="1" dirty="0" smtClean="0">
                <a:solidFill>
                  <a:srgbClr val="0070C0"/>
                </a:solidFill>
              </a:rPr>
              <a:t> </a:t>
            </a:r>
            <a:endParaRPr lang="id-ID" sz="36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1" y="1700808"/>
            <a:ext cx="201622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ysClr val="windowText" lastClr="000000"/>
                </a:solidFill>
              </a:rPr>
              <a:t>NARASUMBER NASIONAL (NS)</a:t>
            </a:r>
          </a:p>
          <a:p>
            <a:pPr algn="ctr"/>
            <a:r>
              <a:rPr lang="id-ID" b="1" dirty="0" smtClean="0">
                <a:solidFill>
                  <a:srgbClr val="FF0000"/>
                </a:solidFill>
              </a:rPr>
              <a:t>1.557 orang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2996953"/>
            <a:ext cx="2016224" cy="9292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ysClr val="windowText" lastClr="000000"/>
                </a:solidFill>
              </a:rPr>
              <a:t>INSTRUKTUR NASIONAL (IN)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33</a:t>
            </a:r>
            <a:r>
              <a:rPr lang="id-ID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106</a:t>
            </a:r>
            <a:r>
              <a:rPr lang="id-ID" b="1" dirty="0" smtClean="0">
                <a:solidFill>
                  <a:srgbClr val="FF0000"/>
                </a:solidFill>
              </a:rPr>
              <a:t> orang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3" y="4365104"/>
            <a:ext cx="2016224" cy="864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ysClr val="windowText" lastClr="000000"/>
                </a:solidFill>
              </a:rPr>
              <a:t>GURU</a:t>
            </a:r>
            <a:r>
              <a:rPr lang="en-US" b="1" dirty="0" smtClean="0">
                <a:solidFill>
                  <a:sysClr val="windowText" lastClr="000000"/>
                </a:solidFill>
              </a:rPr>
              <a:t> SASARAN</a:t>
            </a:r>
            <a:endParaRPr lang="id-ID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id-ID" b="1" u="none" strike="noStrike" dirty="0" smtClean="0">
                <a:solidFill>
                  <a:srgbClr val="FF0000"/>
                </a:solidFill>
                <a:effectLst/>
              </a:rPr>
              <a:t>1.</a:t>
            </a:r>
            <a:r>
              <a:rPr lang="en-US" b="1" u="none" strike="noStrike" dirty="0" smtClean="0">
                <a:solidFill>
                  <a:srgbClr val="FF0000"/>
                </a:solidFill>
                <a:effectLst/>
              </a:rPr>
              <a:t>107.129</a:t>
            </a:r>
            <a:r>
              <a:rPr lang="id-ID" b="1" u="none" strike="noStrike" dirty="0" smtClean="0">
                <a:solidFill>
                  <a:srgbClr val="FF0000"/>
                </a:solidFill>
                <a:effectLst/>
              </a:rPr>
              <a:t> orang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8" name="Shape 24"/>
          <p:cNvSpPr>
            <a:spLocks/>
          </p:cNvSpPr>
          <p:nvPr/>
        </p:nvSpPr>
        <p:spPr bwMode="auto">
          <a:xfrm rot="15196766" flipH="1" flipV="1">
            <a:off x="3189246" y="1764137"/>
            <a:ext cx="1333334" cy="1288712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9" name="Shape 24"/>
          <p:cNvSpPr>
            <a:spLocks/>
          </p:cNvSpPr>
          <p:nvPr/>
        </p:nvSpPr>
        <p:spPr bwMode="auto">
          <a:xfrm rot="15196766" flipH="1" flipV="1">
            <a:off x="5971272" y="3060156"/>
            <a:ext cx="1333334" cy="1330213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971602" y="2636912"/>
            <a:ext cx="2016224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ysClr val="windowText" lastClr="000000"/>
                </a:solidFill>
              </a:rPr>
              <a:t>Di Pusat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5896" y="3926201"/>
            <a:ext cx="2016224" cy="10149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SD di Provinsi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ysClr val="windowText" lastClr="000000"/>
                </a:solidFill>
              </a:rPr>
              <a:t>SMP, SMA, SMK di Regional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0193" y="5229200"/>
            <a:ext cx="2016224" cy="15121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ysClr val="windowText" lastClr="000000"/>
                </a:solidFill>
              </a:rPr>
              <a:t>SD di Sekolah Inti dan Kabupaten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ysClr val="windowText" lastClr="000000"/>
                </a:solidFill>
              </a:rPr>
              <a:t>SMP, SMA, SMK di Kabupaten dan Provinsi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0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/>
              <a:t>4</a:t>
            </a:r>
            <a:r>
              <a:rPr lang="en-US" sz="1800" dirty="0" smtClean="0"/>
              <a:t>.1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SMK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DKI</a:t>
                      </a:r>
                      <a:r>
                        <a:rPr lang="en-US" sz="1500" baseline="0" dirty="0" smtClean="0"/>
                        <a:t> JAKARTA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2,808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8,476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10,757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</a:t>
                      </a:r>
                      <a:r>
                        <a:rPr lang="en-US" sz="1500" baseline="0" dirty="0" smtClean="0"/>
                        <a:t> YOGYAKARTA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2,228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13,178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1,081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</a:t>
                      </a:r>
                      <a:r>
                        <a:rPr lang="en-US" sz="1500" baseline="0" dirty="0" smtClean="0"/>
                        <a:t> UTARA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5,572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1,456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1,509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JAMBI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1,387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LAMPUNG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1,456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1,047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1,379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SELAYAN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537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1,298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704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/>
              <a:t>4</a:t>
            </a:r>
            <a:r>
              <a:rPr lang="en-US" sz="1800" dirty="0" smtClean="0"/>
              <a:t>.2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SMK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700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1,364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TENGGARA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681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434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BALI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1,268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451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BENGKULU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557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365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BANTEN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2,169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KEP. BABEL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GORONTALO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195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KEPULAUAN</a:t>
                      </a:r>
                      <a:r>
                        <a:rPr lang="en-US" sz="1500" baseline="0" dirty="0" smtClean="0"/>
                        <a:t> 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498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289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 gridSpan="2">
                  <a:txBody>
                    <a:bodyPr/>
                    <a:lstStyle/>
                    <a:p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-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67,333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5.1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KS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KSS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DKI</a:t>
                      </a:r>
                      <a:r>
                        <a:rPr lang="en-US" sz="1500" baseline="0" dirty="0" smtClean="0"/>
                        <a:t> JAKARTA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280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3,378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1,636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16,700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1,478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21,394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</a:t>
                      </a:r>
                      <a:r>
                        <a:rPr lang="en-US" sz="1500" baseline="0" dirty="0" smtClean="0"/>
                        <a:t> YOGYAKARTA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272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4,481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1,470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13,994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268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4,788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</a:t>
                      </a:r>
                      <a:r>
                        <a:rPr lang="en-US" sz="1500" baseline="0" dirty="0" smtClean="0"/>
                        <a:t> UTARA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806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7,542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4,999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246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4,335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JAMBI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3,162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350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6,276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LAMPUNG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6,445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288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5,097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3,176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SELAYAN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4,012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2,896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2,926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5.2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KS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KSS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192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3,382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492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8,871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TENGGARA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172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3,099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1,926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BALI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164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3,040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208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3,649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304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5,412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1,200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BENGKULU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1,858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1,159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BANTEN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384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4,007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KEP. BABEL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1,070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GORONTALO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1,232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KEPULAUAN</a:t>
                      </a:r>
                      <a:r>
                        <a:rPr lang="en-US" sz="1500" baseline="0" dirty="0" smtClean="0"/>
                        <a:t> 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1,082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600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98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1,809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 gridSpan="2">
                  <a:txBody>
                    <a:bodyPr/>
                    <a:lstStyle/>
                    <a:p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11,234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158,997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6.1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7772399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762000"/>
                <a:gridCol w="3550233"/>
                <a:gridCol w="1730083"/>
                <a:gridCol w="1730083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DKI</a:t>
                      </a:r>
                      <a:r>
                        <a:rPr lang="en-US" sz="1500" baseline="0" dirty="0" smtClean="0"/>
                        <a:t> JAKARTA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585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2,065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374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3,197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</a:t>
                      </a:r>
                      <a:r>
                        <a:rPr lang="en-US" sz="1500" baseline="0" dirty="0" smtClean="0"/>
                        <a:t> YOGYAKARTA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JAWA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396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1,640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</a:t>
                      </a:r>
                      <a:r>
                        <a:rPr lang="en-US" sz="1500" baseline="0" dirty="0" smtClean="0"/>
                        <a:t> UTARA</a:t>
                      </a:r>
                      <a:r>
                        <a:rPr lang="en-US" sz="1500" dirty="0" smtClean="0"/>
                        <a:t> 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292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576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JAMBI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394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SUMATERA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LAMPUNG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841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670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 SELAYAN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KALIMANTAN</a:t>
                      </a:r>
                      <a:r>
                        <a:rPr lang="en-US" sz="1500" baseline="0" dirty="0" smtClean="0"/>
                        <a:t> TIMUR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360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365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457200"/>
            <a:ext cx="53340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6.2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457200"/>
          <a:ext cx="6705600" cy="6172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B0F0"/>
                  </a:outerShdw>
                </a:effectLst>
                <a:tableStyleId>{5C22544A-7EE6-4342-B048-85BDC9FD1C3A}</a:tableStyleId>
              </a:tblPr>
              <a:tblGrid>
                <a:gridCol w="657412"/>
                <a:gridCol w="3062946"/>
                <a:gridCol w="1492621"/>
                <a:gridCol w="1492621"/>
              </a:tblGrid>
              <a:tr h="34318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SATKER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318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TENGAH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</a:t>
                      </a:r>
                      <a:r>
                        <a:rPr lang="en-US" sz="1500" baseline="0" dirty="0" smtClean="0"/>
                        <a:t> SELATAN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1,156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TENGGARA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396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BALI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378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482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NTT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711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BENGKULU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MALUKU UTARA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143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BANTEN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460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KEP. BABEL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GORONTALO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152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KEPULAUAN</a:t>
                      </a:r>
                      <a:r>
                        <a:rPr lang="en-US" sz="1500" baseline="0" dirty="0" smtClean="0"/>
                        <a:t> RIAU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PAPUA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SULAWESI BARAT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222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84">
                <a:tc gridSpan="2">
                  <a:txBody>
                    <a:bodyPr/>
                    <a:lstStyle/>
                    <a:p>
                      <a:r>
                        <a:rPr lang="en-US" sz="1500" b="1" dirty="0" smtClean="0"/>
                        <a:t>TOTAL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2,306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20,497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84" y="116632"/>
            <a:ext cx="8856984" cy="634082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Anggaran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Pelatihan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Kurikulum</a:t>
            </a:r>
            <a:r>
              <a:rPr lang="en-US" sz="2800" b="1" dirty="0" smtClean="0"/>
              <a:t> 2013</a:t>
            </a:r>
            <a:endParaRPr lang="en-US" sz="2800" b="1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42901" y="1052513"/>
          <a:ext cx="8584223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8848662" imgH="4448235" progId="Excel.Sheet.12">
                  <p:embed/>
                </p:oleObj>
              </mc:Choice>
              <mc:Fallback>
                <p:oleObj name="Worksheet" r:id="rId3" imgW="8848662" imgH="4448235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1" y="1052513"/>
                        <a:ext cx="8584223" cy="535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rgbClr val="0070C0"/>
                </a:solidFill>
              </a:rPr>
              <a:t>Mekanisme </a:t>
            </a:r>
            <a:r>
              <a:rPr lang="id-ID" sz="3200" b="1" dirty="0" smtClean="0">
                <a:solidFill>
                  <a:srgbClr val="0070C0"/>
                </a:solidFill>
              </a:rPr>
              <a:t>Diklat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Kepala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Sekolah</a:t>
            </a:r>
            <a:r>
              <a:rPr lang="en-US" sz="3200" b="1" dirty="0" smtClean="0">
                <a:solidFill>
                  <a:srgbClr val="0070C0"/>
                </a:solidFill>
              </a:rPr>
              <a:t>/ </a:t>
            </a:r>
            <a:r>
              <a:rPr lang="en-US" sz="3200" b="1" dirty="0" err="1" smtClean="0">
                <a:solidFill>
                  <a:srgbClr val="0070C0"/>
                </a:solidFill>
              </a:rPr>
              <a:t>Pengawas</a:t>
            </a:r>
            <a:r>
              <a:rPr lang="id-ID" sz="3200" b="1" dirty="0" smtClean="0">
                <a:solidFill>
                  <a:srgbClr val="0070C0"/>
                </a:solidFill>
              </a:rPr>
              <a:t> </a:t>
            </a:r>
            <a:endParaRPr lang="id-ID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1" y="1700808"/>
            <a:ext cx="201622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ysClr val="windowText" lastClr="000000"/>
                </a:solidFill>
              </a:rPr>
              <a:t>NARASUMBER NASIONAL (NS</a:t>
            </a:r>
            <a:r>
              <a:rPr lang="id-ID" b="1" dirty="0" smtClean="0">
                <a:solidFill>
                  <a:sysClr val="windowText" lastClr="000000"/>
                </a:solidFill>
              </a:rPr>
              <a:t>)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NS : 912 orang</a:t>
            </a:r>
            <a:endParaRPr lang="id-ID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2996953"/>
            <a:ext cx="2016224" cy="9292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</a:rPr>
              <a:t>INSTRUKTUR NASIONAL 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KS DAN PS</a:t>
            </a:r>
            <a:endParaRPr lang="id-ID" sz="16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id-ID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KS: 11.234 </a:t>
            </a:r>
            <a:r>
              <a:rPr lang="id-ID" sz="1600" b="1" dirty="0" smtClean="0">
                <a:solidFill>
                  <a:srgbClr val="FF0000"/>
                </a:solidFill>
              </a:rPr>
              <a:t>orang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PS: 2.306 </a:t>
            </a:r>
            <a:r>
              <a:rPr lang="en-US" sz="1600" b="1" dirty="0" err="1" smtClean="0">
                <a:solidFill>
                  <a:srgbClr val="FF0000"/>
                </a:solidFill>
              </a:rPr>
              <a:t>orang</a:t>
            </a:r>
            <a:endParaRPr lang="id-ID" sz="1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3" y="4365104"/>
            <a:ext cx="2016224" cy="864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ysClr val="windowText" lastClr="000000"/>
                </a:solidFill>
              </a:rPr>
              <a:t>KS DAN PS SASARAN</a:t>
            </a:r>
            <a:endParaRPr lang="id-ID" sz="16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KS: 158.997</a:t>
            </a:r>
            <a:r>
              <a:rPr lang="id-ID" sz="1600" b="1" u="none" strike="noStrike" dirty="0" smtClean="0">
                <a:solidFill>
                  <a:srgbClr val="FF0000"/>
                </a:solidFill>
                <a:effectLst/>
              </a:rPr>
              <a:t> orang</a:t>
            </a:r>
            <a:endParaRPr lang="en-US" sz="1600" b="1" u="none" strike="noStrike" dirty="0" smtClean="0">
              <a:solidFill>
                <a:srgbClr val="FF0000"/>
              </a:solidFill>
              <a:effectLst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PS: 20.497 </a:t>
            </a:r>
            <a:r>
              <a:rPr lang="en-US" sz="1600" b="1" dirty="0" err="1" smtClean="0">
                <a:solidFill>
                  <a:srgbClr val="FF0000"/>
                </a:solidFill>
              </a:rPr>
              <a:t>orang</a:t>
            </a:r>
            <a:endParaRPr lang="id-ID" sz="1600" b="1" dirty="0">
              <a:solidFill>
                <a:srgbClr val="FF0000"/>
              </a:solidFill>
            </a:endParaRPr>
          </a:p>
        </p:txBody>
      </p:sp>
      <p:sp>
        <p:nvSpPr>
          <p:cNvPr id="8" name="Shape 24"/>
          <p:cNvSpPr>
            <a:spLocks/>
          </p:cNvSpPr>
          <p:nvPr/>
        </p:nvSpPr>
        <p:spPr bwMode="auto">
          <a:xfrm rot="15196766" flipH="1" flipV="1">
            <a:off x="3189246" y="1764137"/>
            <a:ext cx="1333334" cy="1288712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9" name="Shape 24"/>
          <p:cNvSpPr>
            <a:spLocks/>
          </p:cNvSpPr>
          <p:nvPr/>
        </p:nvSpPr>
        <p:spPr bwMode="auto">
          <a:xfrm rot="15196766" flipH="1" flipV="1">
            <a:off x="5971272" y="3060156"/>
            <a:ext cx="1333334" cy="1330213"/>
          </a:xfrm>
          <a:custGeom>
            <a:avLst/>
            <a:gdLst>
              <a:gd name="T0" fmla="*/ 1103158 w 2206703"/>
              <a:gd name="T1" fmla="*/ 0 h 1446845"/>
              <a:gd name="T2" fmla="*/ 2206313 w 2206703"/>
              <a:gd name="T3" fmla="*/ 725814 h 1446845"/>
              <a:gd name="T4" fmla="*/ 1103158 w 2206703"/>
              <a:gd name="T5" fmla="*/ 1451627 h 1446845"/>
              <a:gd name="T6" fmla="*/ 0 w 2206703"/>
              <a:gd name="T7" fmla="*/ 725814 h 1446845"/>
              <a:gd name="T8" fmla="*/ 0 w 2206703"/>
              <a:gd name="T9" fmla="*/ 1451627 h 1446845"/>
              <a:gd name="T10" fmla="*/ 1732145 w 2206703"/>
              <a:gd name="T11" fmla="*/ 0 h 1446845"/>
              <a:gd name="T12" fmla="*/ 2206313 w 2206703"/>
              <a:gd name="T13" fmla="*/ 227253 h 1446845"/>
              <a:gd name="T14" fmla="*/ 1799476 w 2206703"/>
              <a:gd name="T15" fmla="*/ 599668 h 144684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0 w 2206703"/>
              <a:gd name="T25" fmla="*/ 0 h 1446845"/>
              <a:gd name="T26" fmla="*/ 2206703 w 2206703"/>
              <a:gd name="T27" fmla="*/ 1446845 h 14468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6703" h="1446845">
                <a:moveTo>
                  <a:pt x="0" y="1446845"/>
                </a:moveTo>
                <a:cubicBezTo>
                  <a:pt x="245189" y="803803"/>
                  <a:pt x="829465" y="381807"/>
                  <a:pt x="1752828" y="180856"/>
                </a:cubicBezTo>
                <a:lnTo>
                  <a:pt x="1732450" y="0"/>
                </a:lnTo>
                <a:lnTo>
                  <a:pt x="2206703" y="226504"/>
                </a:lnTo>
                <a:lnTo>
                  <a:pt x="1799794" y="597692"/>
                </a:lnTo>
                <a:lnTo>
                  <a:pt x="1779416" y="416836"/>
                </a:lnTo>
                <a:cubicBezTo>
                  <a:pt x="960923" y="497216"/>
                  <a:pt x="367784" y="840552"/>
                  <a:pt x="0" y="144684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prstDash val="solid"/>
            <a:round/>
            <a:headEnd/>
            <a:tailEnd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971602" y="2636912"/>
            <a:ext cx="2016224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ysClr val="windowText" lastClr="000000"/>
                </a:solidFill>
              </a:rPr>
              <a:t>Di Pusat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35896" y="3926201"/>
            <a:ext cx="2016224" cy="10149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SD di </a:t>
            </a:r>
            <a:r>
              <a:rPr lang="en-US" dirty="0" err="1" smtClean="0">
                <a:solidFill>
                  <a:sysClr val="windowText" lastClr="000000"/>
                </a:solidFill>
              </a:rPr>
              <a:t>Kabupaten</a:t>
            </a:r>
            <a:r>
              <a:rPr lang="id-ID" dirty="0" smtClean="0">
                <a:solidFill>
                  <a:sysClr val="windowText" lastClr="000000"/>
                </a:solidFill>
              </a:rPr>
              <a:t> </a:t>
            </a:r>
            <a:endParaRPr lang="id-ID" dirty="0">
              <a:solidFill>
                <a:sysClr val="windowText" lastClr="000000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ysClr val="windowText" lastClr="000000"/>
                </a:solidFill>
              </a:rPr>
              <a:t>SMP, SMA, SMK di </a:t>
            </a:r>
            <a:r>
              <a:rPr lang="en-US" dirty="0" err="1" smtClean="0">
                <a:solidFill>
                  <a:sysClr val="windowText" lastClr="000000"/>
                </a:solidFill>
              </a:rPr>
              <a:t>Propinsi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0193" y="5229200"/>
            <a:ext cx="2016224" cy="15121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ysClr val="windowText" lastClr="000000"/>
                </a:solidFill>
              </a:rPr>
              <a:t>SD di Sekolah Inti dan Kabupaten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id-ID" dirty="0" smtClean="0">
                <a:solidFill>
                  <a:sysClr val="windowText" lastClr="000000"/>
                </a:solidFill>
              </a:rPr>
              <a:t>SMP, SMA, SMK di Kabupaten dan Provinsi</a:t>
            </a:r>
            <a:endParaRPr lang="id-ID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0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3"/>
          <p:cNvSpPr>
            <a:spLocks noChangeArrowheads="1"/>
          </p:cNvSpPr>
          <p:nvPr/>
        </p:nvSpPr>
        <p:spPr bwMode="auto">
          <a:xfrm>
            <a:off x="0" y="2905165"/>
            <a:ext cx="9144000" cy="11719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Sasaran Diklat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ounded Rectangle 4"/>
          <p:cNvSpPr>
            <a:spLocks noChangeArrowheads="1"/>
          </p:cNvSpPr>
          <p:nvPr/>
        </p:nvSpPr>
        <p:spPr bwMode="auto">
          <a:xfrm>
            <a:off x="4064983" y="1798638"/>
            <a:ext cx="798635" cy="868362"/>
          </a:xfrm>
          <a:custGeom>
            <a:avLst/>
            <a:gdLst>
              <a:gd name="T0" fmla="*/ 432598 w 865186"/>
              <a:gd name="T1" fmla="*/ 0 h 867646"/>
              <a:gd name="T2" fmla="*/ 865196 w 865186"/>
              <a:gd name="T3" fmla="*/ 435616 h 867646"/>
              <a:gd name="T4" fmla="*/ 432598 w 865186"/>
              <a:gd name="T5" fmla="*/ 871232 h 867646"/>
              <a:gd name="T6" fmla="*/ 0 w 865186"/>
              <a:gd name="T7" fmla="*/ 43561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 anchorCtr="1"/>
          <a:lstStyle/>
          <a:p>
            <a:pPr algn="ctr"/>
            <a:r>
              <a:rPr lang="id-ID" sz="4400" dirty="0">
                <a:solidFill>
                  <a:srgbClr val="E46C0A"/>
                </a:solidFill>
                <a:latin typeface="Arial Rounded MT Bold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3371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382000" cy="990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Rekap</a:t>
            </a:r>
            <a:r>
              <a:rPr lang="en-US" sz="3600" dirty="0" smtClean="0"/>
              <a:t> </a:t>
            </a:r>
            <a:r>
              <a:rPr lang="en-US" sz="3600" dirty="0" err="1" smtClean="0"/>
              <a:t>Sasaran</a:t>
            </a:r>
            <a:r>
              <a:rPr lang="en-US" sz="3600" dirty="0" smtClean="0"/>
              <a:t> </a:t>
            </a:r>
            <a:r>
              <a:rPr lang="en-US" sz="3600" dirty="0" err="1" smtClean="0"/>
              <a:t>Kurikulum</a:t>
            </a:r>
            <a:r>
              <a:rPr lang="en-US" sz="3600" dirty="0" smtClean="0"/>
              <a:t> 2013 </a:t>
            </a:r>
            <a:r>
              <a:rPr lang="en-US" sz="3600" dirty="0" err="1" smtClean="0"/>
              <a:t>Tahun</a:t>
            </a:r>
            <a:r>
              <a:rPr lang="en-US" sz="3600" dirty="0" smtClean="0"/>
              <a:t> 2014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5" y="1397000"/>
          <a:ext cx="861059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6"/>
                <a:gridCol w="2895600"/>
                <a:gridCol w="914400"/>
                <a:gridCol w="914400"/>
                <a:gridCol w="914400"/>
                <a:gridCol w="990600"/>
                <a:gridCol w="1447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KATEGORI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GURU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14,707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8,292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33,106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GURU SASARAN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571,921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353,559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114,276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67,333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1,107,129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KEPALA SEKOLAH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11,234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KEPALA SEKOLAH</a:t>
                      </a:r>
                      <a:r>
                        <a:rPr lang="en-US" sz="1600" baseline="0" dirty="0" smtClean="0"/>
                        <a:t> SASARAN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158,997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PENGAWAS SEKOLAH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2,306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PENGAWAS</a:t>
                      </a:r>
                      <a:r>
                        <a:rPr lang="en-US" sz="1600" baseline="0" dirty="0" smtClean="0"/>
                        <a:t> SEKOLAH SASARAN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20,497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1,300.163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id-ID" sz="2400" dirty="0" smtClean="0"/>
              <a:t>Jumlah Sekolah Sasaran Pelatihan Kurikulum 2013 TA 2014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58019"/>
              </p:ext>
            </p:extLst>
          </p:nvPr>
        </p:nvGraphicFramePr>
        <p:xfrm>
          <a:off x="755577" y="647658"/>
          <a:ext cx="7488832" cy="609371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15387"/>
                <a:gridCol w="1803964"/>
                <a:gridCol w="680443"/>
                <a:gridCol w="807037"/>
                <a:gridCol w="759565"/>
                <a:gridCol w="743741"/>
                <a:gridCol w="759565"/>
                <a:gridCol w="759565"/>
                <a:gridCol w="759565"/>
              </a:tblGrid>
              <a:tr h="12931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 dirty="0">
                          <a:effectLst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Kab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Kec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SMP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SMA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SMK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Total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DKI JAKARTA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3.083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1.005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491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5.174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JAWA BARAT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19.959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5.462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1.663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28.395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JAWA TENGAH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573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19.450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3.700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1.248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25.257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DI YOGYAKARTA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1.853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166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2.732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JAWA TIMUR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19.726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4.062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1.221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26.383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N A D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279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3.369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1.062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425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5.005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SUMATERA UTARA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9.455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2.388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13.647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SUMATERA BARAT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173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4.081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733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258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176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5.248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RIAU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3.454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1.032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366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185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5.037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JAMBI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2.381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3.338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SUMATERA SELATAN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217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4.614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549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6.709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LAMPUNG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4.646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1.440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6.827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KALIMANTAN BARAT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175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4.192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1.036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5.713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KALIMANTAN TENGAH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2.532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736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3.561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KALIMANTAN SELATAN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2.895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766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3.926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KALIMANTAN TIMUR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2.236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678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3.353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SULAWESI UTARA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164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2.218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3.199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SULAWESI TENGAH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2.784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740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164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3.807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SULAWESI SELATAN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304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6.312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1.935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499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9.096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SULAWESI TENGGARA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2.276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725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3.342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MALUKU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1.735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2.470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BALI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2.424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405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167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3.144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N T B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3.106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265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195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4.192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N T 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288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4.781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1.168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287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6.386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PAPUA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393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2.327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365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2.953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BENGKULU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1.335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396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1.928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MALUKU UTARA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1.262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267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1.642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BANTEN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4.591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453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463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6.831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KEP. BABEL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782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203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1.079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GORONTALO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302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152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1.438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KEPULAUAN RIAU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849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1.248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PAPUA BARAT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216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87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SULAWESI BARAT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1.321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373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124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75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1.893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TOTAL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497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6.622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147.895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36.948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11.535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9.875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 dirty="0">
                          <a:effectLst/>
                        </a:rPr>
                        <a:t>206.253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646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9373</Words>
  <Application>Microsoft Office PowerPoint</Application>
  <PresentationFormat>On-screen Show (4:3)</PresentationFormat>
  <Paragraphs>5833</Paragraphs>
  <Slides>56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Worksheet</vt:lpstr>
      <vt:lpstr>PELATIHAN KURIKULUM 2013 TAHUN AJARAN 2014/2015</vt:lpstr>
      <vt:lpstr>PowerPoint Presentation</vt:lpstr>
      <vt:lpstr>PowerPoint Presentation</vt:lpstr>
      <vt:lpstr>PowerPoint Presentation</vt:lpstr>
      <vt:lpstr>Mekanisme Diklat Guru </vt:lpstr>
      <vt:lpstr>Mekanisme Diklat Kepala Sekolah/ Pengawas </vt:lpstr>
      <vt:lpstr>PowerPoint Presentation</vt:lpstr>
      <vt:lpstr>Rekap Sasaran Kurikulum 2013 Tahun 2014</vt:lpstr>
      <vt:lpstr>Jumlah Sekolah Sasaran Pelatihan Kurikulum 2013 TA 2014</vt:lpstr>
      <vt:lpstr>Guru Sasaran</vt:lpstr>
      <vt:lpstr>PowerPoint Presentation</vt:lpstr>
      <vt:lpstr>STRUKTUR PROGRAM PELATIHAN</vt:lpstr>
      <vt:lpstr>KOMPETENSI PESERTA PELATIHAN</vt:lpstr>
      <vt:lpstr>KOMPETENSI PESERTA PELATIHAN</vt:lpstr>
      <vt:lpstr>KOMPETENSI PESERTA PELATIHAN</vt:lpstr>
      <vt:lpstr>KOMPETENSI PESERTA PELATIHAN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Indikator Keberhasilan Pelatihan</vt:lpstr>
      <vt:lpstr>Standar Pelaksanaan Pelatihan</vt:lpstr>
      <vt:lpstr>PowerPoint Presentation</vt:lpstr>
      <vt:lpstr>PowerPoint Presentation</vt:lpstr>
      <vt:lpstr>PowerPoint Presentation</vt:lpstr>
      <vt:lpstr>PowerPoint Presentation</vt:lpstr>
      <vt:lpstr>Usulan Butir-butir Kesepakatan Antara Kemdikbud dan Pemda Untuk Pelatihan Implementasi Kurikulum 2013 </vt:lpstr>
      <vt:lpstr>Lanjutan …</vt:lpstr>
      <vt:lpstr>LANJUTAN…</vt:lpstr>
      <vt:lpstr>LAMPIRAN DATA</vt:lpstr>
      <vt:lpstr>Sasaran Pelatihan Guru SD</vt:lpstr>
      <vt:lpstr>Sasaran Pelatihan Guru SMP Kelas 7</vt:lpstr>
      <vt:lpstr>Sasaran Pelatihan Guru SMP Kelas 8</vt:lpstr>
      <vt:lpstr>Sasaran Pelatihan Guru SMA Kelas 10</vt:lpstr>
      <vt:lpstr>Sasaran Pelatihan Guru SMA Kelas 10 (lanjutan)</vt:lpstr>
      <vt:lpstr>Sasaran Pelatihan Guru SMA Kelas 11</vt:lpstr>
      <vt:lpstr>Sasaran Pelatihan Guru SMK Kelas 10</vt:lpstr>
      <vt:lpstr>Sasaran Pelatihan Guru SMK Kelas 11</vt:lpstr>
      <vt:lpstr>PowerPoint Presentation</vt:lpstr>
      <vt:lpstr>SASARAN PELATIHAN LPMP, P4TK, LPPKS MASING-MASING PROPINSI</vt:lpstr>
      <vt:lpstr>1.1</vt:lpstr>
      <vt:lpstr>1.2</vt:lpstr>
      <vt:lpstr>2.1</vt:lpstr>
      <vt:lpstr>2.2</vt:lpstr>
      <vt:lpstr>3.1</vt:lpstr>
      <vt:lpstr>3.2</vt:lpstr>
      <vt:lpstr>4.1</vt:lpstr>
      <vt:lpstr>4.2</vt:lpstr>
      <vt:lpstr>5.1</vt:lpstr>
      <vt:lpstr>5.2</vt:lpstr>
      <vt:lpstr>6.1</vt:lpstr>
      <vt:lpstr>6.2</vt:lpstr>
      <vt:lpstr>Anggaran Pelatihan Kurikulum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KURIKULUM 2013  PADA TAHUN AJARAN 2014/2015</dc:title>
  <dc:creator>Santi A</dc:creator>
  <cp:lastModifiedBy>Vaio</cp:lastModifiedBy>
  <cp:revision>75</cp:revision>
  <dcterms:created xsi:type="dcterms:W3CDTF">2013-11-25T10:08:27Z</dcterms:created>
  <dcterms:modified xsi:type="dcterms:W3CDTF">2013-11-29T08:06:06Z</dcterms:modified>
</cp:coreProperties>
</file>