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7" r:id="rId2"/>
    <p:sldId id="258" r:id="rId3"/>
    <p:sldId id="359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02" r:id="rId18"/>
    <p:sldId id="403" r:id="rId19"/>
    <p:sldId id="404" r:id="rId20"/>
    <p:sldId id="405" r:id="rId21"/>
    <p:sldId id="277" r:id="rId22"/>
  </p:sldIdLst>
  <p:sldSz cx="9906000" cy="6858000" type="A4"/>
  <p:notesSz cx="6797675" cy="99298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7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EF26C-6726-413C-8DD8-2E0B004095E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7527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855CC-0AF3-4403-B5E4-EA414067A7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828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1200" y="746125"/>
            <a:ext cx="537527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71CF4C-C26B-4105-A60A-60A464AE4160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fld id="{5BE214EE-532F-42FB-9231-A06FFB02FF92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0B8C-6D94-4BB2-A611-900FFA85C89E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6070-6A21-47F4-8F19-6A2E908464DF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C6739-5E23-4689-BE26-5EFBA86B721E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fld id="{D7276B75-D527-46C9-B61A-EC1683ABB72A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C1EF-4E4E-432E-8303-527904DF80FD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BF31-6FA0-4CAE-8566-C2447C34DD61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5069-076D-4765-B8F5-50E6EB7079A6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A02E-7B6B-43DF-AD7C-70D6EB9A0EBF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BEBD-5885-4542-95ED-63C414869911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98EF-52E1-4CD9-A4D7-334981A373AF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A15D87-C2AC-4E78-8403-9F0F30E20017}" type="datetime1">
              <a:rPr lang="id-ID" smtClean="0"/>
              <a:pPr/>
              <a:t>29/11/2013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26D865-2F2D-43C2-B6F0-491EC7CFA8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435708"/>
            <a:ext cx="9906000" cy="1857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prstClr val="white"/>
              </a:solidFill>
            </a:endParaRPr>
          </a:p>
        </p:txBody>
      </p:sp>
      <p:sp>
        <p:nvSpPr>
          <p:cNvPr id="15" name="Slide Number Placeholder 6"/>
          <p:cNvSpPr txBox="1">
            <a:spLocks/>
          </p:cNvSpPr>
          <p:nvPr/>
        </p:nvSpPr>
        <p:spPr>
          <a:xfrm>
            <a:off x="7099300" y="6356517"/>
            <a:ext cx="23114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8CEC17C1-9AFB-47BD-BE95-33F691B0AFD0}" type="slidenum">
              <a:rPr lang="id-ID" sz="12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1</a:t>
            </a:fld>
            <a:endParaRPr lang="id-ID" sz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3488" y="2472462"/>
            <a:ext cx="9519047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 smtClean="0">
                <a:solidFill>
                  <a:srgbClr val="0070C0"/>
                </a:solidFill>
                <a:latin typeface="Cambria" pitchFamily="18" charset="0"/>
              </a:rPr>
              <a:t>BAHAN RAPAT KOORDINASI PENYELENGGARAAN UJIAN SEKOLAH/MADRASAH (US/M)</a:t>
            </a:r>
            <a:endParaRPr lang="en-GB" sz="36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>
              <a:defRPr/>
            </a:pPr>
            <a:endParaRPr lang="sv-SE" sz="3600" b="1" dirty="0" smtClean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A4D18-D6DB-45F2-8CA2-9A85E0156FB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2102" y="6357938"/>
            <a:ext cx="232172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prstClr val="white"/>
              </a:solidFill>
            </a:endParaRPr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0" y="6024708"/>
            <a:ext cx="9906000" cy="4286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2400" dirty="0" smtClean="0">
                <a:solidFill>
                  <a:srgbClr val="0070C0"/>
                </a:solidFill>
                <a:latin typeface="Century Gothic" pitchFamily="34" charset="0"/>
              </a:rPr>
              <a:t>29 November </a:t>
            </a:r>
            <a:r>
              <a:rPr kumimoji="0" lang="id-ID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itchFamily="34" charset="0"/>
              </a:rPr>
              <a:t>201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itchFamily="34" charset="0"/>
              </a:rPr>
              <a:t>3</a:t>
            </a:r>
            <a:endParaRPr kumimoji="0" lang="en-GB" sz="240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pic>
        <p:nvPicPr>
          <p:cNvPr id="13" name="Picture 6" descr="dikna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8948" y="620688"/>
            <a:ext cx="1018565" cy="101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93489" y="5580529"/>
            <a:ext cx="9519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3200" b="1" dirty="0">
                <a:solidFill>
                  <a:srgbClr val="0070C0"/>
                </a:solidFill>
                <a:latin typeface="Cambria" pitchFamily="18" charset="0"/>
              </a:rPr>
              <a:t>KEM</a:t>
            </a:r>
            <a:r>
              <a:rPr lang="id-ID" sz="3200" b="1" dirty="0">
                <a:solidFill>
                  <a:srgbClr val="0070C0"/>
                </a:solidFill>
                <a:latin typeface="Cambria" pitchFamily="18" charset="0"/>
              </a:rPr>
              <a:t>ENTERIAN PENDIDIKAN </a:t>
            </a:r>
            <a:r>
              <a:rPr lang="id-ID" sz="3200" b="1" dirty="0" smtClean="0">
                <a:solidFill>
                  <a:srgbClr val="0070C0"/>
                </a:solidFill>
                <a:latin typeface="Cambria" pitchFamily="18" charset="0"/>
              </a:rPr>
              <a:t>DAN </a:t>
            </a:r>
            <a:r>
              <a:rPr lang="id-ID" sz="3200" b="1" dirty="0">
                <a:solidFill>
                  <a:srgbClr val="0070C0"/>
                </a:solidFill>
                <a:latin typeface="Cambria" pitchFamily="18" charset="0"/>
              </a:rPr>
              <a:t>KEBUDAYAAN</a:t>
            </a:r>
            <a:endParaRPr lang="id-ID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24674"/>
            <a:ext cx="8915400" cy="882352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POKOK-POKOK KEBIJAKAN US/M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8504" y="1124744"/>
            <a:ext cx="9216229" cy="5472607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Ujian pada </a:t>
            </a:r>
            <a:r>
              <a:rPr lang="id-ID" dirty="0"/>
              <a:t>jenjang Ujian Sekolah/Madrasah (US/M) untuk SD/MI, SDLB, Program Paket A/Ula </a:t>
            </a:r>
            <a:r>
              <a:rPr lang="id-ID" dirty="0" smtClean="0"/>
              <a:t>tahun pelajaran 2013/2014 diberi nama </a:t>
            </a:r>
            <a:r>
              <a:rPr lang="id-ID" b="1" dirty="0" smtClean="0"/>
              <a:t>Ujian Sekolah/Madrasah (US/M). </a:t>
            </a:r>
          </a:p>
          <a:p>
            <a:r>
              <a:rPr lang="id-ID" dirty="0" smtClean="0"/>
              <a:t>US/M diselenggarakan oleh satuan pendidikan berkoordinasi dengan Pemerintah Daerah.</a:t>
            </a:r>
          </a:p>
          <a:p>
            <a:r>
              <a:rPr lang="id-ID" dirty="0" smtClean="0"/>
              <a:t>Untuk penjaminan mutu, Pemerintah menetapkan kisi-kisi US/M untuk mata pelajaran Bahasa Indonesia, Matematika, dan IPA SD/MI, SDLB serta Bahasa Indonesia, Matematika, IPA , IPS, dan PKn Program Paket A/Ula. Kisi-kisi selain mata pelajaran tersebut dan muatan lokal ditetapkan oleh Satuan Pendidikan. </a:t>
            </a:r>
          </a:p>
          <a:p>
            <a:r>
              <a:rPr lang="id-ID" dirty="0" smtClean="0"/>
              <a:t>Untuk pemetaan mutu pendidikan secara nasional, Pemerintah menetapkan 25% soal US/M untuk mata pelajaran Bahasa Indonesia, Matematika, dan IPA SD/MI, SDLB serta Bahasa Indonesia, Matematika, IPA , IPS, dan PKn Program Paket A/Ula. </a:t>
            </a:r>
          </a:p>
          <a:p>
            <a:r>
              <a:rPr lang="id-ID" dirty="0" smtClean="0"/>
              <a:t>75% naskah soal untuk </a:t>
            </a:r>
            <a:r>
              <a:rPr lang="id-ID" dirty="0"/>
              <a:t>mata pelajaran Bahasa Indonesia, Matematika, dan IPA SD/MI, SDLB serta Bahasa Indonesia, Matematika, IPA , IPS, dan PKn Program Paket </a:t>
            </a:r>
            <a:r>
              <a:rPr lang="id-ID" dirty="0" smtClean="0"/>
              <a:t>A/Ula dan naskah soal selain mata pelajaran lainnya serta muatan lokal disiapkan oleh satuan pendidikan berkoordinasi dengan Pemerintah Daerah.</a:t>
            </a:r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411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4000" b="1" dirty="0" smtClean="0"/>
              <a:t>KEGUNAAN US/M</a:t>
            </a:r>
            <a:endParaRPr lang="id-ID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68760"/>
            <a:ext cx="89154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Hasil US/M digunakan sebagai salah satu pertimbangan </a:t>
            </a:r>
            <a:r>
              <a:rPr lang="id-ID" dirty="0" smtClean="0"/>
              <a:t>untuk:</a:t>
            </a:r>
          </a:p>
          <a:p>
            <a:pPr marL="722313" indent="-633413">
              <a:buNone/>
            </a:pPr>
            <a:r>
              <a:rPr lang="id-ID" dirty="0" smtClean="0"/>
              <a:t>a</a:t>
            </a:r>
            <a:r>
              <a:rPr lang="id-ID" dirty="0"/>
              <a:t>.	pemetaan mutu satuan pendidikan;</a:t>
            </a:r>
          </a:p>
          <a:p>
            <a:pPr marL="722313" indent="-633413">
              <a:buNone/>
            </a:pPr>
            <a:r>
              <a:rPr lang="id-ID" dirty="0"/>
              <a:t>b</a:t>
            </a:r>
            <a:r>
              <a:rPr lang="id-ID" dirty="0" smtClean="0"/>
              <a:t>.</a:t>
            </a:r>
            <a:r>
              <a:rPr lang="id-ID" dirty="0"/>
              <a:t>	penentuan kelulusan peserta didik dari satuan pendidikan; </a:t>
            </a:r>
          </a:p>
          <a:p>
            <a:pPr marL="722313" indent="-633413">
              <a:buNone/>
            </a:pPr>
            <a:r>
              <a:rPr lang="id-ID" dirty="0"/>
              <a:t>c</a:t>
            </a:r>
            <a:r>
              <a:rPr lang="id-ID" dirty="0" smtClean="0"/>
              <a:t>.</a:t>
            </a:r>
            <a:r>
              <a:rPr lang="id-ID" dirty="0"/>
              <a:t>	pembinaan dan pemberian bantuan kepada satuan pendidikan dalam upayanya untuk meningkatkan mutu pendidikan.</a:t>
            </a:r>
          </a:p>
        </p:txBody>
      </p:sp>
    </p:spTree>
    <p:extLst>
      <p:ext uri="{BB962C8B-B14F-4D97-AF65-F5344CB8AC3E}">
        <p14:creationId xmlns:p14="http://schemas.microsoft.com/office/powerpoint/2010/main" val="31270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KRITERIA KELULUSAN DARI SATUAN PENDIDIKAN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556792"/>
            <a:ext cx="8915400" cy="4600168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Peserta didik dinyatakan lulus dari satuan pendidikan setelah:</a:t>
            </a:r>
          </a:p>
          <a:p>
            <a:pPr marL="514350" lvl="0" indent="-514350">
              <a:buFont typeface="+mj-lt"/>
              <a:buAutoNum type="alphaLcPeriod"/>
            </a:pPr>
            <a:r>
              <a:rPr lang="id-ID" dirty="0"/>
              <a:t>menyelesaikan seluruh program pembelajaran;</a:t>
            </a:r>
          </a:p>
          <a:p>
            <a:pPr marL="514350" lvl="0" indent="-514350">
              <a:buFont typeface="+mj-lt"/>
              <a:buAutoNum type="alphaLcPeriod"/>
            </a:pPr>
            <a:r>
              <a:rPr lang="id-ID" dirty="0"/>
              <a:t>memperoleh nilai minimal baik pada penilaian akhir untuk seluruh mata pelajaran</a:t>
            </a:r>
            <a:r>
              <a:rPr lang="en-US" dirty="0"/>
              <a:t>;</a:t>
            </a:r>
            <a:r>
              <a:rPr lang="id-ID" dirty="0"/>
              <a:t> dan</a:t>
            </a:r>
          </a:p>
          <a:p>
            <a:pPr marL="514350" lvl="0" indent="-514350">
              <a:buFont typeface="+mj-lt"/>
              <a:buAutoNum type="alphaLcPeriod"/>
            </a:pPr>
            <a:r>
              <a:rPr lang="id-ID" dirty="0"/>
              <a:t>lulus US/M.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26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PEMBIAYAAN OLEH PEMERINTAH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0512" y="1412776"/>
            <a:ext cx="8915400" cy="485740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d-ID" dirty="0"/>
              <a:t>Biaya penyelenggaraan US/M di tingkat Pemerintah mencakup komponen-komponen   sebagai berikut:</a:t>
            </a:r>
          </a:p>
          <a:p>
            <a:pPr lvl="0"/>
            <a:r>
              <a:rPr lang="id-ID" dirty="0"/>
              <a:t>penyusunan </a:t>
            </a:r>
            <a:r>
              <a:rPr lang="en-US" dirty="0" err="1"/>
              <a:t>Permen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POS US/M;</a:t>
            </a:r>
          </a:p>
          <a:p>
            <a:pPr lvl="0"/>
            <a:r>
              <a:rPr lang="id-ID" dirty="0"/>
              <a:t>sosialisasi US/M kepada Pemerintah Daerah;</a:t>
            </a:r>
          </a:p>
          <a:p>
            <a:pPr lvl="0"/>
            <a:r>
              <a:rPr lang="id-ID" dirty="0"/>
              <a:t>penyusunan, penggandaan, dan pendistribusian kisi-kisi soal US/M; </a:t>
            </a:r>
          </a:p>
          <a:p>
            <a:pPr lvl="0"/>
            <a:r>
              <a:rPr lang="id-ID" dirty="0"/>
              <a:t>penyiapan 25% butir soal US/M;</a:t>
            </a:r>
          </a:p>
          <a:p>
            <a:pPr lvl="0"/>
            <a:r>
              <a:rPr lang="id-ID" dirty="0"/>
              <a:t>pemantauan pelaksanaan US/M;</a:t>
            </a:r>
          </a:p>
          <a:p>
            <a:pPr lvl="0"/>
            <a:r>
              <a:rPr lang="id-ID" dirty="0"/>
              <a:t>rapat koordinasi dan sosialisasi kebijakan US/M</a:t>
            </a:r>
            <a:r>
              <a:rPr lang="id-ID" dirty="0" smtClean="0"/>
              <a:t>;</a:t>
            </a:r>
          </a:p>
          <a:p>
            <a:pPr lvl="0"/>
            <a:r>
              <a:rPr lang="id-ID" dirty="0" smtClean="0"/>
              <a:t>analisis </a:t>
            </a:r>
            <a:r>
              <a:rPr lang="id-ID" dirty="0"/>
              <a:t>hasil US/M, pelaporan, dan penyusunan rekomendasi; dan</a:t>
            </a:r>
          </a:p>
          <a:p>
            <a:r>
              <a:rPr lang="id-ID" dirty="0"/>
              <a:t>publikasi hasil US/M.</a:t>
            </a:r>
          </a:p>
        </p:txBody>
      </p:sp>
    </p:spTree>
    <p:extLst>
      <p:ext uri="{BB962C8B-B14F-4D97-AF65-F5344CB8AC3E}">
        <p14:creationId xmlns:p14="http://schemas.microsoft.com/office/powerpoint/2010/main" val="18533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862781"/>
          </a:xfrm>
        </p:spPr>
        <p:txBody>
          <a:bodyPr/>
          <a:lstStyle/>
          <a:p>
            <a:r>
              <a:rPr lang="id-ID" b="1" dirty="0" smtClean="0"/>
              <a:t>SKEMA ALUR PERAKITAN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6496" y="980728"/>
            <a:ext cx="2448272" cy="6046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dirty="0" smtClean="0">
                <a:solidFill>
                  <a:srgbClr val="7030A0"/>
                </a:solidFill>
              </a:rPr>
              <a:t>Pemerintah</a:t>
            </a:r>
            <a:endParaRPr lang="id-ID" sz="3200" dirty="0">
              <a:solidFill>
                <a:srgbClr val="7030A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6496" y="2276872"/>
            <a:ext cx="2009428" cy="604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dirty="0" smtClean="0">
                <a:solidFill>
                  <a:srgbClr val="00B050"/>
                </a:solidFill>
              </a:rPr>
              <a:t>Provinsi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6496" y="3789040"/>
            <a:ext cx="3096344" cy="604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dirty="0" smtClean="0">
                <a:solidFill>
                  <a:srgbClr val="0070C0"/>
                </a:solidFill>
              </a:rPr>
              <a:t>Kabupaten/Kota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6496" y="5286511"/>
            <a:ext cx="3375992" cy="604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dirty="0" smtClean="0">
                <a:solidFill>
                  <a:srgbClr val="FF0000"/>
                </a:solidFill>
              </a:rPr>
              <a:t>Satuan Pendidikan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2864768" y="1340768"/>
            <a:ext cx="1152128" cy="936104"/>
          </a:xfrm>
          <a:prstGeom prst="bentConnector3">
            <a:avLst>
              <a:gd name="adj1" fmla="val 99924"/>
            </a:avLst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864496" y="2406590"/>
            <a:ext cx="368424" cy="3023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3864496" y="3933056"/>
            <a:ext cx="368424" cy="3023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88904" y="2881532"/>
            <a:ext cx="0" cy="90750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872880" y="2852936"/>
            <a:ext cx="0" cy="9075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88904" y="2557755"/>
            <a:ext cx="720080" cy="2144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257256" y="2564904"/>
            <a:ext cx="720080" cy="2144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257256" y="4077072"/>
            <a:ext cx="720080" cy="2144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88904" y="4099869"/>
            <a:ext cx="720080" cy="2144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016896" y="1600204"/>
            <a:ext cx="1003920" cy="6046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sz="2400" dirty="0" smtClean="0">
                <a:solidFill>
                  <a:srgbClr val="7030A0"/>
                </a:solidFill>
              </a:rPr>
              <a:t>25%</a:t>
            </a:r>
            <a:endParaRPr lang="id-ID" sz="2400" dirty="0">
              <a:solidFill>
                <a:srgbClr val="7030A0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073996" y="3112372"/>
            <a:ext cx="1014908" cy="604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75%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093096" y="3040364"/>
            <a:ext cx="1003920" cy="604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sz="2400" dirty="0" smtClean="0">
                <a:solidFill>
                  <a:srgbClr val="7030A0"/>
                </a:solidFill>
              </a:rPr>
              <a:t>25%</a:t>
            </a:r>
            <a:endParaRPr lang="id-ID" sz="2400" dirty="0">
              <a:solidFill>
                <a:srgbClr val="7030A0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3224808" y="4840564"/>
            <a:ext cx="1014908" cy="604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75%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953000" y="2348880"/>
            <a:ext cx="2372072" cy="6046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sz="2400" dirty="0" smtClean="0">
                <a:solidFill>
                  <a:srgbClr val="00B050"/>
                </a:solidFill>
              </a:rPr>
              <a:t>Rakit + Ditetapkan</a:t>
            </a:r>
            <a:endParaRPr lang="id-ID" sz="2400" dirty="0">
              <a:solidFill>
                <a:srgbClr val="00B050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953000" y="3861048"/>
            <a:ext cx="2372072" cy="6046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Rakit + Ditetapkan</a:t>
            </a:r>
            <a:endParaRPr lang="id-ID" sz="2400" dirty="0">
              <a:solidFill>
                <a:srgbClr val="0070C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7977336" y="2348880"/>
            <a:ext cx="2005960" cy="6046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sz="2400" dirty="0" smtClean="0">
                <a:solidFill>
                  <a:srgbClr val="00B050"/>
                </a:solidFill>
              </a:rPr>
              <a:t>DIGANDAKAN</a:t>
            </a:r>
            <a:endParaRPr lang="id-ID" sz="2400" dirty="0">
              <a:solidFill>
                <a:srgbClr val="00B05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7977336" y="3832452"/>
            <a:ext cx="2005960" cy="6046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DIGANDAKAN</a:t>
            </a:r>
            <a:endParaRPr lang="id-ID" sz="2400" dirty="0">
              <a:solidFill>
                <a:srgbClr val="0070C0"/>
              </a:solidFill>
            </a:endParaRPr>
          </a:p>
        </p:txBody>
      </p:sp>
      <p:cxnSp>
        <p:nvCxnSpPr>
          <p:cNvPr id="39" name="Elbow Connector 38"/>
          <p:cNvCxnSpPr/>
          <p:nvPr/>
        </p:nvCxnSpPr>
        <p:spPr>
          <a:xfrm rot="5400000" flipH="1" flipV="1">
            <a:off x="3260615" y="4832560"/>
            <a:ext cx="1151728" cy="360834"/>
          </a:xfrm>
          <a:prstGeom prst="bentConnector3">
            <a:avLst>
              <a:gd name="adj1" fmla="val -28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9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059" y="260648"/>
            <a:ext cx="8915400" cy="816762"/>
          </a:xfrm>
        </p:spPr>
        <p:txBody>
          <a:bodyPr/>
          <a:lstStyle/>
          <a:p>
            <a:r>
              <a:rPr lang="id-ID" b="1" dirty="0" smtClean="0"/>
              <a:t>ALUR US/M SD/MI dan SDLB 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9059" y="1412776"/>
            <a:ext cx="4241676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dirty="0" smtClean="0"/>
              <a:t>A. Mata Pelajaran:</a:t>
            </a:r>
          </a:p>
          <a:p>
            <a:pPr marL="528638" indent="-338138">
              <a:buFont typeface="Arial" pitchFamily="34" charset="0"/>
              <a:buAutoNum type="arabicPeriod"/>
            </a:pPr>
            <a:r>
              <a:rPr lang="id-ID" dirty="0"/>
              <a:t>Bahasa Indonesia</a:t>
            </a:r>
          </a:p>
          <a:p>
            <a:pPr marL="528638" indent="-338138">
              <a:buFont typeface="Arial" pitchFamily="34" charset="0"/>
              <a:buAutoNum type="arabicPeriod"/>
            </a:pPr>
            <a:r>
              <a:rPr lang="id-ID" dirty="0"/>
              <a:t>Matematika</a:t>
            </a:r>
          </a:p>
          <a:p>
            <a:pPr marL="528638" indent="-338138">
              <a:buFont typeface="Arial" pitchFamily="34" charset="0"/>
              <a:buAutoNum type="arabicPeriod"/>
            </a:pPr>
            <a:r>
              <a:rPr lang="id-ID" dirty="0"/>
              <a:t>Ilmu Pengetahuan </a:t>
            </a:r>
            <a:r>
              <a:rPr lang="id-ID" dirty="0" smtClean="0"/>
              <a:t>Alam</a:t>
            </a:r>
          </a:p>
          <a:p>
            <a:pPr marL="528638" indent="-338138">
              <a:buFont typeface="Arial" pitchFamily="34" charset="0"/>
              <a:buAutoNum type="arabicPeriod"/>
            </a:pPr>
            <a:r>
              <a:rPr lang="id-ID" dirty="0" smtClean="0"/>
              <a:t>Pendidikan Agama</a:t>
            </a:r>
          </a:p>
          <a:p>
            <a:pPr marL="528638" indent="-338138">
              <a:buFont typeface="Arial" pitchFamily="34" charset="0"/>
              <a:buAutoNum type="arabicPeriod"/>
            </a:pPr>
            <a:r>
              <a:rPr lang="id-ID" dirty="0" smtClean="0"/>
              <a:t>Pendidikan Kewarganegaraan</a:t>
            </a:r>
          </a:p>
          <a:p>
            <a:pPr marL="528638" indent="-338138">
              <a:buFont typeface="Arial" pitchFamily="34" charset="0"/>
              <a:buAutoNum type="arabicPeriod"/>
            </a:pPr>
            <a:r>
              <a:rPr lang="id-ID" dirty="0" smtClean="0"/>
              <a:t>Ilmu Pengetahuan Sosial</a:t>
            </a:r>
          </a:p>
          <a:p>
            <a:pPr marL="528638" indent="-338138">
              <a:buFont typeface="Arial" pitchFamily="34" charset="0"/>
              <a:buAutoNum type="arabicPeriod"/>
            </a:pPr>
            <a:r>
              <a:rPr lang="id-ID" dirty="0" smtClean="0"/>
              <a:t>Seni Budaya dan Keterampilan</a:t>
            </a:r>
          </a:p>
          <a:p>
            <a:pPr marL="528638" indent="-338138">
              <a:buFont typeface="Arial" pitchFamily="34" charset="0"/>
              <a:buAutoNum type="arabicPeriod"/>
            </a:pPr>
            <a:r>
              <a:rPr lang="id-ID" dirty="0" smtClean="0"/>
              <a:t>Pendidikan Jasmani, Olahraga, dan Kesehatan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B. Muatan Lokal</a:t>
            </a:r>
          </a:p>
          <a:p>
            <a:pPr marL="0" indent="0">
              <a:buNone/>
            </a:pPr>
            <a:r>
              <a:rPr lang="id-ID" dirty="0" smtClean="0"/>
              <a:t>C. Pengembangan Diri 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id-ID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68824" y="1772816"/>
            <a:ext cx="28083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68824" y="1988840"/>
            <a:ext cx="28083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368824" y="2204864"/>
            <a:ext cx="28083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>
            <a:off x="3368824" y="2420888"/>
            <a:ext cx="2592288" cy="288032"/>
          </a:xfrm>
          <a:prstGeom prst="bentConnector3">
            <a:avLst>
              <a:gd name="adj1" fmla="val 7332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3584848" y="2708920"/>
            <a:ext cx="2376264" cy="144016"/>
          </a:xfrm>
          <a:prstGeom prst="bentConnector3">
            <a:avLst>
              <a:gd name="adj1" fmla="val 60551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>
            <a:off x="3656856" y="2924944"/>
            <a:ext cx="2304256" cy="7200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3728864" y="3140968"/>
            <a:ext cx="2232248" cy="12700"/>
          </a:xfrm>
          <a:prstGeom prst="bentConnector3">
            <a:avLst>
              <a:gd name="adj1" fmla="val 3942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>
            <a:off x="4844988" y="3335746"/>
            <a:ext cx="1116124" cy="127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itle 1"/>
          <p:cNvSpPr txBox="1">
            <a:spLocks/>
          </p:cNvSpPr>
          <p:nvPr/>
        </p:nvSpPr>
        <p:spPr>
          <a:xfrm>
            <a:off x="6537176" y="1347243"/>
            <a:ext cx="1296144" cy="10801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25% Pemerintah</a:t>
            </a:r>
          </a:p>
          <a:p>
            <a:r>
              <a:rPr lang="id-ID" dirty="0" smtClean="0"/>
              <a:t>75% Satuan Pendidikan</a:t>
            </a:r>
            <a:endParaRPr lang="id-ID" dirty="0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6537176" y="2638052"/>
            <a:ext cx="1296144" cy="100697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100%</a:t>
            </a:r>
          </a:p>
          <a:p>
            <a:r>
              <a:rPr lang="id-ID" dirty="0" smtClean="0"/>
              <a:t>Satuan Pendidikan</a:t>
            </a:r>
            <a:endParaRPr lang="id-ID" dirty="0"/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7833320" y="2346598"/>
            <a:ext cx="1431776" cy="3646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Perakitan</a:t>
            </a:r>
            <a:endParaRPr lang="id-ID" dirty="0"/>
          </a:p>
        </p:txBody>
      </p:sp>
      <p:cxnSp>
        <p:nvCxnSpPr>
          <p:cNvPr id="72" name="Elbow Connector 71"/>
          <p:cNvCxnSpPr>
            <a:stCxn id="62" idx="3"/>
            <a:endCxn id="67" idx="3"/>
          </p:cNvCxnSpPr>
          <p:nvPr/>
        </p:nvCxnSpPr>
        <p:spPr>
          <a:xfrm>
            <a:off x="7833320" y="1887304"/>
            <a:ext cx="12700" cy="1254234"/>
          </a:xfrm>
          <a:prstGeom prst="bentConnector3">
            <a:avLst>
              <a:gd name="adj1" fmla="val 10393551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67" idx="2"/>
            <a:endCxn id="79" idx="3"/>
          </p:cNvCxnSpPr>
          <p:nvPr/>
        </p:nvCxnSpPr>
        <p:spPr>
          <a:xfrm rot="5400000">
            <a:off x="5432312" y="3620279"/>
            <a:ext cx="1728193" cy="1777681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49059" y="1268760"/>
            <a:ext cx="4295929" cy="31323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4399455" y="5014317"/>
            <a:ext cx="1008112" cy="7177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US/M</a:t>
            </a:r>
            <a:endParaRPr lang="id-ID" dirty="0"/>
          </a:p>
        </p:txBody>
      </p:sp>
      <p:cxnSp>
        <p:nvCxnSpPr>
          <p:cNvPr id="81" name="Elbow Connector 80"/>
          <p:cNvCxnSpPr>
            <a:stCxn id="78" idx="2"/>
            <a:endCxn id="79" idx="1"/>
          </p:cNvCxnSpPr>
          <p:nvPr/>
        </p:nvCxnSpPr>
        <p:spPr>
          <a:xfrm rot="16200000" flipH="1">
            <a:off x="3062185" y="4035946"/>
            <a:ext cx="972108" cy="1702431"/>
          </a:xfrm>
          <a:prstGeom prst="bentConnector2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0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95284" y="2901680"/>
            <a:ext cx="8643997" cy="1106652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496" y="3140974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</a:rPr>
              <a:t>Butir-Butir Kesepakatan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32924" y="1703034"/>
            <a:ext cx="1006078" cy="937146"/>
          </a:xfrm>
          <a:prstGeom prst="ellipse">
            <a:avLst/>
          </a:prstGeom>
          <a:solidFill>
            <a:schemeClr val="bg2"/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310422" y="1700808"/>
            <a:ext cx="8512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5400" b="1" dirty="0" smtClean="0">
                <a:solidFill>
                  <a:srgbClr val="F79646">
                    <a:lumMod val="60000"/>
                    <a:lumOff val="40000"/>
                  </a:srgbClr>
                </a:solidFill>
                <a:latin typeface="Arial Rounded MT Bold" pitchFamily="34" charset="0"/>
              </a:rPr>
              <a:t>C</a:t>
            </a:r>
            <a:endParaRPr lang="id-ID" sz="5400" b="1" dirty="0">
              <a:solidFill>
                <a:srgbClr val="F79646">
                  <a:lumMod val="60000"/>
                  <a:lumOff val="40000"/>
                </a:srgbClr>
              </a:solidFill>
              <a:latin typeface="Arial Rounded MT Bold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827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773" y="-99392"/>
            <a:ext cx="9906000" cy="1143000"/>
          </a:xfrm>
        </p:spPr>
        <p:txBody>
          <a:bodyPr>
            <a:noAutofit/>
          </a:bodyPr>
          <a:lstStyle/>
          <a:p>
            <a:pPr algn="ctr"/>
            <a:r>
              <a:rPr lang="id-ID" sz="2400" b="1" dirty="0" smtClean="0">
                <a:solidFill>
                  <a:schemeClr val="accent6">
                    <a:lumMod val="75000"/>
                  </a:schemeClr>
                </a:solidFill>
              </a:rPr>
              <a:t>Usulan Butir-butir Kesepakatan Antara Kemdikbud dan Pemda Untuk Penyelenggaraan Ujian Sekolah/Madrasah</a:t>
            </a:r>
            <a:endParaRPr lang="id-ID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02" y="1268760"/>
            <a:ext cx="8922196" cy="4997152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id-ID" sz="2000" dirty="0" smtClean="0"/>
              <a:t>Data Peserta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268760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877021"/>
              </p:ext>
            </p:extLst>
          </p:nvPr>
        </p:nvGraphicFramePr>
        <p:xfrm>
          <a:off x="200473" y="1844824"/>
          <a:ext cx="9496995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/>
                <a:gridCol w="7416307"/>
                <a:gridCol w="150410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Uraian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Waktu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Provinsi mengirimkan aplikasi pendataan ke Kabupaten/Kota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...Des 2013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Satuan pendidikan  menyerahkan data peserta  ke Kabupaten/Kota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...Des 2013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Kabupaten/Kota melakukan pendataan peserta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...Jan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Provinsi menerima data peserta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...Jan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Kabupaten/Kota mencetak dan mendistribusikan Daftar Nominasi Sementara (DNS) ke satuan pendidikan penyelenggara US/M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...Jan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Satuan pendidikan mengirimkan hasil verifikasi ke  Kabupaten/Kota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...Jan 2014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Kabupaten/Kota mendistribusikan Daftar Nominasi Tetap (DNT)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...Mar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Satuan pendidikan mencetak Kartu Peserta US/M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...Mei 2014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7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906000" cy="1143000"/>
          </a:xfrm>
        </p:spPr>
        <p:txBody>
          <a:bodyPr>
            <a:noAutofit/>
          </a:bodyPr>
          <a:lstStyle/>
          <a:p>
            <a:pPr algn="ctr"/>
            <a:r>
              <a:rPr lang="id-ID" sz="2400" b="1" dirty="0" smtClean="0">
                <a:solidFill>
                  <a:schemeClr val="accent6">
                    <a:lumMod val="75000"/>
                  </a:schemeClr>
                </a:solidFill>
              </a:rPr>
              <a:t>Usulan Butir-butir Kesepakatan Antara Kemdikbud dan Pemda Untuk Penyelenggaraan Ujian Sekolah/Madrasah</a:t>
            </a:r>
            <a:endParaRPr lang="id-ID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02" y="1268760"/>
            <a:ext cx="8922196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 smtClean="0"/>
              <a:t>B. Bahan US/M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268760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35296"/>
              </p:ext>
            </p:extLst>
          </p:nvPr>
        </p:nvGraphicFramePr>
        <p:xfrm>
          <a:off x="200473" y="1844824"/>
          <a:ext cx="9496995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/>
                <a:gridCol w="7488315"/>
                <a:gridCol w="14321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Uraian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Waktu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 menetapkan kisi-kisi soal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...Des 2013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Satuan pendidikan menyiapkan soal US/M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...Jan 2014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Kabupaten/Kota mengoordinasikan satuan pendidikan dalam penyiapan 75%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soal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US/M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...Jan 2014</a:t>
                      </a:r>
                      <a:endParaRPr lang="id-ID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Satuan pendidikan mengirimkan 75% soal ke Kabupaten/Kota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...Jan 2014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Kabupaten/Kota mengirimkan 75%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soal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US/M ke Provinsi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...Jan 2014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Provinsi menetapkan 75%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soal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US/M.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...Feb 2014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 mengirim 25% soal  ke Provinsi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...Feb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Provinsi menyelesaikan</a:t>
                      </a:r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master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soal US/M.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...Feb 2014</a:t>
                      </a:r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3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906000" cy="1143000"/>
          </a:xfrm>
        </p:spPr>
        <p:txBody>
          <a:bodyPr>
            <a:noAutofit/>
          </a:bodyPr>
          <a:lstStyle/>
          <a:p>
            <a:pPr algn="ctr"/>
            <a:r>
              <a:rPr lang="id-ID" sz="2400" b="1" dirty="0" smtClean="0">
                <a:solidFill>
                  <a:schemeClr val="accent6">
                    <a:lumMod val="75000"/>
                  </a:schemeClr>
                </a:solidFill>
              </a:rPr>
              <a:t>Usulan Butir-butir Kesepakatan Antara Kemdikbud dan Pemda Untuk Penyelenggaraan Ujian Sekolah/Madrasah</a:t>
            </a:r>
            <a:endParaRPr lang="id-ID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02" y="1268760"/>
            <a:ext cx="8922196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 smtClean="0"/>
              <a:t>C. Penggandaan dan Pendistribusian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268760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918748"/>
              </p:ext>
            </p:extLst>
          </p:nvPr>
        </p:nvGraphicFramePr>
        <p:xfrm>
          <a:off x="200473" y="1844824"/>
          <a:ext cx="9496995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/>
                <a:gridCol w="7344299"/>
                <a:gridCol w="157611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Uraian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Waktu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Provinsi menyelesaikan finalisasi data dan master untuk digandakan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...Feb 2014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Provinsi menggandakan bahan US/M, SKHUS/M, Ijazah. (termasuk Proses Lelang)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...Apr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Provinsi mendistribusikan bahan US/M,</a:t>
                      </a:r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SKHUS/M, Ijazah. ke Kabupaten/Kota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...Mei 2014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Kabupaten/Kota</a:t>
                      </a:r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mendistribusikan bahan US/M ke satuan pendidikan penyelenggara US/M atau</a:t>
                      </a:r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titik akhir.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...Mei 2014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Satuan pendidikan mengambil bahan US/M di titik akhir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Selama</a:t>
                      </a:r>
                      <a:r>
                        <a:rPr lang="id-ID" baseline="0" dirty="0" smtClean="0"/>
                        <a:t> ujian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Kabupaten/Kota</a:t>
                      </a:r>
                      <a:r>
                        <a:rPr lang="id-ID" baseline="0" dirty="0" smtClean="0"/>
                        <a:t> mendistribusikan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SKHUS/M, Ijazah.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...Mei 2014</a:t>
                      </a:r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3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980728"/>
            <a:ext cx="9906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20752" y="251936"/>
            <a:ext cx="501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70C0"/>
                </a:solidFill>
                <a:latin typeface="Arial Rounded MT Bold" pitchFamily="34" charset="0"/>
              </a:rPr>
              <a:t>POKOK BAHASAN US/M</a:t>
            </a:r>
            <a:endParaRPr lang="id-ID" sz="32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520" y="1414484"/>
            <a:ext cx="792088" cy="1104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id-ID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54255" y="1407887"/>
            <a:ext cx="7503201" cy="11049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 smtClean="0">
                <a:solidFill>
                  <a:schemeClr val="accent1"/>
                </a:solidFill>
              </a:rPr>
              <a:t>Dasar Hukum </a:t>
            </a:r>
            <a:endParaRPr lang="id-ID" sz="2800" b="1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520" y="4018812"/>
            <a:ext cx="792088" cy="1104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id-ID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54255" y="4005064"/>
            <a:ext cx="7503201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 smtClean="0">
                <a:solidFill>
                  <a:schemeClr val="accent1"/>
                </a:solidFill>
              </a:rPr>
              <a:t>Butir-Butir Kesepakatan</a:t>
            </a:r>
            <a:endParaRPr lang="id-ID" sz="2800" b="1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632520" y="2715517"/>
            <a:ext cx="792088" cy="1104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id-ID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54255" y="2708920"/>
            <a:ext cx="7503201" cy="11049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 smtClean="0">
                <a:solidFill>
                  <a:schemeClr val="accent1"/>
                </a:solidFill>
              </a:rPr>
              <a:t>Pokok-Pokok Kebijakan </a:t>
            </a:r>
            <a:endParaRPr lang="id-ID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906000" cy="1143000"/>
          </a:xfrm>
        </p:spPr>
        <p:txBody>
          <a:bodyPr>
            <a:noAutofit/>
          </a:bodyPr>
          <a:lstStyle/>
          <a:p>
            <a:pPr algn="ctr"/>
            <a:r>
              <a:rPr lang="id-ID" sz="2400" b="1" dirty="0" smtClean="0">
                <a:solidFill>
                  <a:schemeClr val="accent6">
                    <a:lumMod val="75000"/>
                  </a:schemeClr>
                </a:solidFill>
              </a:rPr>
              <a:t>Usulan Butir-butir Kesepakatan Antara Kemdikbud dan Pemda Untuk Penyelenggaraan Ujian Sekolah/Madrasah</a:t>
            </a:r>
            <a:endParaRPr lang="id-ID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02" y="1268760"/>
            <a:ext cx="8922196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 smtClean="0"/>
              <a:t>D. Perangkat Peraturan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268760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525769"/>
              </p:ext>
            </p:extLst>
          </p:nvPr>
        </p:nvGraphicFramePr>
        <p:xfrm>
          <a:off x="200473" y="1844824"/>
          <a:ext cx="94969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/>
                <a:gridCol w="7416307"/>
                <a:gridCol w="150410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Uraian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Waktu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Provinsi menerima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 US/M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...Des 2013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Provinsi menetapkan</a:t>
                      </a:r>
                      <a:r>
                        <a:rPr lang="id-ID" baseline="0" dirty="0" smtClean="0"/>
                        <a:t> petunjuk teknis pelaksanaan US/M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...Jan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Kabupaten/Kota menetapkan</a:t>
                      </a:r>
                      <a:r>
                        <a:rPr lang="id-ID" baseline="0" dirty="0" smtClean="0"/>
                        <a:t> petunjuk teknis pelaksanaan US/M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...Jan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Satuan pendidikan menetapkan</a:t>
                      </a:r>
                      <a:r>
                        <a:rPr lang="id-ID" baseline="0" dirty="0" smtClean="0"/>
                        <a:t> petunjuk teknis pelaksanaan US/M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...Jan 2014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23751"/>
              </p:ext>
            </p:extLst>
          </p:nvPr>
        </p:nvGraphicFramePr>
        <p:xfrm>
          <a:off x="238633" y="4632960"/>
          <a:ext cx="94969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/>
                <a:gridCol w="7450155"/>
                <a:gridCol w="147026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Uraian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Waktu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 Daerah menyusun rencana anggaran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...Des 2013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Pemerintah Daerah menetapkan anggaran US/M melalui APBD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...Des 2013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23292" y="4149080"/>
            <a:ext cx="892219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sz="2000" dirty="0" smtClean="0"/>
              <a:t>E. Penganggaran</a:t>
            </a:r>
          </a:p>
        </p:txBody>
      </p:sp>
    </p:spTree>
    <p:extLst>
      <p:ext uri="{BB962C8B-B14F-4D97-AF65-F5344CB8AC3E}">
        <p14:creationId xmlns:p14="http://schemas.microsoft.com/office/powerpoint/2010/main" val="37823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8504" y="3975199"/>
            <a:ext cx="8420100" cy="1470025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Terima Kasih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11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39720" y="4437112"/>
            <a:ext cx="8643997" cy="1106652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496" y="3140974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</a:rPr>
              <a:t>Dasar Hukum</a:t>
            </a:r>
            <a:endParaRPr lang="sv-SE" sz="32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32924" y="1703034"/>
            <a:ext cx="1006078" cy="937146"/>
          </a:xfrm>
          <a:prstGeom prst="ellipse">
            <a:avLst/>
          </a:prstGeom>
          <a:solidFill>
            <a:schemeClr val="bg2"/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310422" y="1700808"/>
            <a:ext cx="8512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79646">
                    <a:lumMod val="60000"/>
                    <a:lumOff val="40000"/>
                  </a:srgbClr>
                </a:solidFill>
                <a:latin typeface="Arial Rounded MT Bold" pitchFamily="34" charset="0"/>
              </a:rPr>
              <a:t>A</a:t>
            </a:r>
            <a:endParaRPr lang="id-ID" sz="5400" b="1" dirty="0">
              <a:solidFill>
                <a:srgbClr val="F79646">
                  <a:lumMod val="60000"/>
                  <a:lumOff val="40000"/>
                </a:srgbClr>
              </a:solidFill>
              <a:latin typeface="Arial Rounded MT Bold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16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 smtClean="0"/>
              <a:t>UNDANG-UNDANG SISDIKNAS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68760"/>
            <a:ext cx="8915400" cy="485740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AR" b="1" dirty="0" err="1" smtClean="0"/>
              <a:t>Pasal</a:t>
            </a:r>
            <a:r>
              <a:rPr lang="es-AR" b="1" dirty="0" smtClean="0"/>
              <a:t> </a:t>
            </a:r>
            <a:r>
              <a:rPr lang="es-AR" b="1" dirty="0"/>
              <a:t>35</a:t>
            </a:r>
            <a:endParaRPr lang="id-ID" dirty="0"/>
          </a:p>
          <a:p>
            <a:pPr marL="450850" indent="-450850">
              <a:buNone/>
            </a:pPr>
            <a:r>
              <a:rPr lang="es-AR" dirty="0"/>
              <a:t>(1) </a:t>
            </a:r>
            <a:r>
              <a:rPr lang="es-AR" dirty="0" err="1" smtClean="0"/>
              <a:t>Standar</a:t>
            </a:r>
            <a:r>
              <a:rPr lang="es-AR" dirty="0" smtClean="0"/>
              <a:t> </a:t>
            </a:r>
            <a:r>
              <a:rPr lang="es-AR" dirty="0" err="1"/>
              <a:t>nasional</a:t>
            </a:r>
            <a:r>
              <a:rPr lang="es-AR" dirty="0"/>
              <a:t> </a:t>
            </a:r>
            <a:r>
              <a:rPr lang="es-AR" dirty="0" err="1"/>
              <a:t>pendidikan</a:t>
            </a:r>
            <a:r>
              <a:rPr lang="es-AR" dirty="0"/>
              <a:t> </a:t>
            </a:r>
            <a:r>
              <a:rPr lang="es-AR" dirty="0" err="1"/>
              <a:t>terdiri</a:t>
            </a:r>
            <a:r>
              <a:rPr lang="es-AR" dirty="0"/>
              <a:t> atas </a:t>
            </a:r>
            <a:r>
              <a:rPr lang="es-AR" dirty="0" err="1"/>
              <a:t>standar</a:t>
            </a:r>
            <a:r>
              <a:rPr lang="es-AR" dirty="0"/>
              <a:t> </a:t>
            </a:r>
            <a:r>
              <a:rPr lang="es-AR" dirty="0" err="1"/>
              <a:t>isi</a:t>
            </a:r>
            <a:r>
              <a:rPr lang="es-AR" dirty="0"/>
              <a:t>, </a:t>
            </a:r>
            <a:r>
              <a:rPr lang="es-AR" dirty="0" err="1"/>
              <a:t>proses</a:t>
            </a:r>
            <a:r>
              <a:rPr lang="es-AR" dirty="0"/>
              <a:t>, </a:t>
            </a:r>
            <a:r>
              <a:rPr lang="es-AR" dirty="0" err="1"/>
              <a:t>kompetensi</a:t>
            </a:r>
            <a:r>
              <a:rPr lang="es-AR" dirty="0"/>
              <a:t> </a:t>
            </a:r>
            <a:r>
              <a:rPr lang="es-AR" dirty="0" err="1"/>
              <a:t>lulusan</a:t>
            </a:r>
            <a:r>
              <a:rPr lang="es-AR" dirty="0"/>
              <a:t>, </a:t>
            </a:r>
            <a:r>
              <a:rPr lang="es-AR" dirty="0" err="1"/>
              <a:t>tenaga</a:t>
            </a:r>
            <a:r>
              <a:rPr lang="es-AR" dirty="0"/>
              <a:t> </a:t>
            </a:r>
            <a:r>
              <a:rPr lang="es-AR" dirty="0" err="1"/>
              <a:t>kependidikan</a:t>
            </a:r>
            <a:r>
              <a:rPr lang="es-AR" dirty="0"/>
              <a:t>, </a:t>
            </a:r>
            <a:r>
              <a:rPr lang="es-AR" dirty="0" err="1"/>
              <a:t>sarana</a:t>
            </a:r>
            <a:r>
              <a:rPr lang="es-AR" dirty="0"/>
              <a:t> dan </a:t>
            </a:r>
            <a:r>
              <a:rPr lang="es-AR" dirty="0" err="1"/>
              <a:t>prasarana</a:t>
            </a:r>
            <a:r>
              <a:rPr lang="es-AR" dirty="0"/>
              <a:t>, </a:t>
            </a:r>
            <a:r>
              <a:rPr lang="es-AR" dirty="0" err="1"/>
              <a:t>pengelolaan</a:t>
            </a:r>
            <a:r>
              <a:rPr lang="es-AR" dirty="0"/>
              <a:t>, </a:t>
            </a:r>
            <a:r>
              <a:rPr lang="es-AR" dirty="0" err="1"/>
              <a:t>pembiayaan</a:t>
            </a:r>
            <a:r>
              <a:rPr lang="es-AR" dirty="0"/>
              <a:t>, dan </a:t>
            </a:r>
            <a:r>
              <a:rPr lang="es-AR" dirty="0" err="1"/>
              <a:t>penilaian</a:t>
            </a:r>
            <a:r>
              <a:rPr lang="es-AR" dirty="0"/>
              <a:t> </a:t>
            </a:r>
            <a:r>
              <a:rPr lang="es-AR" dirty="0" err="1"/>
              <a:t>pendidikan</a:t>
            </a:r>
            <a:r>
              <a:rPr lang="es-AR" dirty="0"/>
              <a:t> yang </a:t>
            </a:r>
            <a:r>
              <a:rPr lang="es-AR" dirty="0" err="1"/>
              <a:t>harus</a:t>
            </a:r>
            <a:r>
              <a:rPr lang="es-AR" dirty="0"/>
              <a:t> </a:t>
            </a:r>
            <a:r>
              <a:rPr lang="es-AR" dirty="0" err="1"/>
              <a:t>ditingkatkan</a:t>
            </a:r>
            <a:r>
              <a:rPr lang="es-AR" dirty="0"/>
              <a:t> secara </a:t>
            </a:r>
            <a:r>
              <a:rPr lang="es-AR" dirty="0" err="1"/>
              <a:t>berencana</a:t>
            </a:r>
            <a:r>
              <a:rPr lang="es-AR" dirty="0"/>
              <a:t> dan </a:t>
            </a:r>
            <a:r>
              <a:rPr lang="es-AR" dirty="0" err="1" smtClean="0"/>
              <a:t>berkala</a:t>
            </a:r>
            <a:r>
              <a:rPr lang="es-AR" dirty="0" smtClean="0"/>
              <a:t>.  </a:t>
            </a:r>
            <a:r>
              <a:rPr lang="es-AR" dirty="0"/>
              <a:t>  </a:t>
            </a:r>
            <a:endParaRPr lang="id-ID" dirty="0"/>
          </a:p>
          <a:p>
            <a:pPr marL="450850" indent="-450850">
              <a:buNone/>
            </a:pPr>
            <a:r>
              <a:rPr lang="es-AR" dirty="0"/>
              <a:t>(</a:t>
            </a:r>
            <a:r>
              <a:rPr lang="es-AR" dirty="0" smtClean="0"/>
              <a:t>2)</a:t>
            </a:r>
            <a:r>
              <a:rPr lang="id-ID" dirty="0"/>
              <a:t>	</a:t>
            </a:r>
            <a:r>
              <a:rPr lang="es-AR" dirty="0" err="1" smtClean="0"/>
              <a:t>Standar</a:t>
            </a:r>
            <a:r>
              <a:rPr lang="es-AR" dirty="0" smtClean="0"/>
              <a:t> </a:t>
            </a:r>
            <a:r>
              <a:rPr lang="es-AR" dirty="0" err="1"/>
              <a:t>nasional</a:t>
            </a:r>
            <a:r>
              <a:rPr lang="es-AR" dirty="0"/>
              <a:t> </a:t>
            </a:r>
            <a:r>
              <a:rPr lang="es-AR" dirty="0" err="1"/>
              <a:t>pendidikan</a:t>
            </a:r>
            <a:r>
              <a:rPr lang="es-AR" dirty="0"/>
              <a:t> </a:t>
            </a:r>
            <a:r>
              <a:rPr lang="es-AR" dirty="0" err="1"/>
              <a:t>digunakan</a:t>
            </a:r>
            <a:r>
              <a:rPr lang="es-AR" dirty="0"/>
              <a:t> </a:t>
            </a:r>
            <a:r>
              <a:rPr lang="es-AR" dirty="0" err="1"/>
              <a:t>sebagai</a:t>
            </a:r>
            <a:r>
              <a:rPr lang="es-AR" dirty="0"/>
              <a:t> </a:t>
            </a:r>
            <a:r>
              <a:rPr lang="es-AR" dirty="0" err="1"/>
              <a:t>acuan</a:t>
            </a:r>
            <a:r>
              <a:rPr lang="es-AR" dirty="0"/>
              <a:t> </a:t>
            </a:r>
            <a:r>
              <a:rPr lang="es-AR" dirty="0" err="1"/>
              <a:t>pengembangan</a:t>
            </a:r>
            <a:r>
              <a:rPr lang="es-AR" dirty="0"/>
              <a:t> </a:t>
            </a:r>
            <a:r>
              <a:rPr lang="es-AR" dirty="0" err="1"/>
              <a:t>kurikulum</a:t>
            </a:r>
            <a:r>
              <a:rPr lang="es-AR" dirty="0"/>
              <a:t>, </a:t>
            </a:r>
            <a:r>
              <a:rPr lang="es-AR" dirty="0" err="1"/>
              <a:t>tenaga</a:t>
            </a:r>
            <a:r>
              <a:rPr lang="es-AR" dirty="0"/>
              <a:t> </a:t>
            </a:r>
            <a:r>
              <a:rPr lang="es-AR" dirty="0" err="1"/>
              <a:t>kependidikan</a:t>
            </a:r>
            <a:r>
              <a:rPr lang="es-AR" dirty="0"/>
              <a:t>, </a:t>
            </a:r>
            <a:r>
              <a:rPr lang="es-AR" dirty="0" err="1"/>
              <a:t>sarana</a:t>
            </a:r>
            <a:r>
              <a:rPr lang="es-AR" dirty="0"/>
              <a:t> dan </a:t>
            </a:r>
            <a:r>
              <a:rPr lang="es-AR" dirty="0" err="1"/>
              <a:t>prasarana</a:t>
            </a:r>
            <a:r>
              <a:rPr lang="es-AR" dirty="0"/>
              <a:t>, </a:t>
            </a:r>
            <a:r>
              <a:rPr lang="es-AR" dirty="0" err="1"/>
              <a:t>pengelolaan</a:t>
            </a:r>
            <a:r>
              <a:rPr lang="es-AR" dirty="0"/>
              <a:t>, dan </a:t>
            </a:r>
            <a:r>
              <a:rPr lang="es-AR" dirty="0" err="1"/>
              <a:t>pembiayaan</a:t>
            </a:r>
            <a:r>
              <a:rPr lang="es-AR" dirty="0"/>
              <a:t>. </a:t>
            </a:r>
            <a:endParaRPr lang="id-ID" dirty="0"/>
          </a:p>
          <a:p>
            <a:pPr marL="450850" indent="-450850">
              <a:buNone/>
            </a:pPr>
            <a:r>
              <a:rPr lang="es-AR" dirty="0"/>
              <a:t>(3) </a:t>
            </a:r>
            <a:r>
              <a:rPr lang="es-AR" dirty="0" err="1" smtClean="0"/>
              <a:t>Pengembangan</a:t>
            </a:r>
            <a:r>
              <a:rPr lang="es-AR" dirty="0" smtClean="0"/>
              <a:t> </a:t>
            </a:r>
            <a:r>
              <a:rPr lang="es-AR" dirty="0" err="1"/>
              <a:t>standar</a:t>
            </a:r>
            <a:r>
              <a:rPr lang="es-AR" dirty="0"/>
              <a:t> </a:t>
            </a:r>
            <a:r>
              <a:rPr lang="es-AR" dirty="0" err="1"/>
              <a:t>nasional</a:t>
            </a:r>
            <a:r>
              <a:rPr lang="es-AR" dirty="0"/>
              <a:t> </a:t>
            </a:r>
            <a:r>
              <a:rPr lang="es-AR" dirty="0" err="1"/>
              <a:t>pendidikan</a:t>
            </a:r>
            <a:r>
              <a:rPr lang="es-AR" dirty="0"/>
              <a:t> </a:t>
            </a:r>
            <a:r>
              <a:rPr lang="es-AR" dirty="0" err="1"/>
              <a:t>serta</a:t>
            </a:r>
            <a:r>
              <a:rPr lang="es-AR" dirty="0"/>
              <a:t> </a:t>
            </a:r>
            <a:r>
              <a:rPr lang="es-AR" dirty="0" err="1">
                <a:solidFill>
                  <a:srgbClr val="FF0000"/>
                </a:solidFill>
              </a:rPr>
              <a:t>pemantauan</a:t>
            </a:r>
            <a:r>
              <a:rPr lang="es-AR" dirty="0">
                <a:solidFill>
                  <a:srgbClr val="FF0000"/>
                </a:solidFill>
              </a:rPr>
              <a:t> dan </a:t>
            </a:r>
            <a:r>
              <a:rPr lang="es-AR" dirty="0" err="1">
                <a:solidFill>
                  <a:srgbClr val="FF0000"/>
                </a:solidFill>
              </a:rPr>
              <a:t>pelaporan</a:t>
            </a:r>
            <a:r>
              <a:rPr lang="es-AR" dirty="0">
                <a:solidFill>
                  <a:srgbClr val="FF0000"/>
                </a:solidFill>
              </a:rPr>
              <a:t> </a:t>
            </a:r>
            <a:r>
              <a:rPr lang="es-AR" dirty="0" err="1">
                <a:solidFill>
                  <a:srgbClr val="FF0000"/>
                </a:solidFill>
              </a:rPr>
              <a:t>pencapaiannya</a:t>
            </a:r>
            <a:r>
              <a:rPr lang="es-AR" dirty="0">
                <a:solidFill>
                  <a:srgbClr val="FF0000"/>
                </a:solidFill>
              </a:rPr>
              <a:t> secara </a:t>
            </a:r>
            <a:r>
              <a:rPr lang="es-AR" dirty="0" err="1">
                <a:solidFill>
                  <a:srgbClr val="FF0000"/>
                </a:solidFill>
              </a:rPr>
              <a:t>nasional</a:t>
            </a:r>
            <a:r>
              <a:rPr lang="es-AR" dirty="0">
                <a:solidFill>
                  <a:srgbClr val="FF0000"/>
                </a:solidFill>
              </a:rPr>
              <a:t> </a:t>
            </a:r>
            <a:r>
              <a:rPr lang="es-AR" dirty="0" err="1">
                <a:solidFill>
                  <a:srgbClr val="FF0000"/>
                </a:solidFill>
              </a:rPr>
              <a:t>dilaksanakan</a:t>
            </a:r>
            <a:r>
              <a:rPr lang="es-AR" dirty="0">
                <a:solidFill>
                  <a:srgbClr val="FF0000"/>
                </a:solidFill>
              </a:rPr>
              <a:t> </a:t>
            </a:r>
            <a:r>
              <a:rPr lang="es-AR" dirty="0" err="1">
                <a:solidFill>
                  <a:srgbClr val="FF0000"/>
                </a:solidFill>
              </a:rPr>
              <a:t>oleh</a:t>
            </a:r>
            <a:r>
              <a:rPr lang="es-AR" dirty="0">
                <a:solidFill>
                  <a:srgbClr val="FF0000"/>
                </a:solidFill>
              </a:rPr>
              <a:t> </a:t>
            </a:r>
            <a:r>
              <a:rPr lang="es-AR" dirty="0" err="1">
                <a:solidFill>
                  <a:srgbClr val="FF0000"/>
                </a:solidFill>
              </a:rPr>
              <a:t>suatu</a:t>
            </a:r>
            <a:r>
              <a:rPr lang="es-AR" dirty="0">
                <a:solidFill>
                  <a:srgbClr val="FF0000"/>
                </a:solidFill>
              </a:rPr>
              <a:t> </a:t>
            </a:r>
            <a:r>
              <a:rPr lang="es-AR" dirty="0" err="1">
                <a:solidFill>
                  <a:srgbClr val="FF0000"/>
                </a:solidFill>
              </a:rPr>
              <a:t>badan</a:t>
            </a:r>
            <a:r>
              <a:rPr lang="es-AR" dirty="0">
                <a:solidFill>
                  <a:srgbClr val="FF0000"/>
                </a:solidFill>
              </a:rPr>
              <a:t> </a:t>
            </a:r>
            <a:r>
              <a:rPr lang="es-AR" dirty="0" err="1">
                <a:solidFill>
                  <a:srgbClr val="FF0000"/>
                </a:solidFill>
              </a:rPr>
              <a:t>standardisasi</a:t>
            </a:r>
            <a:r>
              <a:rPr lang="es-AR" dirty="0"/>
              <a:t>, </a:t>
            </a:r>
            <a:r>
              <a:rPr lang="es-AR" dirty="0" err="1"/>
              <a:t>penjaminan</a:t>
            </a:r>
            <a:r>
              <a:rPr lang="es-AR" dirty="0"/>
              <a:t>, dan </a:t>
            </a:r>
            <a:r>
              <a:rPr lang="es-AR" dirty="0" err="1"/>
              <a:t>pengendalian</a:t>
            </a:r>
            <a:r>
              <a:rPr lang="es-AR" dirty="0"/>
              <a:t> </a:t>
            </a:r>
            <a:r>
              <a:rPr lang="es-AR" dirty="0" err="1"/>
              <a:t>mutu</a:t>
            </a:r>
            <a:r>
              <a:rPr lang="es-AR" dirty="0"/>
              <a:t> </a:t>
            </a:r>
            <a:r>
              <a:rPr lang="es-AR" dirty="0" err="1"/>
              <a:t>pendidikan</a:t>
            </a:r>
            <a:r>
              <a:rPr lang="es-AR" dirty="0"/>
              <a:t>.</a:t>
            </a:r>
            <a:endParaRPr lang="id-ID" dirty="0"/>
          </a:p>
          <a:p>
            <a:pPr marL="450850" indent="-450850">
              <a:buNone/>
            </a:pPr>
            <a:r>
              <a:rPr lang="es-AR" dirty="0"/>
              <a:t>(4) </a:t>
            </a:r>
            <a:r>
              <a:rPr lang="es-AR" dirty="0" err="1" smtClean="0"/>
              <a:t>Ketentuan</a:t>
            </a:r>
            <a:r>
              <a:rPr lang="es-AR" dirty="0" smtClean="0"/>
              <a:t> </a:t>
            </a:r>
            <a:r>
              <a:rPr lang="es-AR" dirty="0" err="1"/>
              <a:t>mengenai</a:t>
            </a:r>
            <a:r>
              <a:rPr lang="es-AR" dirty="0"/>
              <a:t> </a:t>
            </a:r>
            <a:r>
              <a:rPr lang="es-AR" dirty="0" err="1"/>
              <a:t>standar</a:t>
            </a:r>
            <a:r>
              <a:rPr lang="es-AR" dirty="0"/>
              <a:t> </a:t>
            </a:r>
            <a:r>
              <a:rPr lang="es-AR" dirty="0" err="1"/>
              <a:t>nasional</a:t>
            </a:r>
            <a:r>
              <a:rPr lang="es-AR" dirty="0"/>
              <a:t> </a:t>
            </a:r>
            <a:r>
              <a:rPr lang="es-AR" dirty="0" err="1"/>
              <a:t>pendidikan</a:t>
            </a:r>
            <a:r>
              <a:rPr lang="es-AR" dirty="0"/>
              <a:t> </a:t>
            </a:r>
            <a:r>
              <a:rPr lang="es-AR" dirty="0" err="1"/>
              <a:t>sebagaimana</a:t>
            </a:r>
            <a:r>
              <a:rPr lang="es-AR" dirty="0"/>
              <a:t> </a:t>
            </a:r>
            <a:r>
              <a:rPr lang="es-AR" dirty="0" err="1"/>
              <a:t>dimaksud</a:t>
            </a:r>
            <a:r>
              <a:rPr lang="es-AR" dirty="0"/>
              <a:t> pada </a:t>
            </a:r>
            <a:r>
              <a:rPr lang="es-AR" dirty="0" err="1"/>
              <a:t>ayat</a:t>
            </a:r>
            <a:r>
              <a:rPr lang="es-AR" dirty="0"/>
              <a:t> (1), </a:t>
            </a:r>
            <a:r>
              <a:rPr lang="es-AR" dirty="0" err="1"/>
              <a:t>ayat</a:t>
            </a:r>
            <a:r>
              <a:rPr lang="es-AR" dirty="0"/>
              <a:t> (2), dan </a:t>
            </a:r>
            <a:r>
              <a:rPr lang="es-AR" dirty="0" err="1"/>
              <a:t>ayat</a:t>
            </a:r>
            <a:r>
              <a:rPr lang="es-AR" dirty="0"/>
              <a:t>  (3) </a:t>
            </a:r>
            <a:r>
              <a:rPr lang="es-AR" dirty="0" err="1"/>
              <a:t>diatur</a:t>
            </a:r>
            <a:r>
              <a:rPr lang="es-AR" dirty="0"/>
              <a:t> </a:t>
            </a:r>
            <a:r>
              <a:rPr lang="es-AR" dirty="0" err="1"/>
              <a:t>lebih</a:t>
            </a:r>
            <a:r>
              <a:rPr lang="es-AR" dirty="0"/>
              <a:t> </a:t>
            </a:r>
            <a:r>
              <a:rPr lang="es-AR" dirty="0" err="1"/>
              <a:t>lanjut</a:t>
            </a:r>
            <a:r>
              <a:rPr lang="es-AR" dirty="0"/>
              <a:t> </a:t>
            </a:r>
            <a:r>
              <a:rPr lang="es-AR" dirty="0" err="1"/>
              <a:t>dengan</a:t>
            </a:r>
            <a:r>
              <a:rPr lang="es-AR" dirty="0"/>
              <a:t> </a:t>
            </a:r>
            <a:r>
              <a:rPr lang="es-AR" dirty="0" err="1"/>
              <a:t>peraturan</a:t>
            </a:r>
            <a:r>
              <a:rPr lang="es-AR" dirty="0"/>
              <a:t> </a:t>
            </a:r>
            <a:r>
              <a:rPr lang="es-AR" dirty="0" err="1"/>
              <a:t>pemerintah</a:t>
            </a:r>
            <a:r>
              <a:rPr lang="es-AR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70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b="1" dirty="0" smtClean="0"/>
              <a:t>PP NO. 19 TAHUN 2005 TENTANG SNP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8504" y="1628800"/>
            <a:ext cx="8915400" cy="492941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ES" dirty="0" err="1" smtClean="0"/>
              <a:t>Pasal</a:t>
            </a:r>
            <a:r>
              <a:rPr lang="es-ES" dirty="0" smtClean="0"/>
              <a:t> </a:t>
            </a:r>
            <a:r>
              <a:rPr lang="es-ES" dirty="0"/>
              <a:t>63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530225" indent="-530225">
              <a:buNone/>
            </a:pPr>
            <a:r>
              <a:rPr lang="es-ES" dirty="0"/>
              <a:t>(1)	</a:t>
            </a:r>
            <a:r>
              <a:rPr lang="es-ES" dirty="0" err="1"/>
              <a:t>Penilaian</a:t>
            </a:r>
            <a:r>
              <a:rPr lang="es-ES" dirty="0"/>
              <a:t> </a:t>
            </a:r>
            <a:r>
              <a:rPr lang="es-ES" dirty="0" err="1"/>
              <a:t>pendidikan</a:t>
            </a:r>
            <a:r>
              <a:rPr lang="es-ES" dirty="0"/>
              <a:t> pada </a:t>
            </a:r>
            <a:r>
              <a:rPr lang="es-ES" dirty="0" err="1"/>
              <a:t>jenjang</a:t>
            </a:r>
            <a:r>
              <a:rPr lang="es-ES" dirty="0"/>
              <a:t> </a:t>
            </a:r>
            <a:r>
              <a:rPr lang="es-ES" dirty="0" err="1"/>
              <a:t>pendidikan</a:t>
            </a:r>
            <a:r>
              <a:rPr lang="es-ES" dirty="0"/>
              <a:t> </a:t>
            </a:r>
            <a:r>
              <a:rPr lang="es-ES" dirty="0" err="1"/>
              <a:t>dasar</a:t>
            </a:r>
            <a:r>
              <a:rPr lang="es-ES" dirty="0"/>
              <a:t> dan </a:t>
            </a:r>
            <a:r>
              <a:rPr lang="es-ES" dirty="0" err="1"/>
              <a:t>menengah</a:t>
            </a:r>
            <a:r>
              <a:rPr lang="es-ES" dirty="0"/>
              <a:t> </a:t>
            </a:r>
            <a:r>
              <a:rPr lang="es-ES" dirty="0" err="1"/>
              <a:t>terdiri</a:t>
            </a:r>
            <a:r>
              <a:rPr lang="es-ES" dirty="0"/>
              <a:t> atas: </a:t>
            </a:r>
            <a:endParaRPr lang="id-ID" dirty="0"/>
          </a:p>
          <a:p>
            <a:pPr marL="457200" lvl="1" indent="0">
              <a:buNone/>
            </a:pPr>
            <a:r>
              <a:rPr lang="id-ID" dirty="0"/>
              <a:t> </a:t>
            </a:r>
            <a:r>
              <a:rPr lang="id-ID" dirty="0" smtClean="0"/>
              <a:t> </a:t>
            </a:r>
            <a:r>
              <a:rPr lang="es-ES" sz="3300" dirty="0" smtClean="0"/>
              <a:t>a</a:t>
            </a:r>
            <a:r>
              <a:rPr lang="es-ES" sz="3300" dirty="0"/>
              <a:t>.	</a:t>
            </a:r>
            <a:r>
              <a:rPr lang="es-ES" sz="3300" dirty="0" err="1"/>
              <a:t>penilaian</a:t>
            </a:r>
            <a:r>
              <a:rPr lang="es-ES" sz="3300" dirty="0"/>
              <a:t> </a:t>
            </a:r>
            <a:r>
              <a:rPr lang="es-ES" sz="3300" dirty="0" err="1"/>
              <a:t>hasil</a:t>
            </a:r>
            <a:r>
              <a:rPr lang="es-ES" sz="3300" dirty="0"/>
              <a:t> </a:t>
            </a:r>
            <a:r>
              <a:rPr lang="es-ES" sz="3300" dirty="0" err="1"/>
              <a:t>belajar</a:t>
            </a:r>
            <a:r>
              <a:rPr lang="es-ES" sz="3300" dirty="0"/>
              <a:t> </a:t>
            </a:r>
            <a:r>
              <a:rPr lang="es-ES" sz="3300" dirty="0" err="1"/>
              <a:t>oleh</a:t>
            </a:r>
            <a:r>
              <a:rPr lang="es-ES" sz="3300" dirty="0"/>
              <a:t> </a:t>
            </a:r>
            <a:r>
              <a:rPr lang="es-ES" sz="3300" dirty="0" err="1"/>
              <a:t>pendidik</a:t>
            </a:r>
            <a:r>
              <a:rPr lang="es-ES" sz="3300" dirty="0"/>
              <a:t>; </a:t>
            </a:r>
            <a:endParaRPr lang="id-ID" sz="3300" dirty="0"/>
          </a:p>
          <a:p>
            <a:pPr marL="530225" indent="-176213">
              <a:buNone/>
            </a:pPr>
            <a:r>
              <a:rPr lang="id-ID" dirty="0" smtClean="0"/>
              <a:t>	b</a:t>
            </a:r>
            <a:r>
              <a:rPr lang="id-ID" dirty="0"/>
              <a:t>.	</a:t>
            </a:r>
            <a:r>
              <a:rPr lang="id-ID" dirty="0">
                <a:solidFill>
                  <a:srgbClr val="FF0000"/>
                </a:solidFill>
              </a:rPr>
              <a:t>penilaian hasil belajar oleh satuan pendidikan; dan</a:t>
            </a:r>
          </a:p>
          <a:p>
            <a:pPr marL="0" indent="0">
              <a:buNone/>
            </a:pPr>
            <a:r>
              <a:rPr lang="id-ID" dirty="0" smtClean="0"/>
              <a:t>          c</a:t>
            </a:r>
            <a:r>
              <a:rPr lang="id-ID" dirty="0"/>
              <a:t>.	</a:t>
            </a:r>
            <a:r>
              <a:rPr lang="id-ID" dirty="0">
                <a:solidFill>
                  <a:srgbClr val="FF0000"/>
                </a:solidFill>
              </a:rPr>
              <a:t>penilaian hasil belajar oleh Pemerintah</a:t>
            </a:r>
            <a:r>
              <a:rPr lang="id-ID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r>
              <a:rPr lang="fi-FI" dirty="0" smtClean="0"/>
              <a:t>Pasal </a:t>
            </a:r>
            <a:r>
              <a:rPr lang="fi-FI" dirty="0"/>
              <a:t>66</a:t>
            </a:r>
            <a:endParaRPr lang="id-ID" dirty="0"/>
          </a:p>
          <a:p>
            <a:pPr marL="0" indent="0">
              <a:buNone/>
            </a:pPr>
            <a:r>
              <a:rPr lang="fi-FI" dirty="0"/>
              <a:t> </a:t>
            </a:r>
            <a:endParaRPr lang="id-ID" dirty="0"/>
          </a:p>
          <a:p>
            <a:pPr marL="530225" indent="-530225">
              <a:buNone/>
            </a:pPr>
            <a:r>
              <a:rPr lang="fi-FI" dirty="0"/>
              <a:t>(1)	</a:t>
            </a:r>
            <a:r>
              <a:rPr lang="fi-FI" dirty="0">
                <a:solidFill>
                  <a:srgbClr val="FF0000"/>
                </a:solidFill>
              </a:rPr>
              <a:t>Penilaian hasil belajar sebagaimana dimaksud dalam Pasal 63 ayat (1) butir c </a:t>
            </a:r>
            <a:r>
              <a:rPr lang="fi-FI" dirty="0"/>
              <a:t>bertujuan untuk menilai pencapaian kompetensi lulusan secara nasional pada mata pelajaran tertentu dalam kelompok mata pelajaran ilmu pengetahuan teknologi dan </a:t>
            </a:r>
            <a:r>
              <a:rPr lang="fi-FI" dirty="0">
                <a:solidFill>
                  <a:srgbClr val="FF0000"/>
                </a:solidFill>
              </a:rPr>
              <a:t>dilakukan dalam bentuk ujian nasional</a:t>
            </a:r>
            <a:r>
              <a:rPr lang="fi-FI" dirty="0"/>
              <a:t>.</a:t>
            </a:r>
            <a:endParaRPr lang="id-ID" dirty="0"/>
          </a:p>
          <a:p>
            <a:pPr marL="530225" indent="-530225">
              <a:buNone/>
            </a:pPr>
            <a:r>
              <a:rPr lang="id-ID" dirty="0"/>
              <a:t>(2)	Ujian nasional dilakukan secara obyektif, berkeadilan, dan akuntabel.</a:t>
            </a:r>
          </a:p>
          <a:p>
            <a:pPr marL="530225" indent="-530225">
              <a:buNone/>
            </a:pPr>
            <a:r>
              <a:rPr lang="id-ID" dirty="0"/>
              <a:t>(3)	Ujian nasional diadakan sekurang-kurangnya satu kali dan sebanyak-banyaknya dua kali dalam satu tahun pelajaran.</a:t>
            </a:r>
          </a:p>
          <a:p>
            <a:pPr marL="0" indent="0">
              <a:buNone/>
            </a:pPr>
            <a:endParaRPr lang="id-ID" dirty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85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6506" y="476672"/>
            <a:ext cx="8915400" cy="1143000"/>
          </a:xfrm>
        </p:spPr>
        <p:txBody>
          <a:bodyPr>
            <a:noAutofit/>
          </a:bodyPr>
          <a:lstStyle/>
          <a:p>
            <a:pPr algn="ctr"/>
            <a:r>
              <a:rPr lang="id-ID" sz="2400" b="1" dirty="0" smtClean="0"/>
              <a:t>PP No. 32 TAHUN 2013 TENTANG PERUBAHAN ATAS </a:t>
            </a:r>
            <a:br>
              <a:rPr lang="id-ID" sz="2400" b="1" dirty="0" smtClean="0"/>
            </a:br>
            <a:r>
              <a:rPr lang="id-ID" sz="2400" b="1" dirty="0" smtClean="0"/>
              <a:t>PP No. 19 TAHUN 2005 TENTANG SNP</a:t>
            </a:r>
            <a:r>
              <a:rPr lang="id-ID" sz="1800" dirty="0" smtClean="0"/>
              <a:t/>
            </a:r>
            <a:br>
              <a:rPr lang="id-ID" sz="1800" dirty="0" smtClean="0"/>
            </a:br>
            <a:endParaRPr lang="id-ID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68760"/>
            <a:ext cx="89154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 algn="ctr">
              <a:buNone/>
            </a:pPr>
            <a:r>
              <a:rPr lang="id-ID" b="1" dirty="0" smtClean="0"/>
              <a:t>Pasal </a:t>
            </a:r>
            <a:r>
              <a:rPr lang="id-ID" b="1" dirty="0"/>
              <a:t>72</a:t>
            </a:r>
            <a:endParaRPr lang="id-ID" dirty="0"/>
          </a:p>
          <a:p>
            <a:pPr marL="530225" lvl="0" indent="-441325">
              <a:buNone/>
            </a:pPr>
            <a:r>
              <a:rPr lang="id-ID" dirty="0" smtClean="0"/>
              <a:t>(1) Peserta </a:t>
            </a:r>
            <a:r>
              <a:rPr lang="id-ID" dirty="0"/>
              <a:t>Didik dinyatakan lulus dari satuan pendidikan pada pendidikan dasar dan menengah setelah: </a:t>
            </a:r>
          </a:p>
          <a:p>
            <a:pPr marL="1163638" lvl="0" indent="-514350">
              <a:buFont typeface="+mj-lt"/>
              <a:buAutoNum type="alphaLcPeriod"/>
            </a:pPr>
            <a:r>
              <a:rPr lang="id-ID" dirty="0" smtClean="0">
                <a:solidFill>
                  <a:srgbClr val="FF0000"/>
                </a:solidFill>
              </a:rPr>
              <a:t>menyelesaikan </a:t>
            </a:r>
            <a:r>
              <a:rPr lang="id-ID" dirty="0">
                <a:solidFill>
                  <a:srgbClr val="FF0000"/>
                </a:solidFill>
              </a:rPr>
              <a:t>seluruh program Pembelajaran; </a:t>
            </a:r>
          </a:p>
          <a:p>
            <a:pPr marL="1163638" lvl="0" indent="-514350">
              <a:buFont typeface="+mj-lt"/>
              <a:buAutoNum type="alphaLcPeriod"/>
            </a:pPr>
            <a:r>
              <a:rPr lang="id-ID" dirty="0">
                <a:solidFill>
                  <a:srgbClr val="FF0000"/>
                </a:solidFill>
              </a:rPr>
              <a:t>memperoleh nilai minimal baik pada penilaian akhir untuk seluruh mata pelajaran; </a:t>
            </a:r>
          </a:p>
          <a:p>
            <a:pPr marL="1163638" lvl="0" indent="-514350">
              <a:buFont typeface="+mj-lt"/>
              <a:buAutoNum type="alphaLcPeriod"/>
            </a:pPr>
            <a:r>
              <a:rPr lang="id-ID" dirty="0">
                <a:solidFill>
                  <a:srgbClr val="FF0000"/>
                </a:solidFill>
              </a:rPr>
              <a:t>lulus ujian sekolah/madrasah; dan</a:t>
            </a:r>
            <a:r>
              <a:rPr lang="id-ID" dirty="0"/>
              <a:t> </a:t>
            </a:r>
          </a:p>
          <a:p>
            <a:pPr marL="1163638" lvl="0" indent="-514350">
              <a:buFont typeface="+mj-lt"/>
              <a:buAutoNum type="alphaLcPeriod"/>
            </a:pPr>
            <a:r>
              <a:rPr lang="id-ID" dirty="0"/>
              <a:t>lulus Ujian Nasional. </a:t>
            </a:r>
            <a:endParaRPr lang="id-ID" dirty="0" smtClean="0"/>
          </a:p>
          <a:p>
            <a:pPr marL="649288" lvl="0" indent="0">
              <a:buNone/>
            </a:pPr>
            <a:endParaRPr lang="id-ID" dirty="0"/>
          </a:p>
          <a:p>
            <a:pPr marL="530225" indent="-441325">
              <a:buNone/>
            </a:pPr>
            <a:r>
              <a:rPr lang="id-ID" dirty="0"/>
              <a:t>(1a)Khusus Peserta Didik dari SD/MI/SDLB atau bentuk lain yang sederajat dinyatakan lulus setelah memenuhi ketentuan pada ayat (1) huruf a, huruf b, dan huruf c.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058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476672"/>
            <a:ext cx="89154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b="1" dirty="0"/>
              <a:t>Pasal 77A</a:t>
            </a:r>
            <a:endParaRPr lang="id-ID" dirty="0"/>
          </a:p>
          <a:p>
            <a:pPr marL="530225" lvl="0" indent="-530225">
              <a:buNone/>
            </a:pPr>
            <a:r>
              <a:rPr lang="id-ID" dirty="0" smtClean="0"/>
              <a:t>(1) Kerangka </a:t>
            </a:r>
            <a:r>
              <a:rPr lang="id-ID" dirty="0"/>
              <a:t>Dasar Kurikulum berisi landasan filosofis, sosiologis, psikopedagogis, dan yuridis sesuai dengan </a:t>
            </a:r>
            <a:r>
              <a:rPr lang="id-ID" dirty="0">
                <a:solidFill>
                  <a:srgbClr val="FF0000"/>
                </a:solidFill>
              </a:rPr>
              <a:t>Standar Nasional Pendidikan</a:t>
            </a:r>
            <a:r>
              <a:rPr lang="id-ID" dirty="0"/>
              <a:t>. </a:t>
            </a:r>
          </a:p>
          <a:p>
            <a:pPr marL="530225" lvl="0" indent="-530225">
              <a:buNone/>
            </a:pPr>
            <a:r>
              <a:rPr lang="id-ID" dirty="0" smtClean="0"/>
              <a:t>(2) Kerangka </a:t>
            </a:r>
            <a:r>
              <a:rPr lang="id-ID" dirty="0"/>
              <a:t>Dasar Kurikulum sebagaimana dimaksud pada ayat (1) digunakan sebagai: </a:t>
            </a:r>
          </a:p>
          <a:p>
            <a:pPr marL="985838" lvl="0" indent="-514350">
              <a:buFont typeface="+mj-lt"/>
              <a:buAutoNum type="alphaLcPeriod"/>
            </a:pPr>
            <a:r>
              <a:rPr lang="id-ID" dirty="0"/>
              <a:t>acuan dalam Pengembangan Struktur Kurikulum pada tingkat nasional; </a:t>
            </a:r>
          </a:p>
          <a:p>
            <a:pPr marL="985838" lvl="0" indent="-514350">
              <a:buFont typeface="+mj-lt"/>
              <a:buAutoNum type="alphaLcPeriod"/>
            </a:pPr>
            <a:r>
              <a:rPr lang="id-ID" dirty="0"/>
              <a:t>acuan dalam Pengembangan muatan lokal pada tingkat daerah; dan </a:t>
            </a:r>
          </a:p>
          <a:p>
            <a:pPr marL="985838" indent="-514350">
              <a:buFont typeface="+mj-lt"/>
              <a:buAutoNum type="alphaLcPeriod"/>
            </a:pPr>
            <a:r>
              <a:rPr lang="id-ID" dirty="0">
                <a:solidFill>
                  <a:srgbClr val="FF0000"/>
                </a:solidFill>
              </a:rPr>
              <a:t>pedoman dalam Pengembangan Kurikulum Tingkat Satuan Pendidikan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54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476672"/>
            <a:ext cx="8915400" cy="564949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d-ID" b="1" dirty="0"/>
              <a:t>Pasal 89</a:t>
            </a:r>
            <a:endParaRPr lang="id-ID" dirty="0"/>
          </a:p>
          <a:p>
            <a:pPr marL="530225" lvl="0" indent="-441325">
              <a:buNone/>
            </a:pPr>
            <a:r>
              <a:rPr lang="id-ID" sz="3400" dirty="0" smtClean="0"/>
              <a:t>(3) Pada </a:t>
            </a:r>
            <a:r>
              <a:rPr lang="id-ID" sz="3400" dirty="0"/>
              <a:t>jenjang pendidikan dasar dan menengah, Ijazah sebagaimana dimaksud pada ayat (2) sekurang-kurangnya berisi: </a:t>
            </a:r>
          </a:p>
          <a:p>
            <a:pPr marL="1074738" lvl="0" indent="-514350">
              <a:buFont typeface="+mj-lt"/>
              <a:buAutoNum type="alphaLcPeriod"/>
            </a:pPr>
            <a:r>
              <a:rPr lang="id-ID" sz="3400" dirty="0"/>
              <a:t>Identitas Peserta Didik; </a:t>
            </a:r>
          </a:p>
          <a:p>
            <a:pPr marL="1074738" lvl="0" indent="-514350">
              <a:buFont typeface="+mj-lt"/>
              <a:buAutoNum type="alphaLcPeriod"/>
            </a:pPr>
            <a:r>
              <a:rPr lang="id-ID" sz="3400" dirty="0"/>
              <a:t>Pernyataan bahwa Peserta Didik yang bersangkutan telah lulus dari penilaian akhir satuan pendidikan beserta daftar nilai mata pelajaran yang ditempuhnya; </a:t>
            </a:r>
          </a:p>
          <a:p>
            <a:pPr marL="1074738" lvl="0" indent="-514350">
              <a:buFont typeface="+mj-lt"/>
              <a:buAutoNum type="alphaLcPeriod"/>
            </a:pPr>
            <a:r>
              <a:rPr lang="id-ID" sz="3400" dirty="0">
                <a:solidFill>
                  <a:srgbClr val="FF0000"/>
                </a:solidFill>
              </a:rPr>
              <a:t>Pernyataan tentang status kelulusan Peserta Didik dari </a:t>
            </a:r>
            <a:r>
              <a:rPr lang="id-ID" sz="3400" b="1" dirty="0">
                <a:solidFill>
                  <a:srgbClr val="FF0000"/>
                </a:solidFill>
              </a:rPr>
              <a:t>Ujian Nasional </a:t>
            </a:r>
            <a:r>
              <a:rPr lang="id-ID" sz="3400" dirty="0">
                <a:solidFill>
                  <a:srgbClr val="FF0000"/>
                </a:solidFill>
              </a:rPr>
              <a:t>beserta daftar nilai mata pelajaran yang diujikan; dan </a:t>
            </a:r>
          </a:p>
          <a:p>
            <a:pPr marL="1074738" lvl="0" indent="-514350">
              <a:buFont typeface="+mj-lt"/>
              <a:buAutoNum type="alphaLcPeriod"/>
            </a:pPr>
            <a:r>
              <a:rPr lang="id-ID" sz="3400" dirty="0"/>
              <a:t>Pernyataan bahwa Peserta Didik yang bersangkutan telah memenuhi seluruh kriteria dan dinyatakan lulus dari satuan pendidikan. </a:t>
            </a:r>
          </a:p>
          <a:p>
            <a:pPr marL="530225" indent="-441325">
              <a:buNone/>
            </a:pPr>
            <a:r>
              <a:rPr lang="id-ID" sz="3400" dirty="0" smtClean="0"/>
              <a:t>(</a:t>
            </a:r>
            <a:r>
              <a:rPr lang="id-ID" sz="3400" dirty="0"/>
              <a:t>3a)Ijazah SD/MI/SDLB atau bentuk lain yang sederajat sekurang-kurangnya berisi unsur sebagaimana dimaksud pada ayat (3) huruf a, huruf b, dan huruf d.</a:t>
            </a:r>
          </a:p>
        </p:txBody>
      </p:sp>
    </p:spTree>
    <p:extLst>
      <p:ext uri="{BB962C8B-B14F-4D97-AF65-F5344CB8AC3E}">
        <p14:creationId xmlns:p14="http://schemas.microsoft.com/office/powerpoint/2010/main" val="35668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95284" y="2901680"/>
            <a:ext cx="8643997" cy="1106652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496" y="2924944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 smtClean="0">
                <a:solidFill>
                  <a:schemeClr val="bg1"/>
                </a:solidFill>
              </a:rPr>
              <a:t>P</a:t>
            </a:r>
            <a:r>
              <a:rPr lang="id-ID" sz="3200" b="1" dirty="0" smtClean="0">
                <a:solidFill>
                  <a:schemeClr val="bg1"/>
                </a:solidFill>
              </a:rPr>
              <a:t>okok-Pokok Kebijakan</a:t>
            </a:r>
            <a:endParaRPr lang="fi-FI" sz="32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32924" y="1703034"/>
            <a:ext cx="1006078" cy="937146"/>
          </a:xfrm>
          <a:prstGeom prst="ellipse">
            <a:avLst/>
          </a:prstGeom>
          <a:solidFill>
            <a:schemeClr val="bg2"/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310422" y="1700808"/>
            <a:ext cx="8512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79646">
                    <a:lumMod val="60000"/>
                    <a:lumOff val="40000"/>
                  </a:srgbClr>
                </a:solidFill>
                <a:latin typeface="Arial Rounded MT Bold" pitchFamily="34" charset="0"/>
              </a:rPr>
              <a:t>B</a:t>
            </a:r>
            <a:endParaRPr lang="id-ID" sz="5400" b="1" dirty="0">
              <a:solidFill>
                <a:srgbClr val="F79646">
                  <a:lumMod val="60000"/>
                  <a:lumOff val="40000"/>
                </a:srgbClr>
              </a:solidFill>
              <a:latin typeface="Arial Rounded MT Bold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D865-2F2D-43C2-B6F0-491EC7CFA8AE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32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2182</TotalTime>
  <Words>1143</Words>
  <Application>Microsoft Office PowerPoint</Application>
  <PresentationFormat>A4 Paper (210x297 mm)</PresentationFormat>
  <Paragraphs>235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PowerPoint Presentation</vt:lpstr>
      <vt:lpstr>PowerPoint Presentation</vt:lpstr>
      <vt:lpstr>PowerPoint Presentation</vt:lpstr>
      <vt:lpstr>UNDANG-UNDANG SISDIKNAS</vt:lpstr>
      <vt:lpstr>PP NO. 19 TAHUN 2005 TENTANG SNP</vt:lpstr>
      <vt:lpstr>PP No. 32 TAHUN 2013 TENTANG PERUBAHAN ATAS  PP No. 19 TAHUN 2005 TENTANG SNP </vt:lpstr>
      <vt:lpstr>PowerPoint Presentation</vt:lpstr>
      <vt:lpstr>PowerPoint Presentation</vt:lpstr>
      <vt:lpstr>PowerPoint Presentation</vt:lpstr>
      <vt:lpstr>POKOK-POKOK KEBIJAKAN US/M</vt:lpstr>
      <vt:lpstr>KEGUNAAN US/M</vt:lpstr>
      <vt:lpstr>KRITERIA KELULUSAN DARI SATUAN PENDIDIKAN</vt:lpstr>
      <vt:lpstr>PEMBIAYAAN OLEH PEMERINTAH</vt:lpstr>
      <vt:lpstr>SKEMA ALUR PERAKITAN</vt:lpstr>
      <vt:lpstr>ALUR US/M SD/MI dan SDLB </vt:lpstr>
      <vt:lpstr>PowerPoint Presentation</vt:lpstr>
      <vt:lpstr>Usulan Butir-butir Kesepakatan Antara Kemdikbud dan Pemda Untuk Penyelenggaraan Ujian Sekolah/Madrasah</vt:lpstr>
      <vt:lpstr>Usulan Butir-butir Kesepakatan Antara Kemdikbud dan Pemda Untuk Penyelenggaraan Ujian Sekolah/Madrasah</vt:lpstr>
      <vt:lpstr>Usulan Butir-butir Kesepakatan Antara Kemdikbud dan Pemda Untuk Penyelenggaraan Ujian Sekolah/Madrasah</vt:lpstr>
      <vt:lpstr>Usulan Butir-butir Kesepakatan Antara Kemdikbud dan Pemda Untuk Penyelenggaraan Ujian Sekolah/Madrasah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rifan</dc:creator>
  <cp:lastModifiedBy>Dadang Sudiyarto</cp:lastModifiedBy>
  <cp:revision>128</cp:revision>
  <cp:lastPrinted>2013-11-28T11:28:49Z</cp:lastPrinted>
  <dcterms:created xsi:type="dcterms:W3CDTF">2012-10-28T08:29:24Z</dcterms:created>
  <dcterms:modified xsi:type="dcterms:W3CDTF">2013-11-29T02:45:44Z</dcterms:modified>
</cp:coreProperties>
</file>