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notesSlides/notesSlide32.xml" ContentType="application/vnd.openxmlformats-officedocument.presentationml.notesSlide+xml"/>
  <Override PartName="/ppt/charts/chart5.xml" ContentType="application/vnd.openxmlformats-officedocument.drawingml.chart+xml"/>
  <Override PartName="/ppt/notesSlides/notesSlide33.xml" ContentType="application/vnd.openxmlformats-officedocument.presentationml.notesSlide+xml"/>
  <Override PartName="/ppt/charts/chart6.xml" ContentType="application/vnd.openxmlformats-officedocument.drawingml.chart+xml"/>
  <Override PartName="/ppt/notesSlides/notesSlide34.xml" ContentType="application/vnd.openxmlformats-officedocument.presentationml.notesSlide+xml"/>
  <Override PartName="/ppt/charts/chart7.xml" ContentType="application/vnd.openxmlformats-officedocument.drawingml.chart+xml"/>
  <Override PartName="/ppt/notesSlides/notesSlide35.xml" ContentType="application/vnd.openxmlformats-officedocument.presentationml.notesSlide+xml"/>
  <Override PartName="/ppt/charts/chart8.xml" ContentType="application/vnd.openxmlformats-officedocument.drawingml.chart+xml"/>
  <Override PartName="/ppt/notesSlides/notesSlide36.xml" ContentType="application/vnd.openxmlformats-officedocument.presentationml.notesSlide+xml"/>
  <Override PartName="/ppt/charts/chart9.xml" ContentType="application/vnd.openxmlformats-officedocument.drawingml.chart+xml"/>
  <Override PartName="/ppt/notesSlides/notesSlide37.xml" ContentType="application/vnd.openxmlformats-officedocument.presentationml.notesSlide+xml"/>
  <Override PartName="/ppt/charts/chart10.xml" ContentType="application/vnd.openxmlformats-officedocument.drawingml.chart+xml"/>
  <Override PartName="/ppt/notesSlides/notesSlide38.xml" ContentType="application/vnd.openxmlformats-officedocument.presentationml.notesSlide+xml"/>
  <Override PartName="/ppt/charts/chart11.xml" ContentType="application/vnd.openxmlformats-officedocument.drawingml.chart+xml"/>
  <Override PartName="/ppt/notesSlides/notesSlide39.xml" ContentType="application/vnd.openxmlformats-officedocument.presentationml.notesSlide+xml"/>
  <Override PartName="/ppt/charts/chart12.xml" ContentType="application/vnd.openxmlformats-officedocument.drawingml.chart+xml"/>
  <Override PartName="/ppt/notesSlides/notesSlide40.xml" ContentType="application/vnd.openxmlformats-officedocument.presentationml.notesSlide+xml"/>
  <Override PartName="/ppt/charts/chart13.xml" ContentType="application/vnd.openxmlformats-officedocument.drawingml.chart+xml"/>
  <Override PartName="/ppt/notesSlides/notesSlide41.xml" ContentType="application/vnd.openxmlformats-officedocument.presentationml.notesSlide+xml"/>
  <Override PartName="/ppt/charts/chart14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496" r:id="rId2"/>
    <p:sldId id="532" r:id="rId3"/>
    <p:sldId id="533" r:id="rId4"/>
    <p:sldId id="534" r:id="rId5"/>
    <p:sldId id="497" r:id="rId6"/>
    <p:sldId id="443" r:id="rId7"/>
    <p:sldId id="447" r:id="rId8"/>
    <p:sldId id="440" r:id="rId9"/>
    <p:sldId id="412" r:id="rId10"/>
    <p:sldId id="418" r:id="rId11"/>
    <p:sldId id="420" r:id="rId12"/>
    <p:sldId id="351" r:id="rId13"/>
    <p:sldId id="423" r:id="rId14"/>
    <p:sldId id="421" r:id="rId15"/>
    <p:sldId id="422" r:id="rId16"/>
    <p:sldId id="352" r:id="rId17"/>
    <p:sldId id="353" r:id="rId18"/>
    <p:sldId id="354" r:id="rId19"/>
    <p:sldId id="355" r:id="rId20"/>
    <p:sldId id="356" r:id="rId21"/>
    <p:sldId id="357" r:id="rId22"/>
    <p:sldId id="359" r:id="rId23"/>
    <p:sldId id="360" r:id="rId24"/>
    <p:sldId id="363" r:id="rId25"/>
    <p:sldId id="364" r:id="rId26"/>
    <p:sldId id="365" r:id="rId27"/>
    <p:sldId id="441" r:id="rId28"/>
    <p:sldId id="366" r:id="rId29"/>
    <p:sldId id="367" r:id="rId30"/>
    <p:sldId id="368" r:id="rId31"/>
    <p:sldId id="369" r:id="rId32"/>
    <p:sldId id="371" r:id="rId33"/>
    <p:sldId id="372" r:id="rId34"/>
    <p:sldId id="373" r:id="rId35"/>
    <p:sldId id="434" r:id="rId36"/>
    <p:sldId id="376" r:id="rId37"/>
    <p:sldId id="377" r:id="rId38"/>
    <p:sldId id="378" r:id="rId39"/>
    <p:sldId id="435" r:id="rId40"/>
    <p:sldId id="442" r:id="rId41"/>
    <p:sldId id="416" r:id="rId42"/>
    <p:sldId id="417" r:id="rId43"/>
    <p:sldId id="498" r:id="rId44"/>
    <p:sldId id="473" r:id="rId45"/>
    <p:sldId id="492" r:id="rId46"/>
    <p:sldId id="493" r:id="rId47"/>
    <p:sldId id="494" r:id="rId48"/>
    <p:sldId id="495" r:id="rId49"/>
    <p:sldId id="491" r:id="rId50"/>
    <p:sldId id="448" r:id="rId51"/>
    <p:sldId id="517" r:id="rId52"/>
    <p:sldId id="518" r:id="rId53"/>
    <p:sldId id="519" r:id="rId54"/>
    <p:sldId id="520" r:id="rId55"/>
    <p:sldId id="521" r:id="rId56"/>
    <p:sldId id="522" r:id="rId57"/>
    <p:sldId id="523" r:id="rId58"/>
    <p:sldId id="524" r:id="rId59"/>
    <p:sldId id="525" r:id="rId60"/>
    <p:sldId id="528" r:id="rId61"/>
    <p:sldId id="529" r:id="rId62"/>
    <p:sldId id="530" r:id="rId63"/>
    <p:sldId id="531" r:id="rId64"/>
    <p:sldId id="499" r:id="rId65"/>
    <p:sldId id="500" r:id="rId66"/>
    <p:sldId id="501" r:id="rId67"/>
    <p:sldId id="502" r:id="rId68"/>
    <p:sldId id="503" r:id="rId69"/>
    <p:sldId id="504" r:id="rId70"/>
    <p:sldId id="505" r:id="rId71"/>
    <p:sldId id="506" r:id="rId72"/>
    <p:sldId id="507" r:id="rId73"/>
    <p:sldId id="508" r:id="rId74"/>
    <p:sldId id="509" r:id="rId75"/>
    <p:sldId id="510" r:id="rId76"/>
    <p:sldId id="511" r:id="rId77"/>
    <p:sldId id="512" r:id="rId78"/>
    <p:sldId id="515" r:id="rId79"/>
    <p:sldId id="513" r:id="rId80"/>
    <p:sldId id="514" r:id="rId81"/>
    <p:sldId id="474" r:id="rId8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4660"/>
  </p:normalViewPr>
  <p:slideViewPr>
    <p:cSldViewPr>
      <p:cViewPr>
        <p:scale>
          <a:sx n="80" d="100"/>
          <a:sy n="80" d="100"/>
        </p:scale>
        <p:origin x="-1478" y="-18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6.%20Kemendiknas\All_level%20education\Kurikulum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6.%20Kemendiknas\All_level%20education\Dampak%20kurikulum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6.%20Kemendiknas\All_level%20education\Kesa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6.%20Kemendiknas\All_level%20education\Kesa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6.%20Kemendiknas\All_level%20education\Kesa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6.%20Kemendiknas\All_level%20education\Kesa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6.%20Kemendiknas\All_level%20education\Kurikulu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6.%20Kemendiknas\All_level%20education\Buku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6.%20Kemendiknas\All_level%20education\Buku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6.%20Kemendiknas\All_level%20education\Materi%20Pelatiha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6.%20Kemendiknas\All_level%20education\Materi%20Pelatiha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6.%20Kemendiknas\All_level%20education\Dampak%20kurikulum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6.%20Kemendiknas\All_level%20education\Dampak%20kurikulum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6.%20Kemendiknas\All_level%20education\Dampak%20kurikulu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04012345678979"/>
          <c:y val="0.22275000000000039"/>
          <c:w val="0.42247645502645653"/>
          <c:h val="0.55450034722221997"/>
        </c:manualLayout>
      </c:layout>
      <c:radarChart>
        <c:radarStyle val="marker"/>
        <c:varyColors val="0"/>
        <c:ser>
          <c:idx val="0"/>
          <c:order val="0"/>
          <c:tx>
            <c:strRef>
              <c:f>Copy_pvt!$B$22</c:f>
              <c:strCache>
                <c:ptCount val="1"/>
                <c:pt idx="0">
                  <c:v>Guru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Copy_pvt!$A$23:$A$26</c:f>
              <c:strCache>
                <c:ptCount val="4"/>
                <c:pt idx="0">
                  <c:v>Pemahaman terhadap tujuan kurikulum</c:v>
                </c:pt>
                <c:pt idx="1">
                  <c:v>Pemahaman  terhadap  pendekatan saintifik</c:v>
                </c:pt>
                <c:pt idx="2">
                  <c:v>Pemahaman terhadap pendekatan tematik</c:v>
                </c:pt>
                <c:pt idx="3">
                  <c:v>Efektifitas dalam membentuk karakter siswa</c:v>
                </c:pt>
              </c:strCache>
            </c:strRef>
          </c:cat>
          <c:val>
            <c:numRef>
              <c:f>Copy_pvt!$B$23:$B$26</c:f>
              <c:numCache>
                <c:formatCode>0.00%</c:formatCode>
                <c:ptCount val="4"/>
                <c:pt idx="0">
                  <c:v>0.73813452392507062</c:v>
                </c:pt>
                <c:pt idx="1">
                  <c:v>0.7348640957707786</c:v>
                </c:pt>
                <c:pt idx="2">
                  <c:v>0.77459417171914668</c:v>
                </c:pt>
                <c:pt idx="3">
                  <c:v>0.80563768972994065</c:v>
                </c:pt>
              </c:numCache>
            </c:numRef>
          </c:val>
        </c:ser>
        <c:ser>
          <c:idx val="1"/>
          <c:order val="1"/>
          <c:tx>
            <c:strRef>
              <c:f>Copy_pvt!$C$22</c:f>
              <c:strCache>
                <c:ptCount val="1"/>
                <c:pt idx="0">
                  <c:v>Kepala sekolah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Copy_pvt!$A$23:$A$26</c:f>
              <c:strCache>
                <c:ptCount val="4"/>
                <c:pt idx="0">
                  <c:v>Pemahaman terhadap tujuan kurikulum</c:v>
                </c:pt>
                <c:pt idx="1">
                  <c:v>Pemahaman  terhadap  pendekatan saintifik</c:v>
                </c:pt>
                <c:pt idx="2">
                  <c:v>Pemahaman terhadap pendekatan tematik</c:v>
                </c:pt>
                <c:pt idx="3">
                  <c:v>Efektifitas dalam membentuk karakter siswa</c:v>
                </c:pt>
              </c:strCache>
            </c:strRef>
          </c:cat>
          <c:val>
            <c:numRef>
              <c:f>Copy_pvt!$C$23:$C$26</c:f>
              <c:numCache>
                <c:formatCode>0.00%</c:formatCode>
                <c:ptCount val="4"/>
                <c:pt idx="0">
                  <c:v>0.85178236397748586</c:v>
                </c:pt>
                <c:pt idx="1">
                  <c:v>0.80531400966183553</c:v>
                </c:pt>
                <c:pt idx="2">
                  <c:v>0.85346441947565532</c:v>
                </c:pt>
                <c:pt idx="3">
                  <c:v>0.92116788321167853</c:v>
                </c:pt>
              </c:numCache>
            </c:numRef>
          </c:val>
        </c:ser>
        <c:ser>
          <c:idx val="2"/>
          <c:order val="2"/>
          <c:tx>
            <c:strRef>
              <c:f>Copy_pvt!$D$22</c:f>
              <c:strCache>
                <c:ptCount val="1"/>
                <c:pt idx="0">
                  <c:v>Pengawas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dLbl>
              <c:idx val="0"/>
              <c:layout>
                <c:manualLayout>
                  <c:x val="3.9485662455415405E-2"/>
                  <c:y val="4.8776451274001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742831227707702E-2"/>
                  <c:y val="-3.1039559901637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485662455415405E-2"/>
                  <c:y val="-5.3210674117092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56152467304628E-2"/>
                  <c:y val="5.0993562695546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Copy_pvt!$A$23:$A$26</c:f>
              <c:strCache>
                <c:ptCount val="4"/>
                <c:pt idx="0">
                  <c:v>Pemahaman terhadap tujuan kurikulum</c:v>
                </c:pt>
                <c:pt idx="1">
                  <c:v>Pemahaman  terhadap  pendekatan saintifik</c:v>
                </c:pt>
                <c:pt idx="2">
                  <c:v>Pemahaman terhadap pendekatan tematik</c:v>
                </c:pt>
                <c:pt idx="3">
                  <c:v>Efektifitas dalam membentuk karakter siswa</c:v>
                </c:pt>
              </c:strCache>
            </c:strRef>
          </c:cat>
          <c:val>
            <c:numRef>
              <c:f>Copy_pvt!$D$23:$D$26</c:f>
              <c:numCache>
                <c:formatCode>0.00%</c:formatCode>
                <c:ptCount val="4"/>
                <c:pt idx="0">
                  <c:v>0.92</c:v>
                </c:pt>
                <c:pt idx="1">
                  <c:v>0.85600000000000065</c:v>
                </c:pt>
                <c:pt idx="2">
                  <c:v>0.91</c:v>
                </c:pt>
                <c:pt idx="3">
                  <c:v>0.96000000000000063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634944"/>
        <c:axId val="133563136"/>
      </c:radarChart>
      <c:catAx>
        <c:axId val="11963494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n-AU" sz="2000"/>
            </a:pPr>
            <a:endParaRPr lang="en-US"/>
          </a:p>
        </c:txPr>
        <c:crossAx val="133563136"/>
        <c:crosses val="autoZero"/>
        <c:auto val="1"/>
        <c:lblAlgn val="ctr"/>
        <c:lblOffset val="100"/>
        <c:noMultiLvlLbl val="0"/>
      </c:catAx>
      <c:valAx>
        <c:axId val="133563136"/>
        <c:scaling>
          <c:orientation val="minMax"/>
        </c:scaling>
        <c:delete val="0"/>
        <c:axPos val="l"/>
        <c:majorGridlines/>
        <c:numFmt formatCode="0%" sourceLinked="0"/>
        <c:majorTickMark val="cross"/>
        <c:minorTickMark val="none"/>
        <c:tickLblPos val="nextTo"/>
        <c:txPr>
          <a:bodyPr/>
          <a:lstStyle/>
          <a:p>
            <a:pPr>
              <a:defRPr lang="en-AU" sz="1050"/>
            </a:pPr>
            <a:endParaRPr lang="en-US"/>
          </a:p>
        </c:txPr>
        <c:crossAx val="119634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427857142857614"/>
          <c:y val="0.76256045109699866"/>
          <c:w val="0.34564206349206522"/>
          <c:h val="0.21636728608017203"/>
        </c:manualLayout>
      </c:layout>
      <c:overlay val="1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lang="en-AU"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22971052351219"/>
          <c:y val="0.13580716526964917"/>
          <c:w val="0.55781481376375264"/>
          <c:h val="0.64599503760064891"/>
        </c:manualLayout>
      </c:layout>
      <c:radarChart>
        <c:radarStyle val="marker"/>
        <c:varyColors val="0"/>
        <c:ser>
          <c:idx val="0"/>
          <c:order val="0"/>
          <c:tx>
            <c:strRef>
              <c:f>Sheet5!$J$3</c:f>
              <c:strCache>
                <c:ptCount val="1"/>
                <c:pt idx="0">
                  <c:v>Guru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Sheet5!$A$4:$A$11</c:f>
              <c:strCache>
                <c:ptCount val="8"/>
                <c:pt idx="0">
                  <c:v>Daya nalar lebih baik</c:v>
                </c:pt>
                <c:pt idx="1">
                  <c:v>Hasrat membaca lebih tinggi</c:v>
                </c:pt>
                <c:pt idx="2">
                  <c:v>Karakter lebih terbangun</c:v>
                </c:pt>
                <c:pt idx="3">
                  <c:v>Lebih aktif bertanya dan berpendapat</c:v>
                </c:pt>
                <c:pt idx="4">
                  <c:v>Lebih semangat belajar</c:v>
                </c:pt>
                <c:pt idx="5">
                  <c:v>Lebih terampil inovatif dan produktif</c:v>
                </c:pt>
                <c:pt idx="6">
                  <c:v>Proses pembelajaran lebih menarik</c:v>
                </c:pt>
                <c:pt idx="7">
                  <c:v>Termotivasi melakukan observasi</c:v>
                </c:pt>
              </c:strCache>
            </c:strRef>
          </c:cat>
          <c:val>
            <c:numRef>
              <c:f>Sheet5!$J$4:$J$11</c:f>
              <c:numCache>
                <c:formatCode>0.00%</c:formatCode>
                <c:ptCount val="8"/>
                <c:pt idx="0">
                  <c:v>0.7556121268224949</c:v>
                </c:pt>
                <c:pt idx="1">
                  <c:v>0.70889300602130823</c:v>
                </c:pt>
                <c:pt idx="2">
                  <c:v>0.81529109188683668</c:v>
                </c:pt>
                <c:pt idx="3">
                  <c:v>0.80319148936170215</c:v>
                </c:pt>
                <c:pt idx="4">
                  <c:v>0.71825121443442375</c:v>
                </c:pt>
                <c:pt idx="5">
                  <c:v>0.72720962517353294</c:v>
                </c:pt>
                <c:pt idx="6">
                  <c:v>0.7940768162887577</c:v>
                </c:pt>
                <c:pt idx="7">
                  <c:v>0.68162887552059637</c:v>
                </c:pt>
              </c:numCache>
            </c:numRef>
          </c:val>
        </c:ser>
        <c:ser>
          <c:idx val="1"/>
          <c:order val="1"/>
          <c:tx>
            <c:strRef>
              <c:f>Sheet5!$K$3</c:f>
              <c:strCache>
                <c:ptCount val="1"/>
                <c:pt idx="0">
                  <c:v>Kepala Sekolah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Sheet5!$A$4:$A$11</c:f>
              <c:strCache>
                <c:ptCount val="8"/>
                <c:pt idx="0">
                  <c:v>Daya nalar lebih baik</c:v>
                </c:pt>
                <c:pt idx="1">
                  <c:v>Hasrat membaca lebih tinggi</c:v>
                </c:pt>
                <c:pt idx="2">
                  <c:v>Karakter lebih terbangun</c:v>
                </c:pt>
                <c:pt idx="3">
                  <c:v>Lebih aktif bertanya dan berpendapat</c:v>
                </c:pt>
                <c:pt idx="4">
                  <c:v>Lebih semangat belajar</c:v>
                </c:pt>
                <c:pt idx="5">
                  <c:v>Lebih terampil inovatif dan produktif</c:v>
                </c:pt>
                <c:pt idx="6">
                  <c:v>Proses pembelajaran lebih menarik</c:v>
                </c:pt>
                <c:pt idx="7">
                  <c:v>Termotivasi melakukan observasi</c:v>
                </c:pt>
              </c:strCache>
            </c:strRef>
          </c:cat>
          <c:val>
            <c:numRef>
              <c:f>Sheet5!$K$4:$K$11</c:f>
              <c:numCache>
                <c:formatCode>0.00%</c:formatCode>
                <c:ptCount val="8"/>
                <c:pt idx="0">
                  <c:v>0.88306942752740569</c:v>
                </c:pt>
                <c:pt idx="1">
                  <c:v>0.86236297198538359</c:v>
                </c:pt>
                <c:pt idx="2">
                  <c:v>0.88083538083538049</c:v>
                </c:pt>
                <c:pt idx="3">
                  <c:v>0.88306942752740569</c:v>
                </c:pt>
                <c:pt idx="4">
                  <c:v>0.83780487804878434</c:v>
                </c:pt>
                <c:pt idx="5">
                  <c:v>0.88306942752740569</c:v>
                </c:pt>
                <c:pt idx="6">
                  <c:v>0.90986601705237513</c:v>
                </c:pt>
                <c:pt idx="7">
                  <c:v>0.83150183150183321</c:v>
                </c:pt>
              </c:numCache>
            </c:numRef>
          </c:val>
        </c:ser>
        <c:ser>
          <c:idx val="2"/>
          <c:order val="2"/>
          <c:tx>
            <c:strRef>
              <c:f>Sheet5!$L$3</c:f>
              <c:strCache>
                <c:ptCount val="1"/>
                <c:pt idx="0">
                  <c:v>Pengawas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Sheet5!$A$4:$A$11</c:f>
              <c:strCache>
                <c:ptCount val="8"/>
                <c:pt idx="0">
                  <c:v>Daya nalar lebih baik</c:v>
                </c:pt>
                <c:pt idx="1">
                  <c:v>Hasrat membaca lebih tinggi</c:v>
                </c:pt>
                <c:pt idx="2">
                  <c:v>Karakter lebih terbangun</c:v>
                </c:pt>
                <c:pt idx="3">
                  <c:v>Lebih aktif bertanya dan berpendapat</c:v>
                </c:pt>
                <c:pt idx="4">
                  <c:v>Lebih semangat belajar</c:v>
                </c:pt>
                <c:pt idx="5">
                  <c:v>Lebih terampil inovatif dan produktif</c:v>
                </c:pt>
                <c:pt idx="6">
                  <c:v>Proses pembelajaran lebih menarik</c:v>
                </c:pt>
                <c:pt idx="7">
                  <c:v>Termotivasi melakukan observasi</c:v>
                </c:pt>
              </c:strCache>
            </c:strRef>
          </c:cat>
          <c:val>
            <c:numRef>
              <c:f>Sheet5!$L$4:$L$11</c:f>
              <c:numCache>
                <c:formatCode>0.00%</c:formatCode>
                <c:ptCount val="8"/>
                <c:pt idx="0">
                  <c:v>0.82120253164556967</c:v>
                </c:pt>
                <c:pt idx="1">
                  <c:v>0.79272151898734178</c:v>
                </c:pt>
                <c:pt idx="2">
                  <c:v>0.85007974481658866</c:v>
                </c:pt>
                <c:pt idx="3">
                  <c:v>0.80884676145339662</c:v>
                </c:pt>
                <c:pt idx="4">
                  <c:v>0.79936808846761265</c:v>
                </c:pt>
                <c:pt idx="5">
                  <c:v>0.81358609794628756</c:v>
                </c:pt>
                <c:pt idx="6">
                  <c:v>0.84968354430379944</c:v>
                </c:pt>
                <c:pt idx="7">
                  <c:v>0.80726698262243257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845760"/>
        <c:axId val="133847296"/>
      </c:radarChart>
      <c:catAx>
        <c:axId val="13384576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n-AU" sz="1600"/>
            </a:pPr>
            <a:endParaRPr lang="en-US"/>
          </a:p>
        </c:txPr>
        <c:crossAx val="133847296"/>
        <c:crosses val="autoZero"/>
        <c:auto val="1"/>
        <c:lblAlgn val="ctr"/>
        <c:lblOffset val="100"/>
        <c:noMultiLvlLbl val="0"/>
      </c:catAx>
      <c:valAx>
        <c:axId val="133847296"/>
        <c:scaling>
          <c:orientation val="minMax"/>
        </c:scaling>
        <c:delete val="0"/>
        <c:axPos val="l"/>
        <c:majorGridlines/>
        <c:numFmt formatCode="0%" sourceLinked="0"/>
        <c:majorTickMark val="cross"/>
        <c:minorTickMark val="none"/>
        <c:tickLblPos val="nextTo"/>
        <c:txPr>
          <a:bodyPr/>
          <a:lstStyle/>
          <a:p>
            <a:pPr>
              <a:defRPr lang="en-AU" sz="1200"/>
            </a:pPr>
            <a:endParaRPr lang="en-US"/>
          </a:p>
        </c:txPr>
        <c:crossAx val="133845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44190241615673"/>
          <c:y val="0.21716203541486856"/>
          <c:w val="0.51098383754588916"/>
          <c:h val="0.61655168656474124"/>
        </c:manualLayout>
      </c:layout>
      <c:radarChart>
        <c:radarStyle val="marker"/>
        <c:varyColors val="0"/>
        <c:ser>
          <c:idx val="0"/>
          <c:order val="0"/>
          <c:tx>
            <c:strRef>
              <c:f>Sheet3!$B$4</c:f>
              <c:strCache>
                <c:ptCount val="1"/>
                <c:pt idx="0">
                  <c:v>Komite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Sheet3!$A$8:$A$14</c:f>
              <c:strCache>
                <c:ptCount val="7"/>
                <c:pt idx="0">
                  <c:v>Lebih aktif bertanya dan berpendapat</c:v>
                </c:pt>
                <c:pt idx="1">
                  <c:v>Termotivasi untuk observasi</c:v>
                </c:pt>
                <c:pt idx="2">
                  <c:v>Lebih terampil, inovatif dan produktif</c:v>
                </c:pt>
                <c:pt idx="3">
                  <c:v>Daya nalar lebih baik</c:v>
                </c:pt>
                <c:pt idx="4">
                  <c:v>Hasrat membaca lebih tinggi</c:v>
                </c:pt>
                <c:pt idx="5">
                  <c:v>Semangat belajar lebih tinggi</c:v>
                </c:pt>
                <c:pt idx="6">
                  <c:v>Karakter siswa lebih terbangun</c:v>
                </c:pt>
              </c:strCache>
            </c:strRef>
          </c:cat>
          <c:val>
            <c:numRef>
              <c:f>Sheet3!$B$8:$B$14</c:f>
              <c:numCache>
                <c:formatCode>0.00%</c:formatCode>
                <c:ptCount val="7"/>
                <c:pt idx="0">
                  <c:v>0.92810170977641349</c:v>
                </c:pt>
                <c:pt idx="1">
                  <c:v>0.90555312636641849</c:v>
                </c:pt>
                <c:pt idx="2">
                  <c:v>0.91506129597197849</c:v>
                </c:pt>
                <c:pt idx="3">
                  <c:v>0.91874180865006783</c:v>
                </c:pt>
                <c:pt idx="4">
                  <c:v>0.89903846153846168</c:v>
                </c:pt>
                <c:pt idx="5">
                  <c:v>0.90817665063401865</c:v>
                </c:pt>
                <c:pt idx="6">
                  <c:v>0.93907284768211963</c:v>
                </c:pt>
              </c:numCache>
            </c:numRef>
          </c:val>
        </c:ser>
        <c:ser>
          <c:idx val="1"/>
          <c:order val="1"/>
          <c:tx>
            <c:strRef>
              <c:f>Sheet3!$C$4</c:f>
              <c:strCache>
                <c:ptCount val="1"/>
                <c:pt idx="0">
                  <c:v>Ortu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Sheet3!$A$8:$A$14</c:f>
              <c:strCache>
                <c:ptCount val="7"/>
                <c:pt idx="0">
                  <c:v>Lebih aktif bertanya dan berpendapat</c:v>
                </c:pt>
                <c:pt idx="1">
                  <c:v>Termotivasi untuk observasi</c:v>
                </c:pt>
                <c:pt idx="2">
                  <c:v>Lebih terampil, inovatif dan produktif</c:v>
                </c:pt>
                <c:pt idx="3">
                  <c:v>Daya nalar lebih baik</c:v>
                </c:pt>
                <c:pt idx="4">
                  <c:v>Hasrat membaca lebih tinggi</c:v>
                </c:pt>
                <c:pt idx="5">
                  <c:v>Semangat belajar lebih tinggi</c:v>
                </c:pt>
                <c:pt idx="6">
                  <c:v>Karakter siswa lebih terbangun</c:v>
                </c:pt>
              </c:strCache>
            </c:strRef>
          </c:cat>
          <c:val>
            <c:numRef>
              <c:f>Sheet3!$C$8:$C$14</c:f>
              <c:numCache>
                <c:formatCode>0.00%</c:formatCode>
                <c:ptCount val="7"/>
                <c:pt idx="0">
                  <c:v>0.92075664621676889</c:v>
                </c:pt>
                <c:pt idx="1">
                  <c:v>0.89147683644740261</c:v>
                </c:pt>
                <c:pt idx="2">
                  <c:v>0.90248272331712109</c:v>
                </c:pt>
                <c:pt idx="3">
                  <c:v>0.91165172855313914</c:v>
                </c:pt>
                <c:pt idx="4">
                  <c:v>0.88419164745068102</c:v>
                </c:pt>
                <c:pt idx="5">
                  <c:v>0.88525428060311795</c:v>
                </c:pt>
                <c:pt idx="6">
                  <c:v>0.93038302277432716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492928"/>
        <c:axId val="134494464"/>
      </c:radarChart>
      <c:catAx>
        <c:axId val="13449292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n-AU" sz="1600"/>
            </a:pPr>
            <a:endParaRPr lang="en-US"/>
          </a:p>
        </c:txPr>
        <c:crossAx val="134494464"/>
        <c:crosses val="autoZero"/>
        <c:auto val="1"/>
        <c:lblAlgn val="ctr"/>
        <c:lblOffset val="100"/>
        <c:noMultiLvlLbl val="0"/>
      </c:catAx>
      <c:valAx>
        <c:axId val="134494464"/>
        <c:scaling>
          <c:orientation val="minMax"/>
          <c:min val="0"/>
        </c:scaling>
        <c:delete val="0"/>
        <c:axPos val="l"/>
        <c:majorGridlines/>
        <c:numFmt formatCode="0%" sourceLinked="0"/>
        <c:majorTickMark val="cross"/>
        <c:minorTickMark val="none"/>
        <c:tickLblPos val="nextTo"/>
        <c:txPr>
          <a:bodyPr/>
          <a:lstStyle/>
          <a:p>
            <a:pPr>
              <a:defRPr lang="en-AU" sz="1400"/>
            </a:pPr>
            <a:endParaRPr lang="en-US"/>
          </a:p>
        </c:txPr>
        <c:crossAx val="13449292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5807038009137762"/>
          <c:y val="8.4066686083685865E-2"/>
          <c:w val="0.18871984126984184"/>
          <c:h val="0.14882916666666671"/>
        </c:manualLayout>
      </c:layout>
      <c:overlay val="1"/>
      <c:spPr>
        <a:solidFill>
          <a:schemeClr val="bg1">
            <a:lumMod val="85000"/>
          </a:schemeClr>
        </a:solidFill>
      </c:spPr>
      <c:txPr>
        <a:bodyPr/>
        <a:lstStyle/>
        <a:p>
          <a:pPr>
            <a:defRPr lang="en-AU"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79227920061632"/>
          <c:y val="0.16321839810346317"/>
          <c:w val="0.49133429618931262"/>
          <c:h val="0.5009779019558035"/>
        </c:manualLayout>
      </c:layout>
      <c:radarChart>
        <c:radarStyle val="marker"/>
        <c:varyColors val="0"/>
        <c:ser>
          <c:idx val="0"/>
          <c:order val="0"/>
          <c:tx>
            <c:strRef>
              <c:f>Sheet3!$K$4</c:f>
              <c:strCache>
                <c:ptCount val="1"/>
                <c:pt idx="0">
                  <c:v>Komite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Sheet3!$A$8:$A$14</c:f>
              <c:strCache>
                <c:ptCount val="7"/>
                <c:pt idx="0">
                  <c:v>Lebih aktif bertanya dan berpendapat</c:v>
                </c:pt>
                <c:pt idx="1">
                  <c:v>Termotivasi untuk observasi</c:v>
                </c:pt>
                <c:pt idx="2">
                  <c:v>Lebih terampil, inovatif dan produktif</c:v>
                </c:pt>
                <c:pt idx="3">
                  <c:v>Daya nalar lebih baik</c:v>
                </c:pt>
                <c:pt idx="4">
                  <c:v>Hasrat membaca lebih tinggi</c:v>
                </c:pt>
                <c:pt idx="5">
                  <c:v>Semangat belajar lebih tinggi</c:v>
                </c:pt>
                <c:pt idx="6">
                  <c:v>Karakter siswa lebih terbangun</c:v>
                </c:pt>
              </c:strCache>
            </c:strRef>
          </c:cat>
          <c:val>
            <c:numRef>
              <c:f>Sheet3!$K$8:$K$14</c:f>
              <c:numCache>
                <c:formatCode>0.00%</c:formatCode>
                <c:ptCount val="7"/>
                <c:pt idx="0">
                  <c:v>0.94395796847635727</c:v>
                </c:pt>
                <c:pt idx="1">
                  <c:v>0.93793706293706258</c:v>
                </c:pt>
                <c:pt idx="2">
                  <c:v>0.92732049036777664</c:v>
                </c:pt>
                <c:pt idx="3">
                  <c:v>0.9256342957130359</c:v>
                </c:pt>
                <c:pt idx="4">
                  <c:v>0.91943957968476353</c:v>
                </c:pt>
                <c:pt idx="5">
                  <c:v>0.93356643356643354</c:v>
                </c:pt>
                <c:pt idx="6">
                  <c:v>0.93678665496049174</c:v>
                </c:pt>
              </c:numCache>
            </c:numRef>
          </c:val>
        </c:ser>
        <c:ser>
          <c:idx val="1"/>
          <c:order val="1"/>
          <c:tx>
            <c:strRef>
              <c:f>Sheet3!$L$4</c:f>
              <c:strCache>
                <c:ptCount val="1"/>
                <c:pt idx="0">
                  <c:v>Ortu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Sheet3!$A$8:$A$14</c:f>
              <c:strCache>
                <c:ptCount val="7"/>
                <c:pt idx="0">
                  <c:v>Lebih aktif bertanya dan berpendapat</c:v>
                </c:pt>
                <c:pt idx="1">
                  <c:v>Termotivasi untuk observasi</c:v>
                </c:pt>
                <c:pt idx="2">
                  <c:v>Lebih terampil, inovatif dan produktif</c:v>
                </c:pt>
                <c:pt idx="3">
                  <c:v>Daya nalar lebih baik</c:v>
                </c:pt>
                <c:pt idx="4">
                  <c:v>Hasrat membaca lebih tinggi</c:v>
                </c:pt>
                <c:pt idx="5">
                  <c:v>Semangat belajar lebih tinggi</c:v>
                </c:pt>
                <c:pt idx="6">
                  <c:v>Karakter siswa lebih terbangun</c:v>
                </c:pt>
              </c:strCache>
            </c:strRef>
          </c:cat>
          <c:val>
            <c:numRef>
              <c:f>Sheet3!$L$8:$L$14</c:f>
              <c:numCache>
                <c:formatCode>0.00%</c:formatCode>
                <c:ptCount val="7"/>
                <c:pt idx="0">
                  <c:v>0.94925634295712957</c:v>
                </c:pt>
                <c:pt idx="1">
                  <c:v>0.93088363954505682</c:v>
                </c:pt>
                <c:pt idx="2">
                  <c:v>0.92763731473408884</c:v>
                </c:pt>
                <c:pt idx="3">
                  <c:v>0.93461203138622451</c:v>
                </c:pt>
                <c:pt idx="4">
                  <c:v>0.92314410480349363</c:v>
                </c:pt>
                <c:pt idx="5">
                  <c:v>0.91470844212358993</c:v>
                </c:pt>
                <c:pt idx="6">
                  <c:v>0.94537444933920711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222976"/>
        <c:axId val="134224512"/>
      </c:radarChart>
      <c:catAx>
        <c:axId val="13422297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n-AU" sz="1600"/>
            </a:pPr>
            <a:endParaRPr lang="en-US"/>
          </a:p>
        </c:txPr>
        <c:crossAx val="134224512"/>
        <c:crosses val="autoZero"/>
        <c:auto val="1"/>
        <c:lblAlgn val="ctr"/>
        <c:lblOffset val="100"/>
        <c:noMultiLvlLbl val="0"/>
      </c:catAx>
      <c:valAx>
        <c:axId val="134224512"/>
        <c:scaling>
          <c:orientation val="minMax"/>
          <c:min val="0"/>
        </c:scaling>
        <c:delete val="0"/>
        <c:axPos val="l"/>
        <c:majorGridlines/>
        <c:numFmt formatCode="0%" sourceLinked="0"/>
        <c:majorTickMark val="cross"/>
        <c:minorTickMark val="none"/>
        <c:tickLblPos val="nextTo"/>
        <c:txPr>
          <a:bodyPr/>
          <a:lstStyle/>
          <a:p>
            <a:pPr>
              <a:defRPr lang="en-AU" sz="1200"/>
            </a:pPr>
            <a:endParaRPr lang="en-US"/>
          </a:p>
        </c:txPr>
        <c:crossAx val="13422297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85406824147006"/>
          <c:y val="0.23864241314972937"/>
          <c:w val="0.48629186351706061"/>
          <c:h val="0.58710504167596156"/>
        </c:manualLayout>
      </c:layout>
      <c:radarChart>
        <c:radarStyle val="marker"/>
        <c:varyColors val="0"/>
        <c:ser>
          <c:idx val="0"/>
          <c:order val="0"/>
          <c:tx>
            <c:strRef>
              <c:f>Sheet3!$E$4</c:f>
              <c:strCache>
                <c:ptCount val="1"/>
                <c:pt idx="0">
                  <c:v>Komite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Sheet3!$A$8:$A$14</c:f>
              <c:strCache>
                <c:ptCount val="7"/>
                <c:pt idx="0">
                  <c:v>Lebih aktif bertanya dan berpendapat</c:v>
                </c:pt>
                <c:pt idx="1">
                  <c:v>Termotivasi untuk observasi</c:v>
                </c:pt>
                <c:pt idx="2">
                  <c:v>Lebih terampil, inovatif dan produktif</c:v>
                </c:pt>
                <c:pt idx="3">
                  <c:v>Daya nalar lebih baik</c:v>
                </c:pt>
                <c:pt idx="4">
                  <c:v>Hasrat membaca lebih tinggi</c:v>
                </c:pt>
                <c:pt idx="5">
                  <c:v>Semangat belajar lebih tinggi</c:v>
                </c:pt>
                <c:pt idx="6">
                  <c:v>Karakter siswa lebih terbangun</c:v>
                </c:pt>
              </c:strCache>
            </c:strRef>
          </c:cat>
          <c:val>
            <c:numRef>
              <c:f>Sheet3!$E$8:$E$14</c:f>
              <c:numCache>
                <c:formatCode>0.00%</c:formatCode>
                <c:ptCount val="7"/>
                <c:pt idx="0">
                  <c:v>0.93503727369542255</c:v>
                </c:pt>
                <c:pt idx="1">
                  <c:v>0.91507430997876849</c:v>
                </c:pt>
                <c:pt idx="2">
                  <c:v>0.92356687898089151</c:v>
                </c:pt>
                <c:pt idx="3">
                  <c:v>0.92250530785562557</c:v>
                </c:pt>
                <c:pt idx="4">
                  <c:v>0.90811965811965811</c:v>
                </c:pt>
                <c:pt idx="5">
                  <c:v>0.91392136025504778</c:v>
                </c:pt>
                <c:pt idx="6">
                  <c:v>0.9297872340425537</c:v>
                </c:pt>
              </c:numCache>
            </c:numRef>
          </c:val>
        </c:ser>
        <c:ser>
          <c:idx val="1"/>
          <c:order val="1"/>
          <c:tx>
            <c:strRef>
              <c:f>Sheet3!$F$4</c:f>
              <c:strCache>
                <c:ptCount val="1"/>
                <c:pt idx="0">
                  <c:v>Ortu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Sheet3!$A$8:$A$14</c:f>
              <c:strCache>
                <c:ptCount val="7"/>
                <c:pt idx="0">
                  <c:v>Lebih aktif bertanya dan berpendapat</c:v>
                </c:pt>
                <c:pt idx="1">
                  <c:v>Termotivasi untuk observasi</c:v>
                </c:pt>
                <c:pt idx="2">
                  <c:v>Lebih terampil, inovatif dan produktif</c:v>
                </c:pt>
                <c:pt idx="3">
                  <c:v>Daya nalar lebih baik</c:v>
                </c:pt>
                <c:pt idx="4">
                  <c:v>Hasrat membaca lebih tinggi</c:v>
                </c:pt>
                <c:pt idx="5">
                  <c:v>Semangat belajar lebih tinggi</c:v>
                </c:pt>
                <c:pt idx="6">
                  <c:v>Karakter siswa lebih terbangun</c:v>
                </c:pt>
              </c:strCache>
            </c:strRef>
          </c:cat>
          <c:val>
            <c:numRef>
              <c:f>Sheet3!$F$8:$F$14</c:f>
              <c:numCache>
                <c:formatCode>0.00%</c:formatCode>
                <c:ptCount val="7"/>
                <c:pt idx="0">
                  <c:v>0.9176954732510314</c:v>
                </c:pt>
                <c:pt idx="1">
                  <c:v>0.90206185567010488</c:v>
                </c:pt>
                <c:pt idx="2">
                  <c:v>0.89484536082474231</c:v>
                </c:pt>
                <c:pt idx="3">
                  <c:v>0.89278350515463856</c:v>
                </c:pt>
                <c:pt idx="4">
                  <c:v>0.87525773195876277</c:v>
                </c:pt>
                <c:pt idx="5">
                  <c:v>0.89772727272727271</c:v>
                </c:pt>
                <c:pt idx="6">
                  <c:v>0.91088082901554401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280320"/>
        <c:axId val="134281856"/>
      </c:radarChart>
      <c:catAx>
        <c:axId val="13428032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n-AU" sz="1600"/>
            </a:pPr>
            <a:endParaRPr lang="en-US"/>
          </a:p>
        </c:txPr>
        <c:crossAx val="134281856"/>
        <c:crosses val="autoZero"/>
        <c:auto val="1"/>
        <c:lblAlgn val="ctr"/>
        <c:lblOffset val="100"/>
        <c:noMultiLvlLbl val="0"/>
      </c:catAx>
      <c:valAx>
        <c:axId val="134281856"/>
        <c:scaling>
          <c:orientation val="minMax"/>
          <c:min val="0"/>
        </c:scaling>
        <c:delete val="0"/>
        <c:axPos val="l"/>
        <c:majorGridlines/>
        <c:numFmt formatCode="0%" sourceLinked="0"/>
        <c:majorTickMark val="cross"/>
        <c:minorTickMark val="none"/>
        <c:tickLblPos val="nextTo"/>
        <c:txPr>
          <a:bodyPr/>
          <a:lstStyle/>
          <a:p>
            <a:pPr>
              <a:defRPr lang="en-AU" sz="1100"/>
            </a:pPr>
            <a:endParaRPr lang="en-US"/>
          </a:p>
        </c:txPr>
        <c:crossAx val="13428032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17400030878492"/>
          <c:y val="0.21234251968503939"/>
          <c:w val="0.48207837990839403"/>
          <c:h val="0.58538088988876325"/>
        </c:manualLayout>
      </c:layout>
      <c:radarChart>
        <c:radarStyle val="marker"/>
        <c:varyColors val="0"/>
        <c:ser>
          <c:idx val="0"/>
          <c:order val="0"/>
          <c:tx>
            <c:strRef>
              <c:f>Sheet3!$H$4</c:f>
              <c:strCache>
                <c:ptCount val="1"/>
                <c:pt idx="0">
                  <c:v>Komite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Sheet3!$A$8:$A$14</c:f>
              <c:strCache>
                <c:ptCount val="7"/>
                <c:pt idx="0">
                  <c:v>Lebih aktif bertanya dan berpendapat</c:v>
                </c:pt>
                <c:pt idx="1">
                  <c:v>Termotivasi untuk observasi</c:v>
                </c:pt>
                <c:pt idx="2">
                  <c:v>Lebih terampil, inovatif dan produktif</c:v>
                </c:pt>
                <c:pt idx="3">
                  <c:v>Daya nalar lebih baik</c:v>
                </c:pt>
                <c:pt idx="4">
                  <c:v>Hasrat membaca lebih tinggi</c:v>
                </c:pt>
                <c:pt idx="5">
                  <c:v>Semangat belajar lebih tinggi</c:v>
                </c:pt>
                <c:pt idx="6">
                  <c:v>Karakter siswa lebih terbangun</c:v>
                </c:pt>
              </c:strCache>
            </c:strRef>
          </c:cat>
          <c:val>
            <c:numRef>
              <c:f>Sheet3!$H$8:$H$14</c:f>
              <c:numCache>
                <c:formatCode>0.00%</c:formatCode>
                <c:ptCount val="7"/>
                <c:pt idx="0">
                  <c:v>0.94353826850690059</c:v>
                </c:pt>
                <c:pt idx="1">
                  <c:v>0.92991239048811014</c:v>
                </c:pt>
                <c:pt idx="2">
                  <c:v>0.93116395494367954</c:v>
                </c:pt>
                <c:pt idx="3">
                  <c:v>0.92230576441102752</c:v>
                </c:pt>
                <c:pt idx="4">
                  <c:v>0.90691823899371071</c:v>
                </c:pt>
                <c:pt idx="5">
                  <c:v>0.92105263157894735</c:v>
                </c:pt>
                <c:pt idx="6">
                  <c:v>0.93299620733249244</c:v>
                </c:pt>
              </c:numCache>
            </c:numRef>
          </c:val>
        </c:ser>
        <c:ser>
          <c:idx val="1"/>
          <c:order val="1"/>
          <c:tx>
            <c:strRef>
              <c:f>Sheet3!$I$4</c:f>
              <c:strCache>
                <c:ptCount val="1"/>
                <c:pt idx="0">
                  <c:v>Ortu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Sheet3!$A$8:$A$14</c:f>
              <c:strCache>
                <c:ptCount val="7"/>
                <c:pt idx="0">
                  <c:v>Lebih aktif bertanya dan berpendapat</c:v>
                </c:pt>
                <c:pt idx="1">
                  <c:v>Termotivasi untuk observasi</c:v>
                </c:pt>
                <c:pt idx="2">
                  <c:v>Lebih terampil, inovatif dan produktif</c:v>
                </c:pt>
                <c:pt idx="3">
                  <c:v>Daya nalar lebih baik</c:v>
                </c:pt>
                <c:pt idx="4">
                  <c:v>Hasrat membaca lebih tinggi</c:v>
                </c:pt>
                <c:pt idx="5">
                  <c:v>Semangat belajar lebih tinggi</c:v>
                </c:pt>
                <c:pt idx="6">
                  <c:v>Karakter siswa lebih terbangun</c:v>
                </c:pt>
              </c:strCache>
            </c:strRef>
          </c:cat>
          <c:val>
            <c:numRef>
              <c:f>Sheet3!$I$8:$I$14</c:f>
              <c:numCache>
                <c:formatCode>0.00%</c:formatCode>
                <c:ptCount val="7"/>
                <c:pt idx="0">
                  <c:v>0.92354368932038833</c:v>
                </c:pt>
                <c:pt idx="1">
                  <c:v>0.91362530413625298</c:v>
                </c:pt>
                <c:pt idx="2">
                  <c:v>0.91605839416058465</c:v>
                </c:pt>
                <c:pt idx="3">
                  <c:v>0.92092457420924578</c:v>
                </c:pt>
                <c:pt idx="4">
                  <c:v>0.89659367396593659</c:v>
                </c:pt>
                <c:pt idx="5">
                  <c:v>0.9064398541919807</c:v>
                </c:pt>
                <c:pt idx="6">
                  <c:v>0.93333333333333335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321280"/>
        <c:axId val="134322816"/>
      </c:radarChart>
      <c:catAx>
        <c:axId val="13432128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n-AU" sz="1400"/>
            </a:pPr>
            <a:endParaRPr lang="en-US"/>
          </a:p>
        </c:txPr>
        <c:crossAx val="134322816"/>
        <c:crosses val="autoZero"/>
        <c:auto val="1"/>
        <c:lblAlgn val="ctr"/>
        <c:lblOffset val="100"/>
        <c:noMultiLvlLbl val="0"/>
      </c:catAx>
      <c:valAx>
        <c:axId val="134322816"/>
        <c:scaling>
          <c:orientation val="minMax"/>
          <c:min val="0"/>
        </c:scaling>
        <c:delete val="0"/>
        <c:axPos val="l"/>
        <c:majorGridlines/>
        <c:numFmt formatCode="0%" sourceLinked="0"/>
        <c:majorTickMark val="cross"/>
        <c:minorTickMark val="none"/>
        <c:tickLblPos val="nextTo"/>
        <c:txPr>
          <a:bodyPr/>
          <a:lstStyle/>
          <a:p>
            <a:pPr>
              <a:defRPr lang="en-AU" sz="1200"/>
            </a:pPr>
            <a:endParaRPr lang="en-US"/>
          </a:p>
        </c:txPr>
        <c:crossAx val="13432128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51035353535382"/>
          <c:y val="0.16874150326797391"/>
          <c:w val="0.45136540404040432"/>
          <c:h val="0.58411993464052292"/>
        </c:manualLayout>
      </c:layout>
      <c:radarChart>
        <c:radarStyle val="marker"/>
        <c:varyColors val="0"/>
        <c:ser>
          <c:idx val="0"/>
          <c:order val="0"/>
          <c:tx>
            <c:strRef>
              <c:f>Copy_pvt!$N$22</c:f>
              <c:strCache>
                <c:ptCount val="1"/>
                <c:pt idx="0">
                  <c:v>Guru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Copy_pvt!$A$23:$A$26</c:f>
              <c:strCache>
                <c:ptCount val="4"/>
                <c:pt idx="0">
                  <c:v>Pemahaman terhadap tujuan kurikulum</c:v>
                </c:pt>
                <c:pt idx="1">
                  <c:v>Pemahaman  terhadap  pendekatan saintifik</c:v>
                </c:pt>
                <c:pt idx="2">
                  <c:v>Pemahaman terhadap pendekatan tematik</c:v>
                </c:pt>
                <c:pt idx="3">
                  <c:v>Efektifitas dalam membentuk karakter siswa</c:v>
                </c:pt>
              </c:strCache>
            </c:strRef>
          </c:cat>
          <c:val>
            <c:numRef>
              <c:f>Copy_pvt!$N$23:$N$26</c:f>
              <c:numCache>
                <c:formatCode>0.00%</c:formatCode>
                <c:ptCount val="4"/>
                <c:pt idx="0">
                  <c:v>0.72398364576101149</c:v>
                </c:pt>
                <c:pt idx="1">
                  <c:v>0.7348640957707786</c:v>
                </c:pt>
                <c:pt idx="2">
                  <c:v>0.51840258015556551</c:v>
                </c:pt>
                <c:pt idx="3">
                  <c:v>0.80563768972994065</c:v>
                </c:pt>
              </c:numCache>
            </c:numRef>
          </c:val>
        </c:ser>
        <c:ser>
          <c:idx val="1"/>
          <c:order val="1"/>
          <c:tx>
            <c:strRef>
              <c:f>Copy_pvt!$O$22</c:f>
              <c:strCache>
                <c:ptCount val="1"/>
                <c:pt idx="0">
                  <c:v>Kepala sekolah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dLbl>
              <c:idx val="0"/>
              <c:layout>
                <c:manualLayout>
                  <c:x val="2.3691397473249241E-2"/>
                  <c:y val="5.134802180910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059123613130878E-2"/>
                  <c:y val="4.018540837234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323774970276933E-3"/>
                  <c:y val="-3.1255317622936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56152467304628E-2"/>
                  <c:y val="6.4743157933225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Copy_pvt!$A$23:$A$26</c:f>
              <c:strCache>
                <c:ptCount val="4"/>
                <c:pt idx="0">
                  <c:v>Pemahaman terhadap tujuan kurikulum</c:v>
                </c:pt>
                <c:pt idx="1">
                  <c:v>Pemahaman  terhadap  pendekatan saintifik</c:v>
                </c:pt>
                <c:pt idx="2">
                  <c:v>Pemahaman terhadap pendekatan tematik</c:v>
                </c:pt>
                <c:pt idx="3">
                  <c:v>Efektifitas dalam membentuk karakter siswa</c:v>
                </c:pt>
              </c:strCache>
            </c:strRef>
          </c:cat>
          <c:val>
            <c:numRef>
              <c:f>Copy_pvt!$O$23:$O$26</c:f>
              <c:numCache>
                <c:formatCode>0.00%</c:formatCode>
                <c:ptCount val="4"/>
                <c:pt idx="0">
                  <c:v>0.91186736474694141</c:v>
                </c:pt>
                <c:pt idx="1">
                  <c:v>0.87881429816913925</c:v>
                </c:pt>
                <c:pt idx="2">
                  <c:v>0.83669885864793925</c:v>
                </c:pt>
                <c:pt idx="3">
                  <c:v>0.95844385499558171</c:v>
                </c:pt>
              </c:numCache>
            </c:numRef>
          </c:val>
        </c:ser>
        <c:ser>
          <c:idx val="2"/>
          <c:order val="2"/>
          <c:tx>
            <c:strRef>
              <c:f>Copy_pvt!$P$22</c:f>
              <c:strCache>
                <c:ptCount val="1"/>
                <c:pt idx="0">
                  <c:v>Pengawas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Copy_pvt!$A$23:$A$26</c:f>
              <c:strCache>
                <c:ptCount val="4"/>
                <c:pt idx="0">
                  <c:v>Pemahaman terhadap tujuan kurikulum</c:v>
                </c:pt>
                <c:pt idx="1">
                  <c:v>Pemahaman  terhadap  pendekatan saintifik</c:v>
                </c:pt>
                <c:pt idx="2">
                  <c:v>Pemahaman terhadap pendekatan tematik</c:v>
                </c:pt>
                <c:pt idx="3">
                  <c:v>Efektifitas dalam membentuk karakter siswa</c:v>
                </c:pt>
              </c:strCache>
            </c:strRef>
          </c:cat>
          <c:val>
            <c:numRef>
              <c:f>Copy_pvt!$P$23:$P$26</c:f>
              <c:numCache>
                <c:formatCode>0.00%</c:formatCode>
                <c:ptCount val="4"/>
                <c:pt idx="0">
                  <c:v>0.93600000000000005</c:v>
                </c:pt>
                <c:pt idx="1">
                  <c:v>0.92900000000000005</c:v>
                </c:pt>
                <c:pt idx="2">
                  <c:v>0.86800000000000199</c:v>
                </c:pt>
                <c:pt idx="3">
                  <c:v>0.94699999999999995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612288"/>
        <c:axId val="133613824"/>
      </c:radarChart>
      <c:catAx>
        <c:axId val="13361228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n-AU" sz="1800"/>
            </a:pPr>
            <a:endParaRPr lang="en-US"/>
          </a:p>
        </c:txPr>
        <c:crossAx val="133613824"/>
        <c:crosses val="autoZero"/>
        <c:auto val="1"/>
        <c:lblAlgn val="ctr"/>
        <c:lblOffset val="100"/>
        <c:noMultiLvlLbl val="0"/>
      </c:catAx>
      <c:valAx>
        <c:axId val="133613824"/>
        <c:scaling>
          <c:orientation val="minMax"/>
        </c:scaling>
        <c:delete val="0"/>
        <c:axPos val="l"/>
        <c:majorGridlines/>
        <c:numFmt formatCode="0%" sourceLinked="0"/>
        <c:majorTickMark val="cross"/>
        <c:minorTickMark val="none"/>
        <c:tickLblPos val="nextTo"/>
        <c:txPr>
          <a:bodyPr/>
          <a:lstStyle/>
          <a:p>
            <a:pPr>
              <a:defRPr lang="en-AU" sz="1400"/>
            </a:pPr>
            <a:endParaRPr lang="en-US"/>
          </a:p>
        </c:txPr>
        <c:crossAx val="1336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59682539682538"/>
          <c:y val="0.1926809466613284"/>
          <c:w val="0.49504006078187635"/>
          <c:h val="0.52345678188531375"/>
        </c:manualLayout>
      </c:layout>
      <c:radarChart>
        <c:radarStyle val="marker"/>
        <c:varyColors val="0"/>
        <c:ser>
          <c:idx val="0"/>
          <c:order val="0"/>
          <c:tx>
            <c:strRef>
              <c:f>Sheet2!$B$15</c:f>
              <c:strCache>
                <c:ptCount val="1"/>
                <c:pt idx="0">
                  <c:v>Guru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Sheet2!$A$16:$A$20</c:f>
              <c:strCache>
                <c:ptCount val="5"/>
                <c:pt idx="0">
                  <c:v>Membantu merencanakan proses pembelajaran</c:v>
                </c:pt>
                <c:pt idx="1">
                  <c:v>Panduan pembelajaran tematik yang jelas</c:v>
                </c:pt>
                <c:pt idx="2">
                  <c:v>Panduan pembelajaran saintifik yang jelas</c:v>
                </c:pt>
                <c:pt idx="3">
                  <c:v>Panduan penilaian otentik yang jelas</c:v>
                </c:pt>
                <c:pt idx="4">
                  <c:v>Efektif dalam proses pembelajaran</c:v>
                </c:pt>
              </c:strCache>
            </c:strRef>
          </c:cat>
          <c:val>
            <c:numRef>
              <c:f>Sheet2!$B$16:$B$20</c:f>
              <c:numCache>
                <c:formatCode>0.00%</c:formatCode>
                <c:ptCount val="5"/>
                <c:pt idx="0">
                  <c:v>0.94237321133067364</c:v>
                </c:pt>
                <c:pt idx="1">
                  <c:v>0.90847623713865744</c:v>
                </c:pt>
                <c:pt idx="2">
                  <c:v>0.88697186550338458</c:v>
                </c:pt>
                <c:pt idx="3">
                  <c:v>0.83330058939096019</c:v>
                </c:pt>
                <c:pt idx="4">
                  <c:v>0.91548742138364758</c:v>
                </c:pt>
              </c:numCache>
            </c:numRef>
          </c:val>
        </c:ser>
        <c:ser>
          <c:idx val="1"/>
          <c:order val="1"/>
          <c:tx>
            <c:strRef>
              <c:f>Sheet2!$C$15</c:f>
              <c:strCache>
                <c:ptCount val="1"/>
                <c:pt idx="0">
                  <c:v>Kepala Sekolah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Sheet2!$A$16:$A$20</c:f>
              <c:strCache>
                <c:ptCount val="5"/>
                <c:pt idx="0">
                  <c:v>Membantu merencanakan proses pembelajaran</c:v>
                </c:pt>
                <c:pt idx="1">
                  <c:v>Panduan pembelajaran tematik yang jelas</c:v>
                </c:pt>
                <c:pt idx="2">
                  <c:v>Panduan pembelajaran saintifik yang jelas</c:v>
                </c:pt>
                <c:pt idx="3">
                  <c:v>Panduan penilaian otentik yang jelas</c:v>
                </c:pt>
                <c:pt idx="4">
                  <c:v>Efektif dalam proses pembelajaran</c:v>
                </c:pt>
              </c:strCache>
            </c:strRef>
          </c:cat>
          <c:val>
            <c:numRef>
              <c:f>Sheet2!$C$16:$C$20</c:f>
              <c:numCache>
                <c:formatCode>0.00%</c:formatCode>
                <c:ptCount val="5"/>
                <c:pt idx="0">
                  <c:v>0.95874355368026265</c:v>
                </c:pt>
                <c:pt idx="1">
                  <c:v>0.93682225365393901</c:v>
                </c:pt>
                <c:pt idx="2">
                  <c:v>0.89945786101527847</c:v>
                </c:pt>
                <c:pt idx="3">
                  <c:v>0.85452746165264726</c:v>
                </c:pt>
                <c:pt idx="4">
                  <c:v>0.94384236453201953</c:v>
                </c:pt>
              </c:numCache>
            </c:numRef>
          </c:val>
        </c:ser>
        <c:ser>
          <c:idx val="2"/>
          <c:order val="2"/>
          <c:tx>
            <c:strRef>
              <c:f>Sheet2!$D$15</c:f>
              <c:strCache>
                <c:ptCount val="1"/>
                <c:pt idx="0">
                  <c:v>Pengawas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dLbl>
              <c:idx val="0"/>
              <c:layout>
                <c:manualLayout>
                  <c:x val="3.6009328837147317E-2"/>
                  <c:y val="6.2657511738461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49741860441276E-2"/>
                  <c:y val="6.961945748717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70414813945621E-2"/>
                  <c:y val="-2.5527317140200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934199767367905E-2"/>
                  <c:y val="-2.5527134411965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6948193023088935E-3"/>
                  <c:y val="8.354334898461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Sheet2!$A$16:$A$20</c:f>
              <c:strCache>
                <c:ptCount val="5"/>
                <c:pt idx="0">
                  <c:v>Membantu merencanakan proses pembelajaran</c:v>
                </c:pt>
                <c:pt idx="1">
                  <c:v>Panduan pembelajaran tematik yang jelas</c:v>
                </c:pt>
                <c:pt idx="2">
                  <c:v>Panduan pembelajaran saintifik yang jelas</c:v>
                </c:pt>
                <c:pt idx="3">
                  <c:v>Panduan penilaian otentik yang jelas</c:v>
                </c:pt>
                <c:pt idx="4">
                  <c:v>Efektif dalam proses pembelajaran</c:v>
                </c:pt>
              </c:strCache>
            </c:strRef>
          </c:cat>
          <c:val>
            <c:numRef>
              <c:f>Sheet2!$D$16:$D$20</c:f>
              <c:numCache>
                <c:formatCode>0.00%</c:formatCode>
                <c:ptCount val="5"/>
                <c:pt idx="0">
                  <c:v>0.97000000000000064</c:v>
                </c:pt>
                <c:pt idx="1">
                  <c:v>0.96000000000000063</c:v>
                </c:pt>
                <c:pt idx="2">
                  <c:v>0.94000000000000061</c:v>
                </c:pt>
                <c:pt idx="3">
                  <c:v>0.89800000000000002</c:v>
                </c:pt>
                <c:pt idx="4">
                  <c:v>0.96600000000000064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964160"/>
        <c:axId val="133965696"/>
      </c:radarChart>
      <c:catAx>
        <c:axId val="13396416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n-AU" sz="1800"/>
            </a:pPr>
            <a:endParaRPr lang="en-US"/>
          </a:p>
        </c:txPr>
        <c:crossAx val="133965696"/>
        <c:crosses val="autoZero"/>
        <c:auto val="1"/>
        <c:lblAlgn val="ctr"/>
        <c:lblOffset val="100"/>
        <c:noMultiLvlLbl val="0"/>
      </c:catAx>
      <c:valAx>
        <c:axId val="133965696"/>
        <c:scaling>
          <c:orientation val="minMax"/>
          <c:min val="0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/>
          <a:lstStyle/>
          <a:p>
            <a:pPr>
              <a:defRPr lang="en-AU" sz="1200"/>
            </a:pPr>
            <a:endParaRPr lang="en-US"/>
          </a:p>
        </c:txPr>
        <c:crossAx val="133964160"/>
        <c:crosses val="autoZero"/>
        <c:crossBetween val="between"/>
        <c:majorUnit val="0.2"/>
      </c:valAx>
    </c:plotArea>
    <c:legend>
      <c:legendPos val="l"/>
      <c:layout>
        <c:manualLayout>
          <c:xMode val="edge"/>
          <c:yMode val="edge"/>
          <c:x val="1.9847661563781975E-3"/>
          <c:y val="0.83564947461977912"/>
          <c:w val="0.34016878306878418"/>
          <c:h val="0.1485598969940079"/>
        </c:manualLayout>
      </c:layout>
      <c:overlay val="1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lang="en-AU"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66647129166914"/>
          <c:y val="0.22083368055555555"/>
          <c:w val="0.50559388504178249"/>
          <c:h val="0.5564136881410211"/>
        </c:manualLayout>
      </c:layout>
      <c:radarChart>
        <c:radarStyle val="marker"/>
        <c:varyColors val="0"/>
        <c:ser>
          <c:idx val="0"/>
          <c:order val="0"/>
          <c:tx>
            <c:strRef>
              <c:f>Sheet2!$N$15</c:f>
              <c:strCache>
                <c:ptCount val="1"/>
                <c:pt idx="0">
                  <c:v>Guru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Sheet2!$A$16:$A$20</c:f>
              <c:strCache>
                <c:ptCount val="5"/>
                <c:pt idx="0">
                  <c:v>Membantu merencanakan proses pembelajaran</c:v>
                </c:pt>
                <c:pt idx="1">
                  <c:v>Panduan pembelajaran tematik yang jelas</c:v>
                </c:pt>
                <c:pt idx="2">
                  <c:v>Panduan pembelajaran saintifik yang jelas</c:v>
                </c:pt>
                <c:pt idx="3">
                  <c:v>Panduan penilaian otentik yang jelas</c:v>
                </c:pt>
                <c:pt idx="4">
                  <c:v>Efektif dalam proses pembelajaran</c:v>
                </c:pt>
              </c:strCache>
            </c:strRef>
          </c:cat>
          <c:val>
            <c:numRef>
              <c:f>Sheet2!$N$16:$N$20</c:f>
              <c:numCache>
                <c:formatCode>0.00%</c:formatCode>
                <c:ptCount val="5"/>
                <c:pt idx="0">
                  <c:v>0.88108484005563259</c:v>
                </c:pt>
                <c:pt idx="1">
                  <c:v>0.72434136913843961</c:v>
                </c:pt>
                <c:pt idx="2">
                  <c:v>0.83722916828453864</c:v>
                </c:pt>
                <c:pt idx="3">
                  <c:v>0.77910679611650702</c:v>
                </c:pt>
                <c:pt idx="4">
                  <c:v>0.87582562747688819</c:v>
                </c:pt>
              </c:numCache>
            </c:numRef>
          </c:val>
        </c:ser>
        <c:ser>
          <c:idx val="1"/>
          <c:order val="1"/>
          <c:tx>
            <c:strRef>
              <c:f>Sheet2!$O$15</c:f>
              <c:strCache>
                <c:ptCount val="1"/>
                <c:pt idx="0">
                  <c:v>Kepala Sekolah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Sheet2!$A$16:$A$20</c:f>
              <c:strCache>
                <c:ptCount val="5"/>
                <c:pt idx="0">
                  <c:v>Membantu merencanakan proses pembelajaran</c:v>
                </c:pt>
                <c:pt idx="1">
                  <c:v>Panduan pembelajaran tematik yang jelas</c:v>
                </c:pt>
                <c:pt idx="2">
                  <c:v>Panduan pembelajaran saintifik yang jelas</c:v>
                </c:pt>
                <c:pt idx="3">
                  <c:v>Panduan penilaian otentik yang jelas</c:v>
                </c:pt>
                <c:pt idx="4">
                  <c:v>Efektif dalam proses pembelajaran</c:v>
                </c:pt>
              </c:strCache>
            </c:strRef>
          </c:cat>
          <c:val>
            <c:numRef>
              <c:f>Sheet2!$O$16:$O$20</c:f>
              <c:numCache>
                <c:formatCode>0.00%</c:formatCode>
                <c:ptCount val="5"/>
                <c:pt idx="0">
                  <c:v>0.95369545859305904</c:v>
                </c:pt>
                <c:pt idx="1">
                  <c:v>0.89464123524069328</c:v>
                </c:pt>
                <c:pt idx="2">
                  <c:v>0.93118856121537086</c:v>
                </c:pt>
                <c:pt idx="3">
                  <c:v>0.88150807899461359</c:v>
                </c:pt>
                <c:pt idx="4">
                  <c:v>0.94538943598925651</c:v>
                </c:pt>
              </c:numCache>
            </c:numRef>
          </c:val>
        </c:ser>
        <c:ser>
          <c:idx val="2"/>
          <c:order val="2"/>
          <c:tx>
            <c:strRef>
              <c:f>Sheet2!$P$15</c:f>
              <c:strCache>
                <c:ptCount val="1"/>
                <c:pt idx="0">
                  <c:v>Pengawas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dLbl>
              <c:idx val="0"/>
              <c:layout>
                <c:manualLayout>
                  <c:x val="3.4993907202550689E-2"/>
                  <c:y val="5.2681736661294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7982940167141916E-3"/>
                  <c:y val="4.5810205792429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393663490652713E-2"/>
                  <c:y val="-1.6033572027350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594150914448659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797075457224329E-2"/>
                  <c:y val="6.1843777819780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Sheet2!$A$16:$A$20</c:f>
              <c:strCache>
                <c:ptCount val="5"/>
                <c:pt idx="0">
                  <c:v>Membantu merencanakan proses pembelajaran</c:v>
                </c:pt>
                <c:pt idx="1">
                  <c:v>Panduan pembelajaran tematik yang jelas</c:v>
                </c:pt>
                <c:pt idx="2">
                  <c:v>Panduan pembelajaran saintifik yang jelas</c:v>
                </c:pt>
                <c:pt idx="3">
                  <c:v>Panduan penilaian otentik yang jelas</c:v>
                </c:pt>
                <c:pt idx="4">
                  <c:v>Efektif dalam proses pembelajaran</c:v>
                </c:pt>
              </c:strCache>
            </c:strRef>
          </c:cat>
          <c:val>
            <c:numRef>
              <c:f>Sheet2!$P$16:$P$20</c:f>
              <c:numCache>
                <c:formatCode>0.00%</c:formatCode>
                <c:ptCount val="5"/>
                <c:pt idx="0">
                  <c:v>0.96800000000000064</c:v>
                </c:pt>
                <c:pt idx="1">
                  <c:v>0.92300000000000004</c:v>
                </c:pt>
                <c:pt idx="2">
                  <c:v>0.92300000000000004</c:v>
                </c:pt>
                <c:pt idx="3">
                  <c:v>0.90399999999999991</c:v>
                </c:pt>
                <c:pt idx="4">
                  <c:v>0.96500000000000064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014848"/>
        <c:axId val="134016384"/>
      </c:radarChart>
      <c:catAx>
        <c:axId val="13401484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n-AU" sz="1600"/>
            </a:pPr>
            <a:endParaRPr lang="en-US"/>
          </a:p>
        </c:txPr>
        <c:crossAx val="134016384"/>
        <c:crosses val="autoZero"/>
        <c:auto val="1"/>
        <c:lblAlgn val="ctr"/>
        <c:lblOffset val="100"/>
        <c:noMultiLvlLbl val="0"/>
      </c:catAx>
      <c:valAx>
        <c:axId val="134016384"/>
        <c:scaling>
          <c:orientation val="minMax"/>
        </c:scaling>
        <c:delete val="0"/>
        <c:axPos val="l"/>
        <c:majorGridlines/>
        <c:numFmt formatCode="0%" sourceLinked="0"/>
        <c:majorTickMark val="cross"/>
        <c:minorTickMark val="none"/>
        <c:tickLblPos val="nextTo"/>
        <c:txPr>
          <a:bodyPr/>
          <a:lstStyle/>
          <a:p>
            <a:pPr>
              <a:defRPr lang="en-AU" sz="1200"/>
            </a:pPr>
            <a:endParaRPr lang="en-US"/>
          </a:p>
        </c:txPr>
        <c:crossAx val="134014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56032058492703"/>
          <c:y val="0.17964053406367686"/>
          <c:w val="0.54416221409823751"/>
          <c:h val="0.6624583475978546"/>
        </c:manualLayout>
      </c:layout>
      <c:radarChart>
        <c:radarStyle val="marker"/>
        <c:varyColors val="0"/>
        <c:ser>
          <c:idx val="0"/>
          <c:order val="0"/>
          <c:tx>
            <c:strRef>
              <c:f>Copy_pvt!$B$44</c:f>
              <c:strCache>
                <c:ptCount val="1"/>
                <c:pt idx="0">
                  <c:v>Guru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Copy_pvt!$A$45:$A$49</c:f>
              <c:strCache>
                <c:ptCount val="5"/>
                <c:pt idx="0">
                  <c:v>Sesuai kebutuhan pembelajaran</c:v>
                </c:pt>
                <c:pt idx="1">
                  <c:v>Mencakup standar proses</c:v>
                </c:pt>
                <c:pt idx="2">
                  <c:v>Mencakup standar kompetensi kelulusan</c:v>
                </c:pt>
                <c:pt idx="3">
                  <c:v>Mengubah pola pikir</c:v>
                </c:pt>
                <c:pt idx="4">
                  <c:v>Memuat hal-hal baru</c:v>
                </c:pt>
              </c:strCache>
            </c:strRef>
          </c:cat>
          <c:val>
            <c:numRef>
              <c:f>Copy_pvt!$B$45:$B$49</c:f>
              <c:numCache>
                <c:formatCode>0.00%</c:formatCode>
                <c:ptCount val="5"/>
                <c:pt idx="0">
                  <c:v>0.69844054580896453</c:v>
                </c:pt>
                <c:pt idx="1">
                  <c:v>0.65565945840639506</c:v>
                </c:pt>
                <c:pt idx="2">
                  <c:v>0.7368935837245697</c:v>
                </c:pt>
                <c:pt idx="3">
                  <c:v>0.83693209574987781</c:v>
                </c:pt>
                <c:pt idx="4">
                  <c:v>0.85218496431713753</c:v>
                </c:pt>
              </c:numCache>
            </c:numRef>
          </c:val>
        </c:ser>
        <c:ser>
          <c:idx val="1"/>
          <c:order val="1"/>
          <c:tx>
            <c:strRef>
              <c:f>Copy_pvt!$C$44</c:f>
              <c:strCache>
                <c:ptCount val="1"/>
                <c:pt idx="0">
                  <c:v>Kepala sekolah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Copy_pvt!$A$45:$A$49</c:f>
              <c:strCache>
                <c:ptCount val="5"/>
                <c:pt idx="0">
                  <c:v>Sesuai kebutuhan pembelajaran</c:v>
                </c:pt>
                <c:pt idx="1">
                  <c:v>Mencakup standar proses</c:v>
                </c:pt>
                <c:pt idx="2">
                  <c:v>Mencakup standar kompetensi kelulusan</c:v>
                </c:pt>
                <c:pt idx="3">
                  <c:v>Mengubah pola pikir</c:v>
                </c:pt>
                <c:pt idx="4">
                  <c:v>Memuat hal-hal baru</c:v>
                </c:pt>
              </c:strCache>
            </c:strRef>
          </c:cat>
          <c:val>
            <c:numRef>
              <c:f>Copy_pvt!$C$45:$C$49</c:f>
              <c:numCache>
                <c:formatCode>0.00%</c:formatCode>
                <c:ptCount val="5"/>
                <c:pt idx="0">
                  <c:v>0.79483568075117372</c:v>
                </c:pt>
                <c:pt idx="1">
                  <c:v>0.72637517630465465</c:v>
                </c:pt>
                <c:pt idx="2">
                  <c:v>0.79217719132893449</c:v>
                </c:pt>
                <c:pt idx="3">
                  <c:v>0.87576470588235256</c:v>
                </c:pt>
                <c:pt idx="4">
                  <c:v>0.88664158043273744</c:v>
                </c:pt>
              </c:numCache>
            </c:numRef>
          </c:val>
        </c:ser>
        <c:ser>
          <c:idx val="2"/>
          <c:order val="2"/>
          <c:tx>
            <c:strRef>
              <c:f>Copy_pvt!$D$44</c:f>
              <c:strCache>
                <c:ptCount val="1"/>
                <c:pt idx="0">
                  <c:v>Pengawas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dLbl>
              <c:idx val="0"/>
              <c:layout>
                <c:manualLayout>
                  <c:x val="2.2375208724735394E-2"/>
                  <c:y val="4.163333055899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4.85722189854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3.2381479323660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56152467304628E-2"/>
                  <c:y val="-3.4694442132493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2133212395969274E-3"/>
                  <c:y val="6.2449995838488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Copy_pvt!$A$45:$A$49</c:f>
              <c:strCache>
                <c:ptCount val="5"/>
                <c:pt idx="0">
                  <c:v>Sesuai kebutuhan pembelajaran</c:v>
                </c:pt>
                <c:pt idx="1">
                  <c:v>Mencakup standar proses</c:v>
                </c:pt>
                <c:pt idx="2">
                  <c:v>Mencakup standar kompetensi kelulusan</c:v>
                </c:pt>
                <c:pt idx="3">
                  <c:v>Mengubah pola pikir</c:v>
                </c:pt>
                <c:pt idx="4">
                  <c:v>Memuat hal-hal baru</c:v>
                </c:pt>
              </c:strCache>
            </c:strRef>
          </c:cat>
          <c:val>
            <c:numRef>
              <c:f>Copy_pvt!$D$45:$D$49</c:f>
              <c:numCache>
                <c:formatCode>0.00%</c:formatCode>
                <c:ptCount val="5"/>
                <c:pt idx="0">
                  <c:v>0.82900000000000063</c:v>
                </c:pt>
                <c:pt idx="1">
                  <c:v>0.76500000000000223</c:v>
                </c:pt>
                <c:pt idx="2">
                  <c:v>0.82000000000000062</c:v>
                </c:pt>
                <c:pt idx="3">
                  <c:v>0.87600000000000222</c:v>
                </c:pt>
                <c:pt idx="4">
                  <c:v>0.89200000000000002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089728"/>
        <c:axId val="134095616"/>
      </c:radarChart>
      <c:catAx>
        <c:axId val="13408972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n-AU" sz="1600"/>
            </a:pPr>
            <a:endParaRPr lang="en-US"/>
          </a:p>
        </c:txPr>
        <c:crossAx val="134095616"/>
        <c:crosses val="autoZero"/>
        <c:auto val="1"/>
        <c:lblAlgn val="ctr"/>
        <c:lblOffset val="100"/>
        <c:noMultiLvlLbl val="0"/>
      </c:catAx>
      <c:valAx>
        <c:axId val="134095616"/>
        <c:scaling>
          <c:orientation val="minMax"/>
        </c:scaling>
        <c:delete val="0"/>
        <c:axPos val="l"/>
        <c:majorGridlines/>
        <c:numFmt formatCode="0%" sourceLinked="0"/>
        <c:majorTickMark val="cross"/>
        <c:minorTickMark val="none"/>
        <c:tickLblPos val="nextTo"/>
        <c:txPr>
          <a:bodyPr/>
          <a:lstStyle/>
          <a:p>
            <a:pPr>
              <a:defRPr lang="en-AU" sz="1200"/>
            </a:pPr>
            <a:endParaRPr lang="en-US"/>
          </a:p>
        </c:txPr>
        <c:crossAx val="134089728"/>
        <c:crosses val="autoZero"/>
        <c:crossBetween val="between"/>
        <c:majorUnit val="0.2"/>
      </c:valAx>
    </c:plotArea>
    <c:legend>
      <c:legendPos val="l"/>
      <c:layout>
        <c:manualLayout>
          <c:xMode val="edge"/>
          <c:yMode val="edge"/>
          <c:x val="0.64057962962963166"/>
          <c:y val="6.7068300653594773E-2"/>
          <c:w val="0.32246269841269992"/>
          <c:h val="0.21011176470588236"/>
        </c:manualLayout>
      </c:layout>
      <c:overlay val="1"/>
      <c:spPr>
        <a:solidFill>
          <a:schemeClr val="bg1">
            <a:lumMod val="85000"/>
          </a:schemeClr>
        </a:solidFill>
      </c:spPr>
      <c:txPr>
        <a:bodyPr/>
        <a:lstStyle/>
        <a:p>
          <a:pPr>
            <a:defRPr lang="en-AU"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72855315660132"/>
          <c:y val="0.22975919342295317"/>
          <c:w val="0.50420980507298951"/>
          <c:h val="0.56150516899673197"/>
        </c:manualLayout>
      </c:layout>
      <c:radarChart>
        <c:radarStyle val="marker"/>
        <c:varyColors val="0"/>
        <c:ser>
          <c:idx val="0"/>
          <c:order val="0"/>
          <c:tx>
            <c:strRef>
              <c:f>Copy_pvt!$N$44</c:f>
              <c:strCache>
                <c:ptCount val="1"/>
                <c:pt idx="0">
                  <c:v>Guru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Copy_pvt!$A$45:$A$49</c:f>
              <c:strCache>
                <c:ptCount val="5"/>
                <c:pt idx="0">
                  <c:v>Sesuai kebutuhan pembelajaran</c:v>
                </c:pt>
                <c:pt idx="1">
                  <c:v>Mencakup standar proses</c:v>
                </c:pt>
                <c:pt idx="2">
                  <c:v>Mencakup standar kompetensi kelulusan</c:v>
                </c:pt>
                <c:pt idx="3">
                  <c:v>Mengubah pola pikir</c:v>
                </c:pt>
                <c:pt idx="4">
                  <c:v>Memuat hal-hal baru</c:v>
                </c:pt>
              </c:strCache>
            </c:strRef>
          </c:cat>
          <c:val>
            <c:numRef>
              <c:f>Copy_pvt!$N$45:$N$49</c:f>
              <c:numCache>
                <c:formatCode>0.00%</c:formatCode>
                <c:ptCount val="5"/>
                <c:pt idx="0">
                  <c:v>0.67289575289575665</c:v>
                </c:pt>
                <c:pt idx="1">
                  <c:v>0.6364901430228066</c:v>
                </c:pt>
                <c:pt idx="2">
                  <c:v>0.71340607950116908</c:v>
                </c:pt>
                <c:pt idx="3">
                  <c:v>0.8287309959664908</c:v>
                </c:pt>
                <c:pt idx="4">
                  <c:v>0.84441520241504764</c:v>
                </c:pt>
              </c:numCache>
            </c:numRef>
          </c:val>
        </c:ser>
        <c:ser>
          <c:idx val="1"/>
          <c:order val="1"/>
          <c:tx>
            <c:strRef>
              <c:f>Copy_pvt!$O$44</c:f>
              <c:strCache>
                <c:ptCount val="1"/>
                <c:pt idx="0">
                  <c:v>Kepala sekolah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Copy_pvt!$A$45:$A$49</c:f>
              <c:strCache>
                <c:ptCount val="5"/>
                <c:pt idx="0">
                  <c:v>Sesuai kebutuhan pembelajaran</c:v>
                </c:pt>
                <c:pt idx="1">
                  <c:v>Mencakup standar proses</c:v>
                </c:pt>
                <c:pt idx="2">
                  <c:v>Mencakup standar kompetensi kelulusan</c:v>
                </c:pt>
                <c:pt idx="3">
                  <c:v>Mengubah pola pikir</c:v>
                </c:pt>
                <c:pt idx="4">
                  <c:v>Memuat hal-hal baru</c:v>
                </c:pt>
              </c:strCache>
            </c:strRef>
          </c:cat>
          <c:val>
            <c:numRef>
              <c:f>Copy_pvt!$O$45:$O$49</c:f>
              <c:numCache>
                <c:formatCode>0.00%</c:formatCode>
                <c:ptCount val="5"/>
                <c:pt idx="0">
                  <c:v>0.80536332179930481</c:v>
                </c:pt>
                <c:pt idx="1">
                  <c:v>0.7517301038062284</c:v>
                </c:pt>
                <c:pt idx="2">
                  <c:v>0.80502599653380003</c:v>
                </c:pt>
                <c:pt idx="3">
                  <c:v>0.88117953165654861</c:v>
                </c:pt>
                <c:pt idx="4">
                  <c:v>0.88831168831168839</c:v>
                </c:pt>
              </c:numCache>
            </c:numRef>
          </c:val>
        </c:ser>
        <c:ser>
          <c:idx val="2"/>
          <c:order val="2"/>
          <c:tx>
            <c:strRef>
              <c:f>Copy_pvt!$P$44</c:f>
              <c:strCache>
                <c:ptCount val="1"/>
                <c:pt idx="0">
                  <c:v>Pengawas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dLbl>
              <c:idx val="0"/>
              <c:layout>
                <c:manualLayout>
                  <c:x val="1.579426498216616E-2"/>
                  <c:y val="3.9686464066562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5809437425692332E-3"/>
                  <c:y val="5.8362447156710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588529964332319E-2"/>
                  <c:y val="-2.33449788626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529509988110773E-2"/>
                  <c:y val="-5.1358953497905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2133212395969274E-3"/>
                  <c:y val="7.0034936588052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Copy_pvt!$A$45:$A$49</c:f>
              <c:strCache>
                <c:ptCount val="5"/>
                <c:pt idx="0">
                  <c:v>Sesuai kebutuhan pembelajaran</c:v>
                </c:pt>
                <c:pt idx="1">
                  <c:v>Mencakup standar proses</c:v>
                </c:pt>
                <c:pt idx="2">
                  <c:v>Mencakup standar kompetensi kelulusan</c:v>
                </c:pt>
                <c:pt idx="3">
                  <c:v>Mengubah pola pikir</c:v>
                </c:pt>
                <c:pt idx="4">
                  <c:v>Memuat hal-hal baru</c:v>
                </c:pt>
              </c:strCache>
            </c:strRef>
          </c:cat>
          <c:val>
            <c:numRef>
              <c:f>Copy_pvt!$P$45:$P$49</c:f>
              <c:numCache>
                <c:formatCode>0.00%</c:formatCode>
                <c:ptCount val="5"/>
                <c:pt idx="0">
                  <c:v>0.82900000000000063</c:v>
                </c:pt>
                <c:pt idx="1">
                  <c:v>0.76500000000000223</c:v>
                </c:pt>
                <c:pt idx="2">
                  <c:v>0.82000000000000062</c:v>
                </c:pt>
                <c:pt idx="3">
                  <c:v>0.87600000000000222</c:v>
                </c:pt>
                <c:pt idx="4">
                  <c:v>0.89200000000000002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140672"/>
        <c:axId val="134142208"/>
      </c:radarChart>
      <c:catAx>
        <c:axId val="13414067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n-AU" sz="1400"/>
            </a:pPr>
            <a:endParaRPr lang="en-US"/>
          </a:p>
        </c:txPr>
        <c:crossAx val="134142208"/>
        <c:crosses val="autoZero"/>
        <c:auto val="1"/>
        <c:lblAlgn val="ctr"/>
        <c:lblOffset val="100"/>
        <c:noMultiLvlLbl val="0"/>
      </c:catAx>
      <c:valAx>
        <c:axId val="134142208"/>
        <c:scaling>
          <c:orientation val="minMax"/>
        </c:scaling>
        <c:delete val="0"/>
        <c:axPos val="l"/>
        <c:majorGridlines/>
        <c:numFmt formatCode="0%" sourceLinked="0"/>
        <c:majorTickMark val="cross"/>
        <c:minorTickMark val="none"/>
        <c:tickLblPos val="nextTo"/>
        <c:txPr>
          <a:bodyPr/>
          <a:lstStyle/>
          <a:p>
            <a:pPr>
              <a:defRPr lang="en-AU" sz="1400"/>
            </a:pPr>
            <a:endParaRPr lang="en-US"/>
          </a:p>
        </c:txPr>
        <c:crossAx val="13414067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50879751142246"/>
          <c:y val="0.22809680881526817"/>
          <c:w val="0.52071232536662515"/>
          <c:h val="0.61714053376785294"/>
        </c:manualLayout>
      </c:layout>
      <c:radarChart>
        <c:radarStyle val="marker"/>
        <c:varyColors val="0"/>
        <c:ser>
          <c:idx val="0"/>
          <c:order val="0"/>
          <c:tx>
            <c:strRef>
              <c:f>Sheet5!$B$3</c:f>
              <c:strCache>
                <c:ptCount val="1"/>
                <c:pt idx="0">
                  <c:v>Guru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Sheet5!$A$4:$A$11</c:f>
              <c:strCache>
                <c:ptCount val="8"/>
                <c:pt idx="0">
                  <c:v>Daya nalar lebih baik</c:v>
                </c:pt>
                <c:pt idx="1">
                  <c:v>Hasrat membaca lebih tinggi</c:v>
                </c:pt>
                <c:pt idx="2">
                  <c:v>Karakter lebih terbangun</c:v>
                </c:pt>
                <c:pt idx="3">
                  <c:v>Lebih aktif bertanya dan berpendapat</c:v>
                </c:pt>
                <c:pt idx="4">
                  <c:v>Lebih semangat belajar</c:v>
                </c:pt>
                <c:pt idx="5">
                  <c:v>Lebih terampil inovatif dan produktif</c:v>
                </c:pt>
                <c:pt idx="6">
                  <c:v>Proses pembelajaran lebih menarik</c:v>
                </c:pt>
                <c:pt idx="7">
                  <c:v>Termotivasi melakukan observasi</c:v>
                </c:pt>
              </c:strCache>
            </c:strRef>
          </c:cat>
          <c:val>
            <c:numRef>
              <c:f>Sheet5!$B$4:$B$11</c:f>
              <c:numCache>
                <c:formatCode>0.00%</c:formatCode>
                <c:ptCount val="8"/>
                <c:pt idx="0">
                  <c:v>0.76444790956047393</c:v>
                </c:pt>
                <c:pt idx="1">
                  <c:v>0.74385485758876713</c:v>
                </c:pt>
                <c:pt idx="2">
                  <c:v>0.82535932270131918</c:v>
                </c:pt>
                <c:pt idx="3">
                  <c:v>0.79161793372319855</c:v>
                </c:pt>
                <c:pt idx="4">
                  <c:v>0.79198361614979784</c:v>
                </c:pt>
                <c:pt idx="5">
                  <c:v>0.78300691805514955</c:v>
                </c:pt>
                <c:pt idx="6">
                  <c:v>0.88043266419801158</c:v>
                </c:pt>
                <c:pt idx="7">
                  <c:v>0.78413409999025219</c:v>
                </c:pt>
              </c:numCache>
            </c:numRef>
          </c:val>
        </c:ser>
        <c:ser>
          <c:idx val="1"/>
          <c:order val="1"/>
          <c:tx>
            <c:strRef>
              <c:f>Sheet5!$C$3</c:f>
              <c:strCache>
                <c:ptCount val="1"/>
                <c:pt idx="0">
                  <c:v>Kepala Sekolah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Sheet5!$A$4:$A$11</c:f>
              <c:strCache>
                <c:ptCount val="8"/>
                <c:pt idx="0">
                  <c:v>Daya nalar lebih baik</c:v>
                </c:pt>
                <c:pt idx="1">
                  <c:v>Hasrat membaca lebih tinggi</c:v>
                </c:pt>
                <c:pt idx="2">
                  <c:v>Karakter lebih terbangun</c:v>
                </c:pt>
                <c:pt idx="3">
                  <c:v>Lebih aktif bertanya dan berpendapat</c:v>
                </c:pt>
                <c:pt idx="4">
                  <c:v>Lebih semangat belajar</c:v>
                </c:pt>
                <c:pt idx="5">
                  <c:v>Lebih terampil inovatif dan produktif</c:v>
                </c:pt>
                <c:pt idx="6">
                  <c:v>Proses pembelajaran lebih menarik</c:v>
                </c:pt>
                <c:pt idx="7">
                  <c:v>Termotivasi melakukan observasi</c:v>
                </c:pt>
              </c:strCache>
            </c:strRef>
          </c:cat>
          <c:val>
            <c:numRef>
              <c:f>Sheet5!$C$4:$C$11</c:f>
              <c:numCache>
                <c:formatCode>0.00%</c:formatCode>
                <c:ptCount val="8"/>
                <c:pt idx="0">
                  <c:v>0.86431924882629108</c:v>
                </c:pt>
                <c:pt idx="1">
                  <c:v>0.8684210526315842</c:v>
                </c:pt>
                <c:pt idx="2">
                  <c:v>0.91432651118514952</c:v>
                </c:pt>
                <c:pt idx="3">
                  <c:v>0.87887323943662155</c:v>
                </c:pt>
                <c:pt idx="4">
                  <c:v>0.87511737089201858</c:v>
                </c:pt>
                <c:pt idx="5">
                  <c:v>0.86431924882629108</c:v>
                </c:pt>
                <c:pt idx="6">
                  <c:v>0.94642857142857395</c:v>
                </c:pt>
                <c:pt idx="7">
                  <c:v>0.86478873239436871</c:v>
                </c:pt>
              </c:numCache>
            </c:numRef>
          </c:val>
        </c:ser>
        <c:ser>
          <c:idx val="2"/>
          <c:order val="2"/>
          <c:tx>
            <c:strRef>
              <c:f>Sheet5!$D$3</c:f>
              <c:strCache>
                <c:ptCount val="1"/>
                <c:pt idx="0">
                  <c:v>Pengawas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txPr>
              <a:bodyPr/>
              <a:lstStyle/>
              <a:p>
                <a:pPr>
                  <a:defRPr sz="11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Sheet5!$A$4:$A$11</c:f>
              <c:strCache>
                <c:ptCount val="8"/>
                <c:pt idx="0">
                  <c:v>Daya nalar lebih baik</c:v>
                </c:pt>
                <c:pt idx="1">
                  <c:v>Hasrat membaca lebih tinggi</c:v>
                </c:pt>
                <c:pt idx="2">
                  <c:v>Karakter lebih terbangun</c:v>
                </c:pt>
                <c:pt idx="3">
                  <c:v>Lebih aktif bertanya dan berpendapat</c:v>
                </c:pt>
                <c:pt idx="4">
                  <c:v>Lebih semangat belajar</c:v>
                </c:pt>
                <c:pt idx="5">
                  <c:v>Lebih terampil inovatif dan produktif</c:v>
                </c:pt>
                <c:pt idx="6">
                  <c:v>Proses pembelajaran lebih menarik</c:v>
                </c:pt>
                <c:pt idx="7">
                  <c:v>Termotivasi melakukan observasi</c:v>
                </c:pt>
              </c:strCache>
            </c:strRef>
          </c:cat>
          <c:val>
            <c:numRef>
              <c:f>Sheet5!$D$4:$D$11</c:f>
              <c:numCache>
                <c:formatCode>0.00%</c:formatCode>
                <c:ptCount val="8"/>
                <c:pt idx="0">
                  <c:v>0.877000000000002</c:v>
                </c:pt>
                <c:pt idx="1">
                  <c:v>0.88100000000000001</c:v>
                </c:pt>
                <c:pt idx="2">
                  <c:v>0.90800000000000003</c:v>
                </c:pt>
                <c:pt idx="3">
                  <c:v>0.87200000000000177</c:v>
                </c:pt>
                <c:pt idx="4">
                  <c:v>0.8859999999999999</c:v>
                </c:pt>
                <c:pt idx="5">
                  <c:v>0.87200000000000166</c:v>
                </c:pt>
                <c:pt idx="6">
                  <c:v>0.94299999999999995</c:v>
                </c:pt>
                <c:pt idx="7">
                  <c:v>0.87500000000000189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683072"/>
        <c:axId val="133684608"/>
      </c:radarChart>
      <c:catAx>
        <c:axId val="13368307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n-AU" sz="1800"/>
            </a:pPr>
            <a:endParaRPr lang="en-US"/>
          </a:p>
        </c:txPr>
        <c:crossAx val="133684608"/>
        <c:crosses val="autoZero"/>
        <c:auto val="1"/>
        <c:lblAlgn val="ctr"/>
        <c:lblOffset val="100"/>
        <c:noMultiLvlLbl val="0"/>
      </c:catAx>
      <c:valAx>
        <c:axId val="133684608"/>
        <c:scaling>
          <c:orientation val="minMax"/>
        </c:scaling>
        <c:delete val="0"/>
        <c:axPos val="l"/>
        <c:majorGridlines/>
        <c:numFmt formatCode="0%" sourceLinked="0"/>
        <c:majorTickMark val="cross"/>
        <c:minorTickMark val="none"/>
        <c:tickLblPos val="nextTo"/>
        <c:txPr>
          <a:bodyPr/>
          <a:lstStyle/>
          <a:p>
            <a:pPr>
              <a:defRPr lang="en-AU" sz="1100"/>
            </a:pPr>
            <a:endParaRPr lang="en-US"/>
          </a:p>
        </c:txPr>
        <c:crossAx val="133683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09692538432683"/>
          <c:y val="0.82497069075401475"/>
          <c:w val="0.22954086989126377"/>
          <c:h val="0.14888474057055331"/>
        </c:manualLayout>
      </c:layout>
      <c:overlay val="1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lang="en-AU"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23717489859237"/>
          <c:y val="0.18137683587423928"/>
          <c:w val="0.57182868050584645"/>
          <c:h val="0.66916122186854354"/>
        </c:manualLayout>
      </c:layout>
      <c:radarChart>
        <c:radarStyle val="marker"/>
        <c:varyColors val="0"/>
        <c:ser>
          <c:idx val="0"/>
          <c:order val="0"/>
          <c:tx>
            <c:strRef>
              <c:f>Sheet5!$N$3</c:f>
              <c:strCache>
                <c:ptCount val="1"/>
                <c:pt idx="0">
                  <c:v>Guru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Sheet5!$A$4:$A$11</c:f>
              <c:strCache>
                <c:ptCount val="8"/>
                <c:pt idx="0">
                  <c:v>Daya nalar lebih baik</c:v>
                </c:pt>
                <c:pt idx="1">
                  <c:v>Hasrat membaca lebih tinggi</c:v>
                </c:pt>
                <c:pt idx="2">
                  <c:v>Karakter lebih terbangun</c:v>
                </c:pt>
                <c:pt idx="3">
                  <c:v>Lebih aktif bertanya dan berpendapat</c:v>
                </c:pt>
                <c:pt idx="4">
                  <c:v>Lebih semangat belajar</c:v>
                </c:pt>
                <c:pt idx="5">
                  <c:v>Lebih terampil inovatif dan produktif</c:v>
                </c:pt>
                <c:pt idx="6">
                  <c:v>Proses pembelajaran lebih menarik</c:v>
                </c:pt>
                <c:pt idx="7">
                  <c:v>Termotivasi melakukan observasi</c:v>
                </c:pt>
              </c:strCache>
            </c:strRef>
          </c:cat>
          <c:val>
            <c:numRef>
              <c:f>Sheet5!$N$4:$N$11</c:f>
              <c:numCache>
                <c:formatCode>0.00%</c:formatCode>
                <c:ptCount val="8"/>
                <c:pt idx="0">
                  <c:v>0.77425574579669909</c:v>
                </c:pt>
                <c:pt idx="1">
                  <c:v>0.72065401820145203</c:v>
                </c:pt>
                <c:pt idx="2">
                  <c:v>0.82565943499297834</c:v>
                </c:pt>
                <c:pt idx="3">
                  <c:v>0.78707986432315968</c:v>
                </c:pt>
                <c:pt idx="4">
                  <c:v>0.77467612584824186</c:v>
                </c:pt>
                <c:pt idx="5">
                  <c:v>0.78105003469277812</c:v>
                </c:pt>
                <c:pt idx="6">
                  <c:v>0.86381863047501795</c:v>
                </c:pt>
                <c:pt idx="7">
                  <c:v>0.77718648773715859</c:v>
                </c:pt>
              </c:numCache>
            </c:numRef>
          </c:val>
        </c:ser>
        <c:ser>
          <c:idx val="1"/>
          <c:order val="1"/>
          <c:tx>
            <c:strRef>
              <c:f>Sheet5!$O$3</c:f>
              <c:strCache>
                <c:ptCount val="1"/>
                <c:pt idx="0">
                  <c:v>Kepala Sekolah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Sheet5!$A$4:$A$11</c:f>
              <c:strCache>
                <c:ptCount val="8"/>
                <c:pt idx="0">
                  <c:v>Daya nalar lebih baik</c:v>
                </c:pt>
                <c:pt idx="1">
                  <c:v>Hasrat membaca lebih tinggi</c:v>
                </c:pt>
                <c:pt idx="2">
                  <c:v>Karakter lebih terbangun</c:v>
                </c:pt>
                <c:pt idx="3">
                  <c:v>Lebih aktif bertanya dan berpendapat</c:v>
                </c:pt>
                <c:pt idx="4">
                  <c:v>Lebih semangat belajar</c:v>
                </c:pt>
                <c:pt idx="5">
                  <c:v>Lebih terampil inovatif dan produktif</c:v>
                </c:pt>
                <c:pt idx="6">
                  <c:v>Proses pembelajaran lebih menarik</c:v>
                </c:pt>
                <c:pt idx="7">
                  <c:v>Termotivasi melakukan observasi</c:v>
                </c:pt>
              </c:strCache>
            </c:strRef>
          </c:cat>
          <c:val>
            <c:numRef>
              <c:f>Sheet5!$O$4:$O$11</c:f>
              <c:numCache>
                <c:formatCode>0.00%</c:formatCode>
                <c:ptCount val="8"/>
                <c:pt idx="0">
                  <c:v>0.89177489177489355</c:v>
                </c:pt>
                <c:pt idx="1">
                  <c:v>0.89437229437229437</c:v>
                </c:pt>
                <c:pt idx="2">
                  <c:v>0.92732049036777664</c:v>
                </c:pt>
                <c:pt idx="3">
                  <c:v>0.9073593073593077</c:v>
                </c:pt>
                <c:pt idx="4">
                  <c:v>0.90476190476190288</c:v>
                </c:pt>
                <c:pt idx="5">
                  <c:v>0.89177489177489355</c:v>
                </c:pt>
                <c:pt idx="6">
                  <c:v>0.94718614718614658</c:v>
                </c:pt>
                <c:pt idx="7">
                  <c:v>0.89696969696969764</c:v>
                </c:pt>
              </c:numCache>
            </c:numRef>
          </c:val>
        </c:ser>
        <c:ser>
          <c:idx val="2"/>
          <c:order val="2"/>
          <c:tx>
            <c:strRef>
              <c:f>Sheet5!$P$3</c:f>
              <c:strCache>
                <c:ptCount val="1"/>
                <c:pt idx="0">
                  <c:v>Pengawas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Sheet5!$A$4:$A$11</c:f>
              <c:strCache>
                <c:ptCount val="8"/>
                <c:pt idx="0">
                  <c:v>Daya nalar lebih baik</c:v>
                </c:pt>
                <c:pt idx="1">
                  <c:v>Hasrat membaca lebih tinggi</c:v>
                </c:pt>
                <c:pt idx="2">
                  <c:v>Karakter lebih terbangun</c:v>
                </c:pt>
                <c:pt idx="3">
                  <c:v>Lebih aktif bertanya dan berpendapat</c:v>
                </c:pt>
                <c:pt idx="4">
                  <c:v>Lebih semangat belajar</c:v>
                </c:pt>
                <c:pt idx="5">
                  <c:v>Lebih terampil inovatif dan produktif</c:v>
                </c:pt>
                <c:pt idx="6">
                  <c:v>Proses pembelajaran lebih menarik</c:v>
                </c:pt>
                <c:pt idx="7">
                  <c:v>Termotivasi melakukan observasi</c:v>
                </c:pt>
              </c:strCache>
            </c:strRef>
          </c:cat>
          <c:val>
            <c:numRef>
              <c:f>Sheet5!$P$4:$P$11</c:f>
              <c:numCache>
                <c:formatCode>0.00%</c:formatCode>
                <c:ptCount val="8"/>
                <c:pt idx="0">
                  <c:v>0.86800000000000177</c:v>
                </c:pt>
                <c:pt idx="1">
                  <c:v>0.83800000000000063</c:v>
                </c:pt>
                <c:pt idx="2">
                  <c:v>0.8879999999999999</c:v>
                </c:pt>
                <c:pt idx="3">
                  <c:v>0.83400000000000063</c:v>
                </c:pt>
                <c:pt idx="4">
                  <c:v>0.86600000000000177</c:v>
                </c:pt>
                <c:pt idx="5">
                  <c:v>0.83200000000000063</c:v>
                </c:pt>
                <c:pt idx="6">
                  <c:v>0.90900000000000003</c:v>
                </c:pt>
                <c:pt idx="7">
                  <c:v>0.86400000000000177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749760"/>
        <c:axId val="133755648"/>
      </c:radarChart>
      <c:catAx>
        <c:axId val="13374976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n-AU" sz="1600"/>
            </a:pPr>
            <a:endParaRPr lang="en-US"/>
          </a:p>
        </c:txPr>
        <c:crossAx val="133755648"/>
        <c:crosses val="autoZero"/>
        <c:auto val="1"/>
        <c:lblAlgn val="ctr"/>
        <c:lblOffset val="100"/>
        <c:noMultiLvlLbl val="0"/>
      </c:catAx>
      <c:valAx>
        <c:axId val="133755648"/>
        <c:scaling>
          <c:orientation val="minMax"/>
        </c:scaling>
        <c:delete val="0"/>
        <c:axPos val="l"/>
        <c:majorGridlines/>
        <c:numFmt formatCode="0%" sourceLinked="0"/>
        <c:majorTickMark val="cross"/>
        <c:minorTickMark val="none"/>
        <c:tickLblPos val="nextTo"/>
        <c:txPr>
          <a:bodyPr/>
          <a:lstStyle/>
          <a:p>
            <a:pPr>
              <a:defRPr lang="en-AU" sz="1100"/>
            </a:pPr>
            <a:endParaRPr lang="en-US"/>
          </a:p>
        </c:txPr>
        <c:crossAx val="13374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Sheet5!$F$3</c:f>
              <c:strCache>
                <c:ptCount val="1"/>
                <c:pt idx="0">
                  <c:v>Guru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Sheet5!$A$4:$A$11</c:f>
              <c:strCache>
                <c:ptCount val="8"/>
                <c:pt idx="0">
                  <c:v>Daya nalar lebih baik</c:v>
                </c:pt>
                <c:pt idx="1">
                  <c:v>Hasrat membaca lebih tinggi</c:v>
                </c:pt>
                <c:pt idx="2">
                  <c:v>Karakter lebih terbangun</c:v>
                </c:pt>
                <c:pt idx="3">
                  <c:v>Lebih aktif bertanya dan berpendapat</c:v>
                </c:pt>
                <c:pt idx="4">
                  <c:v>Lebih semangat belajar</c:v>
                </c:pt>
                <c:pt idx="5">
                  <c:v>Lebih terampil inovatif dan produktif</c:v>
                </c:pt>
                <c:pt idx="6">
                  <c:v>Proses pembelajaran lebih menarik</c:v>
                </c:pt>
                <c:pt idx="7">
                  <c:v>Termotivasi melakukan observasi</c:v>
                </c:pt>
              </c:strCache>
            </c:strRef>
          </c:cat>
          <c:val>
            <c:numRef>
              <c:f>Sheet5!$F$4:$F$11</c:f>
              <c:numCache>
                <c:formatCode>0.00%</c:formatCode>
                <c:ptCount val="8"/>
                <c:pt idx="0">
                  <c:v>0.80505845860176573</c:v>
                </c:pt>
                <c:pt idx="1">
                  <c:v>0.75011944577161949</c:v>
                </c:pt>
                <c:pt idx="2">
                  <c:v>0.82323110359816465</c:v>
                </c:pt>
                <c:pt idx="3">
                  <c:v>0.83675417661098106</c:v>
                </c:pt>
                <c:pt idx="4">
                  <c:v>0.7673031026253001</c:v>
                </c:pt>
                <c:pt idx="5">
                  <c:v>0.78194411272988085</c:v>
                </c:pt>
                <c:pt idx="6">
                  <c:v>0.79546539379474857</c:v>
                </c:pt>
                <c:pt idx="7">
                  <c:v>0.74128045867176295</c:v>
                </c:pt>
              </c:numCache>
            </c:numRef>
          </c:val>
        </c:ser>
        <c:ser>
          <c:idx val="1"/>
          <c:order val="1"/>
          <c:tx>
            <c:strRef>
              <c:f>Sheet5!$G$3</c:f>
              <c:strCache>
                <c:ptCount val="1"/>
                <c:pt idx="0">
                  <c:v>Kepala Sekolah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Sheet5!$A$4:$A$11</c:f>
              <c:strCache>
                <c:ptCount val="8"/>
                <c:pt idx="0">
                  <c:v>Daya nalar lebih baik</c:v>
                </c:pt>
                <c:pt idx="1">
                  <c:v>Hasrat membaca lebih tinggi</c:v>
                </c:pt>
                <c:pt idx="2">
                  <c:v>Karakter lebih terbangun</c:v>
                </c:pt>
                <c:pt idx="3">
                  <c:v>Lebih aktif bertanya dan berpendapat</c:v>
                </c:pt>
                <c:pt idx="4">
                  <c:v>Lebih semangat belajar</c:v>
                </c:pt>
                <c:pt idx="5">
                  <c:v>Lebih terampil inovatif dan produktif</c:v>
                </c:pt>
                <c:pt idx="6">
                  <c:v>Proses pembelajaran lebih menarik</c:v>
                </c:pt>
                <c:pt idx="7">
                  <c:v>Termotivasi melakukan observasi</c:v>
                </c:pt>
              </c:strCache>
            </c:strRef>
          </c:cat>
          <c:val>
            <c:numRef>
              <c:f>Sheet5!$G$4:$G$11</c:f>
              <c:numCache>
                <c:formatCode>0.00%</c:formatCode>
                <c:ptCount val="8"/>
                <c:pt idx="0">
                  <c:v>0.86987704918032782</c:v>
                </c:pt>
                <c:pt idx="1">
                  <c:v>0.89446721311475408</c:v>
                </c:pt>
                <c:pt idx="2">
                  <c:v>0.90794979079497895</c:v>
                </c:pt>
                <c:pt idx="3">
                  <c:v>0.90778688524590156</c:v>
                </c:pt>
                <c:pt idx="4">
                  <c:v>0.8943589743589746</c:v>
                </c:pt>
                <c:pt idx="5">
                  <c:v>0.86987704918032782</c:v>
                </c:pt>
                <c:pt idx="6">
                  <c:v>0.91495901639344657</c:v>
                </c:pt>
                <c:pt idx="7">
                  <c:v>0.87602459016393464</c:v>
                </c:pt>
              </c:numCache>
            </c:numRef>
          </c:val>
        </c:ser>
        <c:ser>
          <c:idx val="2"/>
          <c:order val="2"/>
          <c:tx>
            <c:strRef>
              <c:f>Sheet5!$H$3</c:f>
              <c:strCache>
                <c:ptCount val="1"/>
                <c:pt idx="0">
                  <c:v>Pengawas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Sheet5!$A$4:$A$11</c:f>
              <c:strCache>
                <c:ptCount val="8"/>
                <c:pt idx="0">
                  <c:v>Daya nalar lebih baik</c:v>
                </c:pt>
                <c:pt idx="1">
                  <c:v>Hasrat membaca lebih tinggi</c:v>
                </c:pt>
                <c:pt idx="2">
                  <c:v>Karakter lebih terbangun</c:v>
                </c:pt>
                <c:pt idx="3">
                  <c:v>Lebih aktif bertanya dan berpendapat</c:v>
                </c:pt>
                <c:pt idx="4">
                  <c:v>Lebih semangat belajar</c:v>
                </c:pt>
                <c:pt idx="5">
                  <c:v>Lebih terampil inovatif dan produktif</c:v>
                </c:pt>
                <c:pt idx="6">
                  <c:v>Proses pembelajaran lebih menarik</c:v>
                </c:pt>
                <c:pt idx="7">
                  <c:v>Termotivasi melakukan observasi</c:v>
                </c:pt>
              </c:strCache>
            </c:strRef>
          </c:cat>
          <c:val>
            <c:numRef>
              <c:f>Sheet5!$H$4:$H$11</c:f>
              <c:numCache>
                <c:formatCode>0.00%</c:formatCode>
                <c:ptCount val="8"/>
                <c:pt idx="0">
                  <c:v>0.87363304981773959</c:v>
                </c:pt>
                <c:pt idx="1">
                  <c:v>0.84951456310679596</c:v>
                </c:pt>
                <c:pt idx="2">
                  <c:v>0.87545787545787745</c:v>
                </c:pt>
                <c:pt idx="3">
                  <c:v>0.8581818181818206</c:v>
                </c:pt>
                <c:pt idx="4">
                  <c:v>0.84727272727272729</c:v>
                </c:pt>
                <c:pt idx="5">
                  <c:v>0.8581818181818206</c:v>
                </c:pt>
                <c:pt idx="6">
                  <c:v>0.88727272727272544</c:v>
                </c:pt>
                <c:pt idx="7">
                  <c:v>0.86787878787879014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808128"/>
        <c:axId val="133809664"/>
      </c:radarChart>
      <c:catAx>
        <c:axId val="13380812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n-AU" sz="1800"/>
            </a:pPr>
            <a:endParaRPr lang="en-US"/>
          </a:p>
        </c:txPr>
        <c:crossAx val="133809664"/>
        <c:crosses val="autoZero"/>
        <c:auto val="1"/>
        <c:lblAlgn val="ctr"/>
        <c:lblOffset val="100"/>
        <c:noMultiLvlLbl val="0"/>
      </c:catAx>
      <c:valAx>
        <c:axId val="133809664"/>
        <c:scaling>
          <c:orientation val="minMax"/>
        </c:scaling>
        <c:delete val="0"/>
        <c:axPos val="l"/>
        <c:majorGridlines/>
        <c:numFmt formatCode="0%" sourceLinked="0"/>
        <c:majorTickMark val="cross"/>
        <c:minorTickMark val="none"/>
        <c:tickLblPos val="nextTo"/>
        <c:txPr>
          <a:bodyPr/>
          <a:lstStyle/>
          <a:p>
            <a:pPr>
              <a:defRPr lang="en-AU" sz="1200"/>
            </a:pPr>
            <a:endParaRPr lang="en-US"/>
          </a:p>
        </c:txPr>
        <c:crossAx val="13380812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806B0-365B-4C86-B595-54E54625CEC7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84A9B-3D06-4A32-80A0-11233B8A6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5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7388"/>
            <a:ext cx="4949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D9D9D9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>
              <a:ea typeface="MS PGothic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0" y="8605838"/>
            <a:ext cx="6858000" cy="498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mtClean="0"/>
              <a:t>Halaman </a:t>
            </a:r>
            <a:fld id="{407FAE82-0A60-4358-A5F5-255B1E05D47C}" type="slidenum">
              <a:rPr lang="id-ID" smtClean="0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684420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4A9B-3D06-4A32-80A0-11233B8A610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42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4A9B-3D06-4A32-80A0-11233B8A610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24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4A9B-3D06-4A32-80A0-11233B8A610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55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4A9B-3D06-4A32-80A0-11233B8A610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20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4A9B-3D06-4A32-80A0-11233B8A610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30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A14F1B-1D83-4A2B-B3C2-83A6A8E9D22B}" type="slidenum">
              <a:rPr lang="id-ID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289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88272-EA40-4CAE-9C19-819BF8CC777F}" type="slidenum">
              <a:rPr lang="id-ID" smtClean="0"/>
              <a:pPr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3939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4A9B-3D06-4A32-80A0-11233B8A610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42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mtClean="0"/>
              <a:t>SMA NU</a:t>
            </a:r>
            <a:r>
              <a:rPr lang="id-ID" baseline="0" smtClean="0"/>
              <a:t> Centini dihapus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88272-EA40-4CAE-9C19-819BF8CC777F}" type="slidenum">
              <a:rPr lang="id-ID" smtClean="0"/>
              <a:pPr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6944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A9E3-C790-42BC-A883-27490D910C4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7388"/>
            <a:ext cx="4949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z="140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0" y="8605838"/>
            <a:ext cx="6858000" cy="498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mtClean="0"/>
              <a:t>Halaman </a:t>
            </a:r>
            <a:fld id="{8AE04405-9145-4D2A-BF21-55D4D5FE48C8}" type="slidenum">
              <a:rPr lang="id-ID" smtClean="0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430196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DD5B-D638-47D2-BF8E-EFB2C65FE91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32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A9E3-C790-42BC-A883-27490D910C4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4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Update : 02/09/2013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DD5B-D638-47D2-BF8E-EFB2C65FE91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32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4A9B-3D06-4A32-80A0-11233B8A610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42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7388"/>
            <a:ext cx="4949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z="140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0" y="8605838"/>
            <a:ext cx="6858000" cy="498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mtClean="0"/>
              <a:t>Halaman </a:t>
            </a:r>
            <a:fld id="{8AE04405-9145-4D2A-BF21-55D4D5FE48C8}" type="slidenum">
              <a:rPr lang="id-ID" smtClean="0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430196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7388"/>
            <a:ext cx="4949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z="140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0" y="8605838"/>
            <a:ext cx="6858000" cy="498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mtClean="0"/>
              <a:t>Halaman </a:t>
            </a:r>
            <a:fld id="{8AE04405-9145-4D2A-BF21-55D4D5FE48C8}" type="slidenum">
              <a:rPr lang="id-ID" smtClean="0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4301964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Majelis NU, Muhammadiyah,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5024-120F-454D-9454-237AF5122746}" type="slidenum">
              <a:rPr lang="id-ID" smtClean="0"/>
              <a:pPr/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6234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7388"/>
            <a:ext cx="4949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z="140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0" y="8605838"/>
            <a:ext cx="6858000" cy="498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mtClean="0"/>
              <a:t>Halaman </a:t>
            </a:r>
            <a:fld id="{8AE04405-9145-4D2A-BF21-55D4D5FE48C8}" type="slidenum">
              <a:rPr lang="id-ID" smtClean="0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4301964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685800"/>
            <a:ext cx="4956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BE312-673B-493F-BAC2-2CD59EAE9AAB}" type="slidenum">
              <a:rPr lang="id-ID" smtClean="0"/>
              <a:pPr/>
              <a:t>50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685800"/>
            <a:ext cx="4956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BE312-673B-493F-BAC2-2CD59EAE9AAB}" type="slidenum">
              <a:rPr lang="id-ID" smtClean="0"/>
              <a:pPr/>
              <a:t>51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7388"/>
            <a:ext cx="4949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z="140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0" y="8605838"/>
            <a:ext cx="6858000" cy="498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mtClean="0"/>
              <a:t>Halaman </a:t>
            </a:r>
            <a:fld id="{8AE04405-9145-4D2A-BF21-55D4D5FE48C8}" type="slidenum">
              <a:rPr lang="id-ID" smtClean="0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4301964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685800"/>
            <a:ext cx="4956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BE312-673B-493F-BAC2-2CD59EAE9AAB}" type="slidenum">
              <a:rPr lang="id-ID" smtClean="0"/>
              <a:pPr/>
              <a:t>52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685800"/>
            <a:ext cx="4956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BE312-673B-493F-BAC2-2CD59EAE9AAB}" type="slidenum">
              <a:rPr lang="id-ID" smtClean="0"/>
              <a:pPr/>
              <a:t>53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685800"/>
            <a:ext cx="4956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BE312-673B-493F-BAC2-2CD59EAE9AAB}" type="slidenum">
              <a:rPr lang="id-ID" smtClean="0"/>
              <a:pPr/>
              <a:t>54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685800"/>
            <a:ext cx="4956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BE312-673B-493F-BAC2-2CD59EAE9AAB}" type="slidenum">
              <a:rPr lang="id-ID" smtClean="0"/>
              <a:pPr/>
              <a:t>55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685800"/>
            <a:ext cx="4956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BE312-673B-493F-BAC2-2CD59EAE9AAB}" type="slidenum">
              <a:rPr lang="id-ID" smtClean="0"/>
              <a:pPr/>
              <a:t>56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685800"/>
            <a:ext cx="4956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BE312-673B-493F-BAC2-2CD59EAE9AAB}" type="slidenum">
              <a:rPr lang="id-ID" smtClean="0"/>
              <a:pPr/>
              <a:t>57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685800"/>
            <a:ext cx="4956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BE312-673B-493F-BAC2-2CD59EAE9AAB}" type="slidenum">
              <a:rPr lang="id-ID" smtClean="0"/>
              <a:pPr/>
              <a:t>58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685800"/>
            <a:ext cx="4956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BE312-673B-493F-BAC2-2CD59EAE9AAB}" type="slidenum">
              <a:rPr lang="id-ID" smtClean="0"/>
              <a:pPr/>
              <a:t>59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685800"/>
            <a:ext cx="4956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BE312-673B-493F-BAC2-2CD59EAE9AAB}" type="slidenum">
              <a:rPr lang="id-ID" smtClean="0"/>
              <a:pPr/>
              <a:t>60</a:t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685800"/>
            <a:ext cx="4956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BE312-673B-493F-BAC2-2CD59EAE9AAB}" type="slidenum">
              <a:rPr lang="id-ID" smtClean="0"/>
              <a:pPr/>
              <a:t>61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4A9B-3D06-4A32-80A0-11233B8A610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02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685800"/>
            <a:ext cx="4956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BE312-673B-493F-BAC2-2CD59EAE9AAB}" type="slidenum">
              <a:rPr lang="id-ID" smtClean="0"/>
              <a:pPr/>
              <a:t>62</a:t>
            </a:fld>
            <a:endParaRPr lang="id-ID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685800"/>
            <a:ext cx="4956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BE312-673B-493F-BAC2-2CD59EAE9AAB}" type="slidenum">
              <a:rPr lang="id-ID" smtClean="0"/>
              <a:pPr/>
              <a:t>63</a:t>
            </a:fld>
            <a:endParaRPr lang="id-ID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7388"/>
            <a:ext cx="4949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z="140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0" y="8605838"/>
            <a:ext cx="6858000" cy="498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mtClean="0"/>
              <a:t>Halaman </a:t>
            </a:r>
            <a:fld id="{8AE04405-9145-4D2A-BF21-55D4D5FE48C8}" type="slidenum">
              <a:rPr lang="id-ID" smtClean="0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4301964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7388"/>
            <a:ext cx="4949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z="140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0" y="8605838"/>
            <a:ext cx="6858000" cy="498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mtClean="0"/>
              <a:t>Halaman </a:t>
            </a:r>
            <a:fld id="{8AE04405-9145-4D2A-BF21-55D4D5FE48C8}" type="slidenum">
              <a:rPr lang="id-ID" smtClean="0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4301964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7388"/>
            <a:ext cx="4949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z="140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0" y="8605838"/>
            <a:ext cx="6858000" cy="498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mtClean="0"/>
              <a:t>Halaman </a:t>
            </a:r>
            <a:fld id="{8AE04405-9145-4D2A-BF21-55D4D5FE48C8}" type="slidenum">
              <a:rPr lang="id-ID" smtClean="0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4301964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7388"/>
            <a:ext cx="4949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z="140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0" y="8605838"/>
            <a:ext cx="6858000" cy="498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mtClean="0"/>
              <a:t>Halaman </a:t>
            </a:r>
            <a:fld id="{8AE04405-9145-4D2A-BF21-55D4D5FE48C8}" type="slidenum">
              <a:rPr lang="id-ID" smtClean="0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4301964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7388"/>
            <a:ext cx="4949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z="140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0" y="8605838"/>
            <a:ext cx="6858000" cy="498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mtClean="0"/>
              <a:t>Halaman </a:t>
            </a:r>
            <a:fld id="{8AE04405-9145-4D2A-BF21-55D4D5FE48C8}" type="slidenum">
              <a:rPr lang="id-ID" smtClean="0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4301964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C6A-B54E-4139-9FC9-7EDF9D415960}" type="slidenum">
              <a:rPr lang="id-ID" smtClean="0"/>
              <a:pPr/>
              <a:t>81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43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4A9B-3D06-4A32-80A0-11233B8A610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40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4A9B-3D06-4A32-80A0-11233B8A610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16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4A9B-3D06-4A32-80A0-11233B8A610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80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229E3-3E99-4B3D-9458-A8DA747F47A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4A9B-3D06-4A32-80A0-11233B8A610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5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AEDE-BE2C-486C-82BE-FEF11F43F68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94-5848-4485-9824-40B461291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AEDE-BE2C-486C-82BE-FEF11F43F68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94-5848-4485-9824-40B461291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AEDE-BE2C-486C-82BE-FEF11F43F68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94-5848-4485-9824-40B461291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AEDE-BE2C-486C-82BE-FEF11F43F68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94-5848-4485-9824-40B461291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AEDE-BE2C-486C-82BE-FEF11F43F68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94-5848-4485-9824-40B461291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AEDE-BE2C-486C-82BE-FEF11F43F68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94-5848-4485-9824-40B461291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AEDE-BE2C-486C-82BE-FEF11F43F68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94-5848-4485-9824-40B461291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AEDE-BE2C-486C-82BE-FEF11F43F68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94-5848-4485-9824-40B461291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AEDE-BE2C-486C-82BE-FEF11F43F68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94-5848-4485-9824-40B461291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AEDE-BE2C-486C-82BE-FEF11F43F68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94-5848-4485-9824-40B461291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AEDE-BE2C-486C-82BE-FEF11F43F68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0194-5848-4485-9824-40B461291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7AEDE-BE2C-486C-82BE-FEF11F43F680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A0194-5848-4485-9824-40B461291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" y="2237532"/>
            <a:ext cx="9930077" cy="27036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RAPAT KOORDINASI PUSAT-DAERAH: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Ujian </a:t>
            </a:r>
            <a:r>
              <a:rPr lang="id-I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Sekolah dan Ujian </a:t>
            </a:r>
            <a:r>
              <a:rPr lang="id-I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Nasional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Implementasi </a:t>
            </a:r>
            <a:r>
              <a:rPr lang="id-I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Kurikulum 2013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0" y="4581128"/>
            <a:ext cx="9906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KEMENTERIAN PENDIDIKAN DAN </a:t>
            </a: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KEBUDAYAAN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Jakarta, 1 Desember 2013</a:t>
            </a:r>
            <a:endParaRPr lang="id-ID" sz="28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052" name="Picture 6" descr="dikna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4069" y="428625"/>
            <a:ext cx="111786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32720" y="1844824"/>
            <a:ext cx="5077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i="1" dirty="0" smtClean="0"/>
              <a:t>Arahan Menteri Pendidikan dan Kebudayaan RI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07960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3293"/>
            <a:ext cx="3869526" cy="4234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0418" name="Picture 2" descr="http://www3.telus.net/linguisticsissues/di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18" y="1028859"/>
            <a:ext cx="3733100" cy="307183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B37D2-4471-42E8-82A9-88D8E79AD1B5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3885078" y="404664"/>
            <a:ext cx="6036474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 smtClean="0">
                <a:solidFill>
                  <a:schemeClr val="tx2">
                    <a:lumMod val="50000"/>
                  </a:schemeClr>
                </a:solidFill>
              </a:rPr>
              <a:t>UU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No 20 </a:t>
            </a:r>
            <a:r>
              <a:rPr lang="en-US" sz="1400" b="1" dirty="0" err="1" smtClean="0">
                <a:solidFill>
                  <a:schemeClr val="tx2">
                    <a:lumMod val="50000"/>
                  </a:schemeClr>
                </a:solidFill>
              </a:rPr>
              <a:t>Tahun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 2003 </a:t>
            </a:r>
            <a:r>
              <a:rPr lang="en-US" sz="1400" b="1" dirty="0" err="1" smtClean="0">
                <a:solidFill>
                  <a:schemeClr val="tx2">
                    <a:lumMod val="50000"/>
                  </a:schemeClr>
                </a:solidFill>
              </a:rPr>
              <a:t>tentang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d-ID" sz="1400" b="1" dirty="0" smtClean="0">
                <a:solidFill>
                  <a:schemeClr val="tx2">
                    <a:lumMod val="50000"/>
                  </a:schemeClr>
                </a:solidFill>
              </a:rPr>
              <a:t>Sisdiknas </a:t>
            </a:r>
          </a:p>
          <a:p>
            <a:pPr marL="225425" indent="-225425" fontAlgn="auto">
              <a:spcBef>
                <a:spcPts val="0"/>
              </a:spcBef>
              <a:spcAft>
                <a:spcPts val="0"/>
              </a:spcAft>
              <a:tabLst>
                <a:tab pos="2743200" algn="l"/>
              </a:tabLst>
              <a:defRPr/>
            </a:pPr>
            <a:r>
              <a:rPr lang="id-ID" sz="1400" dirty="0" smtClean="0">
                <a:solidFill>
                  <a:schemeClr val="tx2">
                    <a:lumMod val="50000"/>
                  </a:schemeClr>
                </a:solidFill>
              </a:rPr>
              <a:t>Pasal </a:t>
            </a:r>
            <a:r>
              <a:rPr lang="id-ID" sz="1400" dirty="0">
                <a:solidFill>
                  <a:schemeClr val="tx2">
                    <a:lumMod val="50000"/>
                  </a:schemeClr>
                </a:solidFill>
              </a:rPr>
              <a:t>57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arenBoth"/>
              <a:tabLst>
                <a:tab pos="2743200" algn="l"/>
              </a:tabLst>
              <a:defRPr/>
            </a:pPr>
            <a:r>
              <a:rPr lang="id-ID" sz="1400" dirty="0" smtClean="0">
                <a:solidFill>
                  <a:schemeClr val="tx2">
                    <a:lumMod val="50000"/>
                  </a:schemeClr>
                </a:solidFill>
              </a:rPr>
              <a:t>evaluasi </a:t>
            </a:r>
            <a:r>
              <a:rPr lang="id-ID" sz="1400" dirty="0">
                <a:solidFill>
                  <a:schemeClr val="tx2">
                    <a:lumMod val="50000"/>
                  </a:schemeClr>
                </a:solidFill>
              </a:rPr>
              <a:t>dilakukan dalam rangka pengendalian mutu pendidikan secara nasional sebagai bentuk akuntabilitas penyelenggara pendidikan kepada pihak-pihak yang berkepentingan</a:t>
            </a:r>
            <a:r>
              <a:rPr lang="id-ID" sz="1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arenBoth"/>
              <a:tabLst>
                <a:tab pos="2743200" algn="l"/>
              </a:tabLst>
              <a:defRPr/>
            </a:pPr>
            <a:r>
              <a:rPr lang="id-ID" sz="1400" dirty="0" smtClean="0">
                <a:solidFill>
                  <a:schemeClr val="tx2">
                    <a:lumMod val="50000"/>
                  </a:schemeClr>
                </a:solidFill>
              </a:rPr>
              <a:t>Evaluasi </a:t>
            </a:r>
            <a:r>
              <a:rPr lang="id-ID" sz="1400" dirty="0">
                <a:solidFill>
                  <a:schemeClr val="tx2">
                    <a:lumMod val="50000"/>
                  </a:schemeClr>
                </a:solidFill>
              </a:rPr>
              <a:t>dilakukan terhadap peserta didik, lembaga dan program pendidikan pada jalur formal dan non formal untuk semua jenjang, satuan dan jenis pendidikan.</a:t>
            </a:r>
          </a:p>
          <a:p>
            <a:pPr marL="225425" indent="-225425" fontAlgn="auto">
              <a:spcBef>
                <a:spcPts val="0"/>
              </a:spcBef>
              <a:spcAft>
                <a:spcPts val="0"/>
              </a:spcAft>
              <a:tabLst>
                <a:tab pos="282575" algn="l"/>
              </a:tabLst>
              <a:defRPr/>
            </a:pPr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25425" indent="-225425" fontAlgn="auto">
              <a:spcBef>
                <a:spcPts val="0"/>
              </a:spcBef>
              <a:spcAft>
                <a:spcPts val="0"/>
              </a:spcAft>
              <a:tabLst>
                <a:tab pos="282575" algn="l"/>
              </a:tabLst>
              <a:defRPr/>
            </a:pPr>
            <a:r>
              <a:rPr lang="id-ID" sz="1400" dirty="0" smtClean="0">
                <a:solidFill>
                  <a:schemeClr val="tx2">
                    <a:lumMod val="50000"/>
                  </a:schemeClr>
                </a:solidFill>
              </a:rPr>
              <a:t>Pasal 58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arenBoth"/>
              <a:tabLst>
                <a:tab pos="282575" algn="l"/>
              </a:tabLst>
              <a:defRPr/>
            </a:pPr>
            <a:r>
              <a:rPr lang="id-ID" sz="1400" u="sng" dirty="0" smtClean="0">
                <a:solidFill>
                  <a:schemeClr val="tx2">
                    <a:lumMod val="50000"/>
                  </a:schemeClr>
                </a:solidFill>
              </a:rPr>
              <a:t>Pendidik berperan </a:t>
            </a:r>
            <a:r>
              <a:rPr lang="id-ID" sz="1400" dirty="0" smtClean="0">
                <a:solidFill>
                  <a:schemeClr val="tx2">
                    <a:lumMod val="50000"/>
                  </a:schemeClr>
                </a:solidFill>
              </a:rPr>
              <a:t>mengevaluasi hasil belajar</a:t>
            </a:r>
            <a:r>
              <a:rPr lang="id-ID" sz="1600" b="1" i="1" dirty="0" smtClean="0">
                <a:solidFill>
                  <a:schemeClr val="tx2">
                    <a:lumMod val="50000"/>
                  </a:schemeClr>
                </a:solidFill>
              </a:rPr>
              <a:t> untuk memantau </a:t>
            </a:r>
            <a:r>
              <a:rPr lang="id-ID" sz="1400" dirty="0" smtClean="0">
                <a:solidFill>
                  <a:schemeClr val="tx2">
                    <a:lumMod val="50000"/>
                  </a:schemeClr>
                </a:solidFill>
              </a:rPr>
              <a:t>proses kemajuan, dan perbaikan hasil belajar peserta didik secara berkesinambungan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(</a:t>
            </a:r>
            <a:r>
              <a:rPr lang="en-US" sz="1400" b="1" dirty="0" err="1" smtClean="0">
                <a:solidFill>
                  <a:srgbClr val="FF0000"/>
                </a:solidFill>
              </a:rPr>
              <a:t>evaluasi</a:t>
            </a:r>
            <a:r>
              <a:rPr lang="en-US" sz="1400" b="1" dirty="0" smtClean="0">
                <a:solidFill>
                  <a:srgbClr val="FF0000"/>
                </a:solidFill>
              </a:rPr>
              <a:t> internal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arenBoth" startAt="2"/>
              <a:tabLst>
                <a:tab pos="282575" algn="l"/>
              </a:tabLst>
              <a:defRPr/>
            </a:pPr>
            <a:r>
              <a:rPr lang="id-ID" sz="1400" dirty="0" smtClean="0">
                <a:solidFill>
                  <a:schemeClr val="tx2">
                    <a:lumMod val="50000"/>
                  </a:schemeClr>
                </a:solidFill>
              </a:rPr>
              <a:t>Evaluasi </a:t>
            </a:r>
            <a:r>
              <a:rPr lang="id-ID" sz="1400" dirty="0">
                <a:solidFill>
                  <a:schemeClr val="tx2">
                    <a:lumMod val="50000"/>
                  </a:schemeClr>
                </a:solidFill>
              </a:rPr>
              <a:t>peserta didik, satuan pendidikan, dan program pendidikan dilakukan oleh </a:t>
            </a:r>
            <a:r>
              <a:rPr lang="id-ID" sz="1400" u="sng" dirty="0">
                <a:solidFill>
                  <a:schemeClr val="tx2">
                    <a:lumMod val="50000"/>
                  </a:schemeClr>
                </a:solidFill>
              </a:rPr>
              <a:t>lembaga </a:t>
            </a:r>
            <a:r>
              <a:rPr lang="id-ID" sz="1400" u="sng" dirty="0" smtClean="0">
                <a:solidFill>
                  <a:schemeClr val="tx2">
                    <a:lumMod val="50000"/>
                  </a:schemeClr>
                </a:solidFill>
              </a:rPr>
              <a:t>mandiri</a:t>
            </a:r>
            <a:r>
              <a:rPr lang="en-US" sz="1400" u="sng" dirty="0" smtClean="0">
                <a:solidFill>
                  <a:schemeClr val="tx2">
                    <a:lumMod val="50000"/>
                  </a:schemeClr>
                </a:solidFill>
              </a:rPr>
              <a:t> (*)</a:t>
            </a:r>
            <a:r>
              <a:rPr lang="id-ID" sz="1400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d-ID" sz="1400" dirty="0">
                <a:solidFill>
                  <a:schemeClr val="tx2">
                    <a:lumMod val="50000"/>
                  </a:schemeClr>
                </a:solidFill>
              </a:rPr>
              <a:t>secara berkala, menyeluruh, transparan, dan sistemik untuk </a:t>
            </a:r>
            <a:r>
              <a:rPr lang="id-ID" sz="1600" b="1" dirty="0">
                <a:solidFill>
                  <a:schemeClr val="tx2">
                    <a:lumMod val="50000"/>
                  </a:schemeClr>
                </a:solidFill>
              </a:rPr>
              <a:t>menilai </a:t>
            </a:r>
            <a:r>
              <a:rPr lang="id-ID" sz="1600" b="1" u="sng" dirty="0">
                <a:solidFill>
                  <a:schemeClr val="tx2">
                    <a:lumMod val="50000"/>
                  </a:schemeClr>
                </a:solidFill>
              </a:rPr>
              <a:t>pencapaian standar nasional pendidikan</a:t>
            </a:r>
            <a:r>
              <a:rPr lang="id-ID" sz="1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(</a:t>
            </a:r>
            <a:r>
              <a:rPr lang="en-US" sz="1400" b="1" dirty="0" err="1" smtClean="0">
                <a:solidFill>
                  <a:srgbClr val="FF0000"/>
                </a:solidFill>
              </a:rPr>
              <a:t>evaluasi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eksternal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endParaRPr lang="id-ID" sz="1400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82575" algn="l"/>
              </a:tabLst>
              <a:defRPr/>
            </a:pPr>
            <a:r>
              <a:rPr lang="id-ID" sz="1400" b="1" dirty="0" smtClean="0">
                <a:solidFill>
                  <a:schemeClr val="tx1"/>
                </a:solidFill>
              </a:rPr>
              <a:t>Pasal 59 (3)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82575" algn="l"/>
              </a:tabLst>
              <a:defRPr/>
            </a:pPr>
            <a:r>
              <a:rPr lang="id-ID" dirty="0" smtClean="0">
                <a:solidFill>
                  <a:schemeClr val="tx1"/>
                </a:solidFill>
              </a:rPr>
              <a:t>Ketentuan mengenai evaluasi diatur lebih lanjut dengan Peraturan Pemerintah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arenBoth" startAt="2"/>
              <a:tabLst>
                <a:tab pos="282575" algn="l"/>
              </a:tabLst>
              <a:defRPr/>
            </a:pPr>
            <a:endParaRPr lang="id-ID" sz="14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44312" y="4243571"/>
            <a:ext cx="1123193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id-ID" sz="1400" b="1" dirty="0"/>
              <a:t>Lynch (2001)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5315144"/>
            <a:ext cx="9906000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id-ID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PP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 / 2005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tentang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d-ID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SNP </a:t>
            </a:r>
            <a:r>
              <a:rPr kumimoji="0" lang="id-ID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 direvisi menjadi PP 32/2013</a:t>
            </a:r>
            <a:endParaRPr kumimoji="0" lang="id-ID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es-E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Pasal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63</a:t>
            </a:r>
            <a:r>
              <a:rPr lang="id-ID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d-ID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d-ID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ayat</a:t>
            </a:r>
            <a:r>
              <a:rPr lang="id-ID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(1)</a:t>
            </a:r>
            <a:r>
              <a:rPr kumimoji="0" lang="es-ES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Penilaian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pendidikan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pada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jenjang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pendidikan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dasar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dan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menengah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terdiri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atas: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penilaian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hasil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belajar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oleh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pendidik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sv-S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id-ID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v-S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penilaian hasil belajar oleh satuan </a:t>
            </a: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v-S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pendidikan; dan</a:t>
            </a: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sv-S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sv-S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penilaian hasil belajar oleh Pemerintah</a:t>
            </a: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d-ID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dilakukan dalam bentuk</a:t>
            </a:r>
            <a:r>
              <a:rPr kumimoji="0" lang="id-ID" sz="16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ujian nasional (UN)</a:t>
            </a:r>
            <a:endParaRPr lang="en-US" sz="16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" y="0"/>
            <a:ext cx="379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990600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</a:rPr>
              <a:t>Keterkaitan Landasan Teoritis dan </a:t>
            </a:r>
            <a:r>
              <a:rPr lang="en-US" sz="3200" b="1" dirty="0" err="1" smtClean="0">
                <a:solidFill>
                  <a:schemeClr val="bg1"/>
                </a:solidFill>
              </a:rPr>
              <a:t>Yuridi</a:t>
            </a:r>
            <a:r>
              <a:rPr lang="id-ID" sz="3200" b="1" dirty="0" smtClean="0">
                <a:solidFill>
                  <a:schemeClr val="bg1"/>
                </a:solidFill>
              </a:rPr>
              <a:t>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21675" y="4573516"/>
            <a:ext cx="2925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(*) = </a:t>
            </a:r>
            <a:r>
              <a:rPr lang="en-US" sz="1100" dirty="0" err="1" smtClean="0">
                <a:solidFill>
                  <a:srgbClr val="FF0000"/>
                </a:solidFill>
              </a:rPr>
              <a:t>Badan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 err="1" smtClean="0">
                <a:solidFill>
                  <a:srgbClr val="FF0000"/>
                </a:solidFill>
              </a:rPr>
              <a:t>Standar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 err="1" smtClean="0">
                <a:solidFill>
                  <a:srgbClr val="FF0000"/>
                </a:solidFill>
              </a:rPr>
              <a:t>Nasional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 err="1" smtClean="0">
                <a:solidFill>
                  <a:srgbClr val="FF0000"/>
                </a:solidFill>
              </a:rPr>
              <a:t>Pendidikan</a:t>
            </a:r>
            <a:r>
              <a:rPr lang="en-US" sz="1100" dirty="0" smtClean="0">
                <a:solidFill>
                  <a:srgbClr val="FF0000"/>
                </a:solidFill>
              </a:rPr>
              <a:t> (BSNP) 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435208" y="1614651"/>
            <a:ext cx="1470432" cy="1588"/>
          </a:xfrm>
          <a:prstGeom prst="straightConnector1">
            <a:avLst/>
          </a:prstGeom>
          <a:ln w="1905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683407" y="4103080"/>
            <a:ext cx="2319340" cy="2855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39554" y="648299"/>
            <a:ext cx="2380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cap="all" dirty="0" smtClean="0">
                <a:solidFill>
                  <a:srgbClr val="FFFF00"/>
                </a:solidFill>
              </a:rPr>
              <a:t>Landasan Teoritis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-789999" y="3790544"/>
            <a:ext cx="2962284" cy="106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6486" y="2314743"/>
            <a:ext cx="619129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9530" y="1741651"/>
            <a:ext cx="1160868" cy="1588"/>
          </a:xfrm>
          <a:prstGeom prst="line">
            <a:avLst/>
          </a:prstGeom>
          <a:ln w="1905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-1459728" y="3507769"/>
            <a:ext cx="3533786" cy="47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37243" y="669785"/>
            <a:ext cx="2294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cap="all" dirty="0" smtClean="0">
                <a:solidFill>
                  <a:schemeClr val="tx2"/>
                </a:solidFill>
              </a:rPr>
              <a:t>Landasan</a:t>
            </a:r>
            <a:r>
              <a:rPr lang="id-ID" sz="2000" b="1" dirty="0" smtClean="0">
                <a:solidFill>
                  <a:schemeClr val="tx2"/>
                </a:solidFill>
              </a:rPr>
              <a:t> </a:t>
            </a:r>
            <a:r>
              <a:rPr lang="id-ID" sz="2000" b="1" cap="all" dirty="0" smtClean="0">
                <a:solidFill>
                  <a:schemeClr val="tx2"/>
                </a:solidFill>
              </a:rPr>
              <a:t>Yuridis</a:t>
            </a:r>
          </a:p>
        </p:txBody>
      </p:sp>
      <p:sp>
        <p:nvSpPr>
          <p:cNvPr id="21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74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00472" y="821325"/>
            <a:ext cx="9517057" cy="43088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lang="nb-NO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PP 19 / 2005 (jo, PP 32 / 2013) tentang SNP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id-ID" sz="2800" b="1" dirty="0" smtClean="0">
                <a:solidFill>
                  <a:schemeClr val="tx1"/>
                </a:solidFill>
              </a:rPr>
              <a:t>Pasal </a:t>
            </a:r>
            <a:r>
              <a:rPr lang="id-ID" sz="2800" b="1" dirty="0">
                <a:solidFill>
                  <a:schemeClr val="tx1"/>
                </a:solidFill>
              </a:rPr>
              <a:t>68</a:t>
            </a:r>
          </a:p>
          <a:p>
            <a:r>
              <a:rPr lang="id-ID" sz="2400" dirty="0" smtClean="0">
                <a:solidFill>
                  <a:schemeClr val="tx1"/>
                </a:solidFill>
              </a:rPr>
              <a:t>Hasil </a:t>
            </a:r>
            <a:r>
              <a:rPr lang="id-ID" sz="2400" dirty="0">
                <a:solidFill>
                  <a:schemeClr val="tx1"/>
                </a:solidFill>
              </a:rPr>
              <a:t>ujian nasional digunakan sebagai salah satu pertimbangan untuk:</a:t>
            </a:r>
          </a:p>
          <a:p>
            <a:pPr marL="457200" indent="-457200">
              <a:buFont typeface="+mj-lt"/>
              <a:buAutoNum type="alphaLcParenR"/>
            </a:pPr>
            <a:r>
              <a:rPr lang="id-ID" sz="2800" b="1" dirty="0" smtClean="0">
                <a:solidFill>
                  <a:schemeClr val="accent6">
                    <a:lumMod val="75000"/>
                  </a:schemeClr>
                </a:solidFill>
              </a:rPr>
              <a:t>pemetaan</a:t>
            </a: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id-ID" sz="2400" dirty="0">
                <a:solidFill>
                  <a:schemeClr val="tx1"/>
                </a:solidFill>
              </a:rPr>
              <a:t>mutu program dan/atau satuan pendidikan;</a:t>
            </a:r>
          </a:p>
          <a:p>
            <a:pPr marL="457200" indent="-457200">
              <a:buFont typeface="+mj-lt"/>
              <a:buAutoNum type="alphaLcParenR"/>
            </a:pPr>
            <a:r>
              <a:rPr lang="id-ID" sz="2400" dirty="0" smtClean="0">
                <a:solidFill>
                  <a:schemeClr val="tx1"/>
                </a:solidFill>
              </a:rPr>
              <a:t>dasar </a:t>
            </a:r>
            <a:r>
              <a:rPr lang="id-ID" sz="2800" b="1" dirty="0">
                <a:solidFill>
                  <a:schemeClr val="accent6">
                    <a:lumMod val="75000"/>
                  </a:schemeClr>
                </a:solidFill>
              </a:rPr>
              <a:t>seleksi</a:t>
            </a:r>
            <a:r>
              <a:rPr lang="id-ID" sz="2400" dirty="0">
                <a:solidFill>
                  <a:schemeClr val="tx1"/>
                </a:solidFill>
              </a:rPr>
              <a:t> masuk jenjang pendidikan berikutnya;</a:t>
            </a:r>
          </a:p>
          <a:p>
            <a:pPr marL="457200" indent="-457200">
              <a:buFont typeface="+mj-lt"/>
              <a:buAutoNum type="alphaLcParenR"/>
            </a:pPr>
            <a:r>
              <a:rPr lang="id-ID" sz="2400" dirty="0" smtClean="0">
                <a:solidFill>
                  <a:schemeClr val="tx1"/>
                </a:solidFill>
              </a:rPr>
              <a:t>penentuan </a:t>
            </a:r>
            <a:r>
              <a:rPr lang="id-ID" sz="2800" b="1" dirty="0">
                <a:solidFill>
                  <a:schemeClr val="accent6">
                    <a:lumMod val="75000"/>
                  </a:schemeClr>
                </a:solidFill>
              </a:rPr>
              <a:t>kelulusan</a:t>
            </a:r>
            <a:r>
              <a:rPr lang="id-ID" sz="2400" dirty="0">
                <a:solidFill>
                  <a:schemeClr val="tx1"/>
                </a:solidFill>
              </a:rPr>
              <a:t> peserta didik dari program dan/atau satuan pendidikan; </a:t>
            </a:r>
          </a:p>
          <a:p>
            <a:pPr marL="457200" indent="-457200">
              <a:buFont typeface="+mj-lt"/>
              <a:buAutoNum type="alphaLcParenR"/>
            </a:pPr>
            <a:r>
              <a:rPr lang="id-ID" sz="2800" b="1" dirty="0" smtClean="0">
                <a:solidFill>
                  <a:schemeClr val="accent6">
                    <a:lumMod val="75000"/>
                  </a:schemeClr>
                </a:solidFill>
              </a:rPr>
              <a:t>pembinaan</a:t>
            </a: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id-ID" sz="2400" dirty="0">
                <a:solidFill>
                  <a:schemeClr val="tx1"/>
                </a:solidFill>
              </a:rPr>
              <a:t>dan pemberian bantuan kepada satuan pendidikan dalam upayanya untuk </a:t>
            </a:r>
            <a:r>
              <a:rPr lang="id-ID" sz="2400" dirty="0" smtClean="0">
                <a:solidFill>
                  <a:schemeClr val="tx1"/>
                </a:solidFill>
              </a:rPr>
              <a:t>  meningkatkan </a:t>
            </a:r>
            <a:r>
              <a:rPr lang="id-ID" sz="2400" dirty="0">
                <a:solidFill>
                  <a:schemeClr val="tx1"/>
                </a:solidFill>
              </a:rPr>
              <a:t>mutu pendidikan</a:t>
            </a:r>
            <a:r>
              <a:rPr lang="id-ID" sz="2400" dirty="0" smtClean="0">
                <a:solidFill>
                  <a:schemeClr val="tx1"/>
                </a:solidFill>
              </a:rPr>
              <a:t>.</a:t>
            </a:r>
            <a:endParaRPr lang="id-ID" sz="2400" dirty="0">
              <a:solidFill>
                <a:schemeClr val="tx1"/>
              </a:solidFill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571500" algn="l"/>
              </a:tabLst>
            </a:pPr>
            <a:endParaRPr kumimoji="0" lang="sv-SE" sz="2000" i="0" u="none" strike="noStrike" normalizeH="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990600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</a:rPr>
              <a:t>Tujuan UN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01208"/>
            <a:ext cx="99060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C00000"/>
                </a:solidFill>
              </a:rPr>
              <a:t>UN </a:t>
            </a:r>
            <a:r>
              <a:rPr lang="id-ID" sz="2400" b="1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2400" b="1" dirty="0" err="1" smtClean="0">
                <a:solidFill>
                  <a:srgbClr val="C00000"/>
                </a:solidFill>
              </a:rPr>
              <a:t>satu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kesatuan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utuh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untuk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pemetaan</a:t>
            </a:r>
            <a:r>
              <a:rPr lang="id-ID" sz="2400" b="1" dirty="0" smtClean="0">
                <a:solidFill>
                  <a:srgbClr val="C00000"/>
                </a:solidFill>
              </a:rPr>
              <a:t>, seleksi,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kelulusan</a:t>
            </a:r>
            <a:r>
              <a:rPr lang="id-ID" sz="2400" b="1" dirty="0" smtClean="0">
                <a:solidFill>
                  <a:srgbClr val="C00000"/>
                </a:solidFill>
              </a:rPr>
              <a:t>, dan pembinaan secara berkesinambungan, berkala, dan </a:t>
            </a:r>
            <a:r>
              <a:rPr lang="id-ID" sz="2400" b="1" dirty="0" smtClean="0">
                <a:solidFill>
                  <a:srgbClr val="C00000"/>
                </a:solidFill>
              </a:rPr>
              <a:t>menyeluruh</a:t>
            </a:r>
          </a:p>
          <a:p>
            <a:pPr algn="ctr"/>
            <a:r>
              <a:rPr lang="id-ID" sz="2400" b="1" dirty="0" smtClean="0">
                <a:solidFill>
                  <a:srgbClr val="C00000"/>
                </a:solidFill>
              </a:rPr>
              <a:t>Tidak Perlu dipertentangkan antara: Pemetaan, Seleksi, Kelulusan dan Pembinaan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48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587" y="496669"/>
            <a:ext cx="990362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chemeClr val="tx2">
                    <a:lumMod val="75000"/>
                  </a:schemeClr>
                </a:solidFill>
              </a:rPr>
              <a:t>Meningkatkan</a:t>
            </a:r>
            <a:r>
              <a:rPr lang="id-ID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Kredib</a:t>
            </a:r>
            <a:r>
              <a:rPr lang="id-ID" sz="3600" b="1" dirty="0" smtClean="0">
                <a:solidFill>
                  <a:srgbClr val="C00000"/>
                </a:solidFill>
              </a:rPr>
              <a:t>i</a:t>
            </a:r>
            <a:r>
              <a:rPr lang="en-US" sz="3600" b="1" dirty="0" smtClean="0">
                <a:solidFill>
                  <a:srgbClr val="C00000"/>
                </a:solidFill>
              </a:rPr>
              <a:t>l</a:t>
            </a:r>
            <a:r>
              <a:rPr lang="id-ID" sz="3600" b="1" dirty="0" smtClean="0">
                <a:solidFill>
                  <a:srgbClr val="C00000"/>
                </a:solidFill>
              </a:rPr>
              <a:t>itas </a:t>
            </a:r>
            <a:r>
              <a:rPr lang="id-ID" sz="3600" b="1" dirty="0" smtClean="0">
                <a:solidFill>
                  <a:schemeClr val="tx2">
                    <a:lumMod val="75000"/>
                  </a:schemeClr>
                </a:solidFill>
              </a:rPr>
              <a:t>UN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3200400"/>
            <a:ext cx="2971800" cy="1676400"/>
          </a:xfrm>
        </p:spPr>
        <p:txBody>
          <a:bodyPr>
            <a:noAutofit/>
          </a:bodyPr>
          <a:lstStyle/>
          <a:p>
            <a:r>
              <a:rPr lang="id-ID" sz="2400" dirty="0" smtClean="0"/>
              <a:t>Kualitas Instrumen (andal </a:t>
            </a:r>
            <a:r>
              <a:rPr lang="id-ID" sz="2400" dirty="0"/>
              <a:t>dan valid) </a:t>
            </a:r>
          </a:p>
          <a:p>
            <a:r>
              <a:rPr lang="id-ID" sz="2400" dirty="0" smtClean="0"/>
              <a:t>Dapat dijaga kerahasiaannya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554069"/>
            <a:ext cx="2819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Materi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Soal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2554069"/>
            <a:ext cx="2743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Pelaksanaan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2554069"/>
            <a:ext cx="2667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Output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3581400" y="3200400"/>
            <a:ext cx="27432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400" dirty="0" smtClean="0"/>
              <a:t>Sistem Penggandaan dan distribusi naskah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400" dirty="0" smtClean="0"/>
              <a:t>Sistem </a:t>
            </a:r>
            <a:r>
              <a:rPr lang="en-US" sz="2400" dirty="0" err="1" smtClean="0"/>
              <a:t>Pengawasan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Sistem Pengolahan N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ilai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6705600" y="3200400"/>
            <a:ext cx="27432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id-ID" sz="2400" noProof="0" dirty="0" smtClean="0"/>
              <a:t>Dimanfaatkan untuk: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/>
              <a:t>P</a:t>
            </a:r>
            <a:r>
              <a:rPr lang="id-ID" sz="2400" noProof="0" dirty="0" smtClean="0"/>
              <a:t>emetaan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400" dirty="0" smtClean="0"/>
              <a:t>Kelulusan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400" dirty="0" smtClean="0"/>
              <a:t>Seleksi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400" dirty="0" smtClean="0"/>
              <a:t>Pembinaan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d-ID" sz="2400" noProof="0" dirty="0" smtClean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52600" y="1828800"/>
            <a:ext cx="63246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533900" y="1485900"/>
            <a:ext cx="685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533900" y="2171700"/>
            <a:ext cx="685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734299" y="2171700"/>
            <a:ext cx="685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409700" y="2171700"/>
            <a:ext cx="685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2"/>
          <p:cNvSpPr txBox="1"/>
          <p:nvPr/>
        </p:nvSpPr>
        <p:spPr>
          <a:xfrm>
            <a:off x="9372600" y="649287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CAFF59-AEA8-4C5D-9FC6-D16E1A041248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003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0968" y="1071546"/>
            <a:ext cx="9215502" cy="55007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3"/>
            <a:ext cx="9906000" cy="523220"/>
          </a:xfrm>
          <a:solidFill>
            <a:schemeClr val="tx2">
              <a:lumMod val="5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kern="0" dirty="0" err="1" smtClean="0">
                <a:solidFill>
                  <a:schemeClr val="bg1"/>
                </a:solidFill>
                <a:ea typeface="+mn-ea"/>
                <a:cs typeface="+mn-cs"/>
              </a:rPr>
              <a:t>Keterkaitan</a:t>
            </a:r>
            <a:r>
              <a:rPr lang="en-US" sz="2800" kern="0" dirty="0" smtClean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en-US" sz="2800" kern="0" dirty="0" err="1" smtClean="0">
                <a:solidFill>
                  <a:schemeClr val="bg1"/>
                </a:solidFill>
                <a:ea typeface="+mn-ea"/>
                <a:cs typeface="+mn-cs"/>
              </a:rPr>
              <a:t>Motivasi</a:t>
            </a:r>
            <a:r>
              <a:rPr lang="en-US" sz="2800" kern="0" dirty="0" smtClean="0">
                <a:solidFill>
                  <a:schemeClr val="bg1"/>
                </a:solidFill>
                <a:ea typeface="+mn-ea"/>
                <a:cs typeface="+mn-cs"/>
              </a:rPr>
              <a:t>, </a:t>
            </a:r>
            <a:r>
              <a:rPr lang="en-US" sz="2800" kern="0" dirty="0" err="1" smtClean="0">
                <a:solidFill>
                  <a:schemeClr val="bg1"/>
                </a:solidFill>
                <a:ea typeface="+mn-ea"/>
                <a:cs typeface="+mn-cs"/>
              </a:rPr>
              <a:t>Ikhtiar</a:t>
            </a:r>
            <a:r>
              <a:rPr lang="en-US" sz="2800" kern="0" dirty="0" smtClean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en-US" sz="2800" kern="0" dirty="0" err="1" smtClean="0">
                <a:solidFill>
                  <a:schemeClr val="bg1"/>
                </a:solidFill>
                <a:ea typeface="+mn-ea"/>
                <a:cs typeface="+mn-cs"/>
              </a:rPr>
              <a:t>Maksimal</a:t>
            </a:r>
            <a:r>
              <a:rPr lang="en-US" sz="2800" kern="0" dirty="0" smtClean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en-US" sz="2800" kern="0" dirty="0" err="1" smtClean="0">
                <a:solidFill>
                  <a:schemeClr val="bg1"/>
                </a:solidFill>
                <a:ea typeface="+mn-ea"/>
                <a:cs typeface="+mn-cs"/>
              </a:rPr>
              <a:t>dan</a:t>
            </a:r>
            <a:r>
              <a:rPr lang="en-US" sz="2800" kern="0" dirty="0" smtClean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en-US" sz="2800" kern="0" dirty="0" err="1" smtClean="0">
                <a:solidFill>
                  <a:schemeClr val="bg1"/>
                </a:solidFill>
                <a:ea typeface="+mn-ea"/>
                <a:cs typeface="+mn-cs"/>
              </a:rPr>
              <a:t>Prestasi</a:t>
            </a:r>
            <a:r>
              <a:rPr lang="id-ID" sz="2800" kern="0" dirty="0" smtClean="0">
                <a:solidFill>
                  <a:schemeClr val="bg1"/>
                </a:solidFill>
                <a:ea typeface="+mn-ea"/>
                <a:cs typeface="+mn-cs"/>
              </a:rPr>
              <a:t> Belajar</a:t>
            </a:r>
            <a:r>
              <a:rPr lang="en-US" sz="2800" kern="0" dirty="0" smtClean="0">
                <a:solidFill>
                  <a:schemeClr val="bg1"/>
                </a:solidFill>
                <a:ea typeface="+mn-ea"/>
                <a:cs typeface="+mn-cs"/>
              </a:rPr>
              <a:t> </a:t>
            </a:r>
            <a:endParaRPr lang="en-US" sz="2800" kern="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5A29-5CE9-40A6-A02E-BB41C200E825}" type="slidenum">
              <a:rPr lang="id-ID" smtClean="0"/>
              <a:pPr/>
              <a:t>13</a:t>
            </a:fld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1071570" y="1643050"/>
            <a:ext cx="4429156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Prestasi</a:t>
            </a:r>
            <a:r>
              <a:rPr lang="en-US" sz="2000" b="1" dirty="0" smtClean="0">
                <a:solidFill>
                  <a:schemeClr val="tx1"/>
                </a:solidFill>
              </a:rPr>
              <a:t> (</a:t>
            </a:r>
            <a:r>
              <a:rPr lang="en-US" sz="2000" b="1" i="1" dirty="0" smtClean="0">
                <a:solidFill>
                  <a:schemeClr val="tx1"/>
                </a:solidFill>
              </a:rPr>
              <a:t>Achievement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1570" y="2928934"/>
            <a:ext cx="4429156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Maksimasi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Ikhtiar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1570" y="4286256"/>
            <a:ext cx="4429156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Environmental Pressure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en-US" sz="2000" b="1" dirty="0" err="1" smtClean="0">
                <a:solidFill>
                  <a:schemeClr val="tx1"/>
                </a:solidFill>
              </a:rPr>
              <a:t>termasuk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</a:rPr>
              <a:t>Psycho Pressure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 -/+</a:t>
            </a:r>
            <a:r>
              <a:rPr lang="en-US" sz="2000" b="1" dirty="0" smtClean="0">
                <a:solidFill>
                  <a:schemeClr val="tx1"/>
                </a:solidFill>
              </a:rPr>
              <a:t>)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8" y="5500702"/>
            <a:ext cx="4429156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Tahu</a:t>
            </a:r>
            <a:r>
              <a:rPr lang="en-US" sz="2000" b="1" dirty="0" smtClean="0">
                <a:solidFill>
                  <a:schemeClr val="tx1"/>
                </a:solidFill>
              </a:rPr>
              <a:t> &amp; </a:t>
            </a:r>
            <a:r>
              <a:rPr lang="en-US" sz="2000" b="1" dirty="0" err="1" smtClean="0">
                <a:solidFill>
                  <a:schemeClr val="tx1"/>
                </a:solidFill>
              </a:rPr>
              <a:t>Sadar</a:t>
            </a:r>
            <a:r>
              <a:rPr lang="id-ID" sz="2000" b="1" dirty="0" smtClean="0">
                <a:solidFill>
                  <a:schemeClr val="tx1"/>
                </a:solidFill>
              </a:rPr>
              <a:t> Pentingnya </a:t>
            </a:r>
            <a:r>
              <a:rPr lang="id-ID" sz="2000" b="1" dirty="0">
                <a:solidFill>
                  <a:schemeClr val="tx1"/>
                </a:solidFill>
              </a:rPr>
              <a:t>B</a:t>
            </a:r>
            <a:r>
              <a:rPr lang="id-ID" sz="2000" b="1" dirty="0" smtClean="0">
                <a:solidFill>
                  <a:schemeClr val="tx1"/>
                </a:solidFill>
              </a:rPr>
              <a:t>elajar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3000396" y="2542836"/>
            <a:ext cx="714380" cy="285752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000396" y="3786190"/>
            <a:ext cx="714380" cy="42862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3000396" y="5143512"/>
            <a:ext cx="714380" cy="285752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67446" y="5500702"/>
            <a:ext cx="3167050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Informasi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Kesadaran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penting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5667380" y="5572140"/>
            <a:ext cx="428628" cy="857256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89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68346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Distribusi</a:t>
            </a:r>
            <a:r>
              <a:rPr lang="en-US" sz="2800" b="1" dirty="0" smtClean="0">
                <a:solidFill>
                  <a:schemeClr val="bg1"/>
                </a:solidFill>
              </a:rPr>
              <a:t> Tingkat </a:t>
            </a:r>
            <a:r>
              <a:rPr lang="en-US" sz="2800" b="1" dirty="0" err="1" smtClean="0">
                <a:solidFill>
                  <a:schemeClr val="bg1"/>
                </a:solidFill>
              </a:rPr>
              <a:t>Kesukaran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Soal-soal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err="1" smtClean="0">
                <a:solidFill>
                  <a:schemeClr val="bg1"/>
                </a:solidFill>
              </a:rPr>
              <a:t>Ujian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Nasional</a:t>
            </a:r>
            <a:r>
              <a:rPr lang="en-US" sz="2800" b="1" dirty="0" smtClean="0">
                <a:solidFill>
                  <a:schemeClr val="bg1"/>
                </a:solidFill>
              </a:rPr>
              <a:t> 201</a:t>
            </a:r>
            <a:r>
              <a:rPr lang="id-ID" sz="2800" b="1" dirty="0" smtClean="0">
                <a:solidFill>
                  <a:schemeClr val="bg1"/>
                </a:solidFill>
              </a:rPr>
              <a:t>1/2012-2012/2013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482603"/>
              </p:ext>
            </p:extLst>
          </p:nvPr>
        </p:nvGraphicFramePr>
        <p:xfrm>
          <a:off x="164474" y="1152996"/>
          <a:ext cx="9576426" cy="2961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964"/>
                <a:gridCol w="1672644"/>
                <a:gridCol w="3135670"/>
                <a:gridCol w="2016074"/>
                <a:gridCol w="2016074"/>
              </a:tblGrid>
              <a:tr h="98458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No</a:t>
                      </a:r>
                      <a:endParaRPr lang="en-US" sz="2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Kategori</a:t>
                      </a:r>
                      <a:endParaRPr lang="en-US" sz="2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Tingkat </a:t>
                      </a:r>
                      <a:r>
                        <a:rPr lang="en-US" sz="2800" b="1" dirty="0" err="1" smtClean="0"/>
                        <a:t>Kesukaran</a:t>
                      </a:r>
                      <a:r>
                        <a:rPr lang="en-US" sz="2800" b="1" dirty="0" smtClean="0"/>
                        <a:t> </a:t>
                      </a:r>
                    </a:p>
                    <a:p>
                      <a:pPr algn="ctr"/>
                      <a:r>
                        <a:rPr lang="en-US" sz="2800" b="1" dirty="0" smtClean="0"/>
                        <a:t>(</a:t>
                      </a:r>
                      <a:r>
                        <a:rPr lang="en-US" sz="2800" b="1" i="1" dirty="0" smtClean="0"/>
                        <a:t>Measure</a:t>
                      </a:r>
                      <a:r>
                        <a:rPr lang="en-US" sz="2800" b="1" dirty="0" smtClean="0"/>
                        <a:t>)</a:t>
                      </a:r>
                      <a:endParaRPr lang="en-US" sz="2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/>
                        <a:t>2011/2012</a:t>
                      </a:r>
                    </a:p>
                    <a:p>
                      <a:pPr algn="ctr"/>
                      <a:r>
                        <a:rPr lang="id-ID" sz="2800" b="1" dirty="0" smtClean="0"/>
                        <a:t>(%)</a:t>
                      </a:r>
                      <a:endParaRPr lang="en-US" sz="2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>
                          <a:solidFill>
                            <a:schemeClr val="bg1"/>
                          </a:solidFill>
                        </a:rPr>
                        <a:t>2012/2013</a:t>
                      </a:r>
                    </a:p>
                    <a:p>
                      <a:pPr algn="ctr"/>
                      <a:r>
                        <a:rPr lang="id-ID" sz="2800" b="1" dirty="0" smtClean="0">
                          <a:solidFill>
                            <a:schemeClr val="bg1"/>
                          </a:solidFill>
                        </a:rPr>
                        <a:t>(%)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590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Mudah</a:t>
                      </a:r>
                      <a:endParaRPr lang="en-US" sz="2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-3,00 </a:t>
                      </a:r>
                      <a:r>
                        <a:rPr lang="en-US" sz="2800" b="1" dirty="0" err="1" smtClean="0"/>
                        <a:t>s.d</a:t>
                      </a:r>
                      <a:r>
                        <a:rPr lang="en-US" sz="2800" b="1" dirty="0" smtClean="0"/>
                        <a:t>. -2,00</a:t>
                      </a:r>
                      <a:endParaRPr lang="en-US" sz="2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10%</a:t>
                      </a:r>
                      <a:endParaRPr lang="en-US" sz="2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10%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590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Sedang</a:t>
                      </a:r>
                      <a:endParaRPr lang="en-US" sz="2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&gt;-2,00 </a:t>
                      </a:r>
                      <a:r>
                        <a:rPr lang="en-US" sz="2800" b="1" dirty="0" err="1" smtClean="0"/>
                        <a:t>s.d</a:t>
                      </a:r>
                      <a:r>
                        <a:rPr lang="en-US" sz="2800" b="1" dirty="0" smtClean="0"/>
                        <a:t>. +2,00</a:t>
                      </a:r>
                      <a:endParaRPr lang="en-US" sz="2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80%</a:t>
                      </a:r>
                      <a:endParaRPr lang="en-US" sz="2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0%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590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Sukar</a:t>
                      </a:r>
                      <a:endParaRPr lang="en-US" sz="2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&gt;+2,00 </a:t>
                      </a:r>
                      <a:r>
                        <a:rPr lang="en-US" sz="2800" b="1" dirty="0" err="1" smtClean="0"/>
                        <a:t>s.d</a:t>
                      </a:r>
                      <a:r>
                        <a:rPr lang="en-US" sz="2800" b="1" dirty="0" smtClean="0"/>
                        <a:t>. +3,00</a:t>
                      </a:r>
                      <a:endParaRPr lang="en-US" sz="2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10%</a:t>
                      </a:r>
                      <a:endParaRPr lang="en-US" sz="2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0%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225" y="4290299"/>
            <a:ext cx="94942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Keterangan</a:t>
            </a:r>
            <a:r>
              <a:rPr lang="en-US" sz="1600" b="1" dirty="0" smtClean="0"/>
              <a:t>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600" b="1" dirty="0" err="1" smtClean="0"/>
              <a:t>Analisis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soal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menggunakan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Analisis</a:t>
            </a:r>
            <a:r>
              <a:rPr lang="en-US" sz="1600" b="1" dirty="0" smtClean="0"/>
              <a:t> </a:t>
            </a:r>
            <a:r>
              <a:rPr lang="en-US" sz="1600" b="1" i="1" dirty="0" smtClean="0"/>
              <a:t>Item Response Theory (IRT</a:t>
            </a:r>
            <a:r>
              <a:rPr lang="en-US" sz="1600" b="1" dirty="0" smtClean="0"/>
              <a:t>), </a:t>
            </a:r>
            <a:r>
              <a:rPr lang="en-US" sz="1600" b="1" i="1" dirty="0" err="1" smtClean="0"/>
              <a:t>Rasch</a:t>
            </a:r>
            <a:r>
              <a:rPr lang="en-US" sz="1600" b="1" i="1" dirty="0" smtClean="0"/>
              <a:t> Model </a:t>
            </a:r>
            <a:r>
              <a:rPr lang="en-US" sz="1600" b="1" dirty="0" smtClean="0"/>
              <a:t>(19</a:t>
            </a:r>
            <a:r>
              <a:rPr lang="id-ID" sz="1600" b="1" dirty="0" smtClean="0"/>
              <a:t>80</a:t>
            </a:r>
            <a:r>
              <a:rPr lang="en-US" sz="1600" b="1" dirty="0" smtClean="0"/>
              <a:t>)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Item Response Theory : Understanding Statistics Measurement (</a:t>
            </a:r>
            <a:r>
              <a:rPr lang="en-US" sz="1600" b="1" dirty="0" err="1" smtClean="0"/>
              <a:t>Demars</a:t>
            </a:r>
            <a:r>
              <a:rPr lang="en-US" sz="1600" b="1" dirty="0" smtClean="0"/>
              <a:t>, 2010) yang </a:t>
            </a:r>
            <a:r>
              <a:rPr lang="en-US" sz="1600" b="1" dirty="0" err="1" smtClean="0"/>
              <a:t>digunakan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dikembangkan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</a:t>
            </a:r>
            <a:r>
              <a:rPr lang="en-US" sz="1600" b="1" dirty="0" smtClean="0"/>
              <a:t> </a:t>
            </a:r>
            <a:r>
              <a:rPr lang="id-ID" sz="1600" b="1" dirty="0" smtClean="0"/>
              <a:t>negara-negara maju maupun negara-negara yang tergabung dalam OECD (Misal: </a:t>
            </a:r>
            <a:r>
              <a:rPr lang="id-ID" sz="1600" b="1" i="1" dirty="0" smtClean="0"/>
              <a:t>Programme for International Student Assessment</a:t>
            </a:r>
            <a:r>
              <a:rPr lang="id-ID" sz="1600" b="1" dirty="0" smtClean="0"/>
              <a:t>/PISA)</a:t>
            </a:r>
            <a:r>
              <a:rPr lang="en-US" sz="1600" b="1" dirty="0" smtClean="0"/>
              <a:t>  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600" b="1" dirty="0" smtClean="0"/>
              <a:t>Tingkat </a:t>
            </a:r>
            <a:r>
              <a:rPr lang="en-US" sz="1600" b="1" dirty="0" err="1" smtClean="0"/>
              <a:t>kesukaran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soal</a:t>
            </a:r>
            <a:r>
              <a:rPr lang="en-US" sz="1600" b="1" dirty="0" smtClean="0"/>
              <a:t> (</a:t>
            </a:r>
            <a:r>
              <a:rPr lang="en-US" sz="1600" b="1" i="1" dirty="0" smtClean="0"/>
              <a:t>measure</a:t>
            </a:r>
            <a:r>
              <a:rPr lang="en-US" sz="1600" b="1" dirty="0" smtClean="0"/>
              <a:t>) </a:t>
            </a:r>
            <a:r>
              <a:rPr lang="en-US" sz="1600" b="1" dirty="0" err="1" smtClean="0"/>
              <a:t>diestimasi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menggunakan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prosedur</a:t>
            </a:r>
            <a:r>
              <a:rPr lang="en-US" sz="1600" b="1" dirty="0" smtClean="0"/>
              <a:t> </a:t>
            </a:r>
            <a:r>
              <a:rPr lang="en-US" sz="1600" b="1" i="1" dirty="0" smtClean="0"/>
              <a:t>maximum likelihood </a:t>
            </a:r>
            <a:r>
              <a:rPr lang="en-US" sz="1600" b="1" dirty="0" err="1" smtClean="0"/>
              <a:t>dengan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skala</a:t>
            </a:r>
            <a:r>
              <a:rPr lang="en-US" sz="1600" b="1" dirty="0" smtClean="0"/>
              <a:t> </a:t>
            </a:r>
            <a:r>
              <a:rPr lang="en-US" sz="1600" b="1" i="1" dirty="0" err="1" smtClean="0"/>
              <a:t>logit</a:t>
            </a:r>
            <a:endParaRPr lang="en-US" sz="1600" b="1" i="1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en-US" sz="1600" b="1" dirty="0" smtClean="0"/>
              <a:t>Tingkat </a:t>
            </a:r>
            <a:r>
              <a:rPr lang="en-US" sz="1600" b="1" dirty="0" err="1" smtClean="0"/>
              <a:t>kesukaran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soal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ini</a:t>
            </a:r>
            <a:r>
              <a:rPr lang="en-US" sz="1600" b="1" dirty="0" smtClean="0"/>
              <a:t> (measure) </a:t>
            </a:r>
            <a:r>
              <a:rPr lang="id-ID" sz="1600" b="1" dirty="0" smtClean="0"/>
              <a:t>memiliki </a:t>
            </a:r>
            <a:r>
              <a:rPr lang="en-US" sz="1600" b="1" dirty="0" err="1" smtClean="0"/>
              <a:t>nilai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dari</a:t>
            </a:r>
            <a:r>
              <a:rPr lang="en-US" sz="1600" b="1" dirty="0" smtClean="0"/>
              <a:t> -3.00 (</a:t>
            </a:r>
            <a:r>
              <a:rPr lang="en-US" sz="1600" b="1" dirty="0" err="1" smtClean="0"/>
              <a:t>mudah</a:t>
            </a:r>
            <a:r>
              <a:rPr lang="en-US" sz="1600" b="1" dirty="0" smtClean="0"/>
              <a:t>) </a:t>
            </a:r>
            <a:r>
              <a:rPr lang="en-US" sz="1600" b="1" dirty="0" err="1" smtClean="0"/>
              <a:t>sampai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dengan</a:t>
            </a:r>
            <a:r>
              <a:rPr lang="en-US" sz="1600" b="1" dirty="0" smtClean="0"/>
              <a:t> +3.00 (</a:t>
            </a:r>
            <a:r>
              <a:rPr lang="en-US" sz="1600" b="1" dirty="0" err="1" smtClean="0"/>
              <a:t>sukar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9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9"/>
            <a:ext cx="9906000" cy="72547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Kompetensi yang Diukur: UN dan PISA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758422"/>
              </p:ext>
            </p:extLst>
          </p:nvPr>
        </p:nvGraphicFramePr>
        <p:xfrm>
          <a:off x="0" y="1568825"/>
          <a:ext cx="9906000" cy="505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0"/>
              </a:tblGrid>
              <a:tr h="370840">
                <a:tc>
                  <a:txBody>
                    <a:bodyPr/>
                    <a:lstStyle/>
                    <a:p>
                      <a:pPr marL="354013" marR="0" indent="-354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d-ID" sz="2000" b="1" dirty="0" smtClean="0"/>
                        <a:t>Pada </a:t>
                      </a:r>
                      <a:r>
                        <a:rPr lang="id-ID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Ujian Nasional </a:t>
                      </a:r>
                      <a:r>
                        <a:rPr lang="id-ID" sz="2000" b="1" dirty="0" smtClean="0"/>
                        <a:t>kompetensi </a:t>
                      </a:r>
                      <a:r>
                        <a:rPr lang="id-ID" sz="2400" b="1" dirty="0" smtClean="0"/>
                        <a:t>Matematika</a:t>
                      </a:r>
                      <a:r>
                        <a:rPr lang="id-ID" sz="2000" b="1" dirty="0" smtClean="0"/>
                        <a:t> meliputi:</a:t>
                      </a:r>
                      <a:endParaRPr lang="en-US" sz="2000" b="1" dirty="0" smtClean="0"/>
                    </a:p>
                    <a:p>
                      <a:pPr marL="342900" indent="-342900" algn="l">
                        <a:buFont typeface="Courier New" pitchFamily="49" charset="0"/>
                        <a:buAutoNum type="arabicPeriod"/>
                      </a:pPr>
                      <a:r>
                        <a:rPr lang="id-ID" sz="2000" b="1" baseline="0" dirty="0" smtClean="0"/>
                        <a:t>Pemahaman</a:t>
                      </a:r>
                      <a:r>
                        <a:rPr lang="id-ID" sz="1800" baseline="0" dirty="0" smtClean="0"/>
                        <a:t> : Siswa memiliki kemampuan untuk mengorganisasikan dan menyusun materi-materi yang telah diketahui. </a:t>
                      </a:r>
                    </a:p>
                    <a:p>
                      <a:pPr marL="342900" indent="-342900" algn="l">
                        <a:buFont typeface="Courier New" pitchFamily="49" charset="0"/>
                        <a:buAutoNum type="arabicPeriod"/>
                      </a:pPr>
                      <a:r>
                        <a:rPr lang="id-ID" sz="2000" b="1" baseline="0" dirty="0" smtClean="0"/>
                        <a:t>Aplikasi</a:t>
                      </a:r>
                      <a:r>
                        <a:rPr lang="id-ID" sz="1800" b="1" baseline="0" dirty="0" smtClean="0"/>
                        <a:t> </a:t>
                      </a:r>
                      <a:r>
                        <a:rPr lang="id-ID" sz="1800" baseline="0" dirty="0" smtClean="0"/>
                        <a:t>: Siswa memiliki kemampuan untuk menerapkan  gagasan, prosedur, metode, rumus, teori dalam menyelesaikan masalah atau mengerjakan tugas</a:t>
                      </a:r>
                    </a:p>
                    <a:p>
                      <a:pPr marL="342900" indent="-342900" algn="l">
                        <a:buFont typeface="Courier New" pitchFamily="49" charset="0"/>
                        <a:buAutoNum type="arabicPeriod"/>
                      </a:pPr>
                      <a:r>
                        <a:rPr lang="id-ID" sz="2000" b="1" baseline="0" dirty="0" smtClean="0"/>
                        <a:t>Analisis</a:t>
                      </a:r>
                      <a:r>
                        <a:rPr lang="id-ID" sz="1800" b="1" baseline="0" dirty="0" smtClean="0"/>
                        <a:t> </a:t>
                      </a:r>
                      <a:r>
                        <a:rPr lang="id-ID" sz="1800" baseline="0" dirty="0" smtClean="0"/>
                        <a:t>: Siswa mampu menganalisis informasi yang masuk dan membagi-bagi atau menstrukturkan informasi ke dalam bagian yang lebih kecil untuk mengenali pola atau hubungannya, dan mampu mengenali serta membedakan faktor penyebab dan akibat dari sebuah skenario yang rumit.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54013" marR="0" indent="-354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d-ID" sz="2000" b="1" dirty="0" smtClean="0"/>
                        <a:t>Pada </a:t>
                      </a:r>
                      <a:r>
                        <a:rPr lang="id-ID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PISA</a:t>
                      </a:r>
                      <a:r>
                        <a:rPr lang="id-ID" sz="2800" b="1" dirty="0" smtClean="0"/>
                        <a:t> </a:t>
                      </a:r>
                      <a:r>
                        <a:rPr lang="id-ID" sz="2000" b="1" dirty="0" smtClean="0"/>
                        <a:t>kompetensi </a:t>
                      </a:r>
                      <a:r>
                        <a:rPr lang="id-ID" sz="2400" b="1" dirty="0" smtClean="0"/>
                        <a:t>Matematika</a:t>
                      </a:r>
                      <a:r>
                        <a:rPr lang="id-ID" sz="2000" b="1" dirty="0" smtClean="0"/>
                        <a:t> meliputi:</a:t>
                      </a:r>
                    </a:p>
                    <a:p>
                      <a:pPr marL="355600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  <a:defRPr/>
                      </a:pPr>
                      <a:r>
                        <a:rPr lang="id-ID" sz="2000" b="1" dirty="0" smtClean="0"/>
                        <a:t>Reproduksi</a:t>
                      </a:r>
                      <a:r>
                        <a:rPr lang="id-ID" sz="1800" dirty="0" smtClean="0"/>
                        <a:t> : Siswa harus</a:t>
                      </a:r>
                      <a:r>
                        <a:rPr lang="id-ID" sz="1800" baseline="0" dirty="0" smtClean="0"/>
                        <a:t> mampu menggunakan konsep, prosedur, dan algoritma untuk menyelesaikan masalah rutin</a:t>
                      </a:r>
                    </a:p>
                    <a:p>
                      <a:pPr marL="355600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  <a:defRPr/>
                      </a:pPr>
                      <a:r>
                        <a:rPr lang="id-ID" sz="2000" b="1" baseline="0" dirty="0" smtClean="0"/>
                        <a:t>Koneksi</a:t>
                      </a:r>
                      <a:r>
                        <a:rPr lang="id-ID" sz="1800" baseline="0" dirty="0" smtClean="0"/>
                        <a:t> : Siswa harus dapat menghubungkan pengetahuan dan keterampilan yang mereka miliki untuk menyelesaikan masalah non rutin sederhana</a:t>
                      </a:r>
                    </a:p>
                    <a:p>
                      <a:pPr marL="355600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  <a:defRPr/>
                      </a:pPr>
                      <a:r>
                        <a:rPr lang="id-ID" sz="2000" b="1" baseline="0" dirty="0" smtClean="0"/>
                        <a:t>Refleksi</a:t>
                      </a:r>
                      <a:r>
                        <a:rPr lang="id-ID" sz="1800" b="1" baseline="0" dirty="0" smtClean="0"/>
                        <a:t> </a:t>
                      </a:r>
                      <a:r>
                        <a:rPr lang="id-ID" sz="1800" baseline="0" dirty="0" smtClean="0"/>
                        <a:t>: Siswa harus dapat menganalisis, menafsirkan, dan mengembangkan sendiri solusi dari suatu masalah yang tidak terstruktur, membuat argumen dan generalisasi.</a:t>
                      </a:r>
                      <a:endParaRPr lang="id-ID" sz="1800" dirty="0" smtClean="0"/>
                    </a:p>
                    <a:p>
                      <a:pPr marL="354013" marR="0" indent="-354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  <a:defRPr/>
                      </a:pPr>
                      <a:endParaRPr lang="en-US" dirty="0"/>
                    </a:p>
                  </a:txBody>
                  <a:tcPr marL="99060" marR="990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798530"/>
            <a:ext cx="9906000" cy="7254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Pada dasarnya kompetensi Matematika yang diukur dalam </a:t>
            </a:r>
            <a:r>
              <a:rPr lang="id-ID" sz="2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Ujian Nasional </a:t>
            </a:r>
            <a:r>
              <a:rPr lang="id-ID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dan </a:t>
            </a:r>
            <a:r>
              <a:rPr lang="id-ID" sz="2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PISA </a:t>
            </a:r>
            <a:r>
              <a:rPr lang="id-ID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</a:t>
            </a:r>
            <a:r>
              <a:rPr lang="id-ID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Programme for International Student Assessment</a:t>
            </a:r>
            <a:r>
              <a:rPr lang="id-ID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 adalah </a:t>
            </a:r>
            <a:r>
              <a:rPr lang="id-ID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sama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62340" y="784206"/>
            <a:ext cx="1011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54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/>
          <p:nvPr/>
        </p:nvSpPr>
        <p:spPr>
          <a:xfrm>
            <a:off x="9372600" y="649287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CAFF59-AEA8-4C5D-9FC6-D16E1A041248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772816"/>
            <a:ext cx="9906000" cy="1154116"/>
            <a:chOff x="350839" y="2346325"/>
            <a:chExt cx="9011707" cy="1154116"/>
          </a:xfrm>
        </p:grpSpPr>
        <p:sp>
          <p:nvSpPr>
            <p:cNvPr id="4" name="Rounded Rectangle 6"/>
            <p:cNvSpPr>
              <a:spLocks noChangeArrowheads="1"/>
            </p:cNvSpPr>
            <p:nvPr/>
          </p:nvSpPr>
          <p:spPr bwMode="auto">
            <a:xfrm>
              <a:off x="2151460" y="2354266"/>
              <a:ext cx="7211086" cy="1146175"/>
            </a:xfrm>
            <a:custGeom>
              <a:avLst/>
              <a:gdLst>
                <a:gd name="T0" fmla="*/ 4037805 w 8075615"/>
                <a:gd name="T1" fmla="*/ 0 h 411480"/>
                <a:gd name="T2" fmla="*/ 8075605 w 8075615"/>
                <a:gd name="T3" fmla="*/ 204950 h 411480"/>
                <a:gd name="T4" fmla="*/ 4037805 w 8075615"/>
                <a:gd name="T5" fmla="*/ 409897 h 411480"/>
                <a:gd name="T6" fmla="*/ 0 w 8075615"/>
                <a:gd name="T7" fmla="*/ 204950 h 41148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20087 w 8075615"/>
                <a:gd name="T13" fmla="*/ 20087 h 411480"/>
                <a:gd name="T14" fmla="*/ 8055531 w 8075615"/>
                <a:gd name="T15" fmla="*/ 391393 h 411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75615" h="411480">
                  <a:moveTo>
                    <a:pt x="68580" y="0"/>
                  </a:moveTo>
                  <a:lnTo>
                    <a:pt x="68579" y="0"/>
                  </a:lnTo>
                  <a:cubicBezTo>
                    <a:pt x="30704" y="0"/>
                    <a:pt x="0" y="30704"/>
                    <a:pt x="0" y="68579"/>
                  </a:cubicBezTo>
                  <a:lnTo>
                    <a:pt x="0" y="342900"/>
                  </a:lnTo>
                  <a:cubicBezTo>
                    <a:pt x="0" y="380775"/>
                    <a:pt x="30704" y="411479"/>
                    <a:pt x="68579" y="411480"/>
                  </a:cubicBezTo>
                  <a:lnTo>
                    <a:pt x="8007035" y="411480"/>
                  </a:lnTo>
                  <a:cubicBezTo>
                    <a:pt x="8044910" y="411479"/>
                    <a:pt x="8075615" y="380775"/>
                    <a:pt x="8075615" y="342900"/>
                  </a:cubicBezTo>
                  <a:lnTo>
                    <a:pt x="8075615" y="68580"/>
                  </a:lnTo>
                  <a:cubicBezTo>
                    <a:pt x="8075615" y="30704"/>
                    <a:pt x="8044910" y="0"/>
                    <a:pt x="8007035" y="0"/>
                  </a:cubicBezTo>
                  <a:lnTo>
                    <a:pt x="68580" y="0"/>
                  </a:lnTo>
                  <a:close/>
                </a:path>
              </a:pathLst>
            </a:custGeom>
            <a:solidFill>
              <a:srgbClr val="DCE6F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endParaRPr>
            </a:p>
            <a:p>
              <a:r>
                <a:rPr lang="id-ID" sz="4000" b="1" dirty="0" smtClean="0">
                  <a:solidFill>
                    <a:schemeClr val="tx2">
                      <a:lumMod val="75000"/>
                    </a:schemeClr>
                  </a:solidFill>
                </a:rPr>
                <a:t>Pemanfaatan Hasil UN 2012/2013</a:t>
              </a:r>
              <a:endParaRPr lang="id-ID" sz="32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0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+mn-cs"/>
                </a:rPr>
                <a:t> </a:t>
              </a:r>
              <a:endParaRPr lang="en-GB" sz="3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5" name="Rounded Rectangle 7"/>
            <p:cNvSpPr>
              <a:spLocks noChangeArrowheads="1"/>
            </p:cNvSpPr>
            <p:nvPr/>
          </p:nvSpPr>
          <p:spPr bwMode="auto">
            <a:xfrm>
              <a:off x="350839" y="2346325"/>
              <a:ext cx="1511697" cy="1149350"/>
            </a:xfrm>
            <a:custGeom>
              <a:avLst/>
              <a:gdLst>
                <a:gd name="T0" fmla="*/ 31956627 w 865186"/>
                <a:gd name="T1" fmla="*/ 0 h 411480"/>
                <a:gd name="T2" fmla="*/ 63913202 w 865186"/>
                <a:gd name="T3" fmla="*/ 2147483647 h 411480"/>
                <a:gd name="T4" fmla="*/ 31956627 w 865186"/>
                <a:gd name="T5" fmla="*/ 2147483647 h 411480"/>
                <a:gd name="T6" fmla="*/ 0 w 865186"/>
                <a:gd name="T7" fmla="*/ 2147483647 h 41148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20087 w 865186"/>
                <a:gd name="T13" fmla="*/ 20087 h 411480"/>
                <a:gd name="T14" fmla="*/ 845099 w 865186"/>
                <a:gd name="T15" fmla="*/ 391393 h 411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5186" h="411480">
                  <a:moveTo>
                    <a:pt x="68580" y="0"/>
                  </a:moveTo>
                  <a:lnTo>
                    <a:pt x="68579" y="0"/>
                  </a:lnTo>
                  <a:cubicBezTo>
                    <a:pt x="30704" y="0"/>
                    <a:pt x="0" y="30704"/>
                    <a:pt x="0" y="68579"/>
                  </a:cubicBezTo>
                  <a:lnTo>
                    <a:pt x="0" y="342900"/>
                  </a:lnTo>
                  <a:cubicBezTo>
                    <a:pt x="0" y="380775"/>
                    <a:pt x="30704" y="411479"/>
                    <a:pt x="68579" y="411480"/>
                  </a:cubicBezTo>
                  <a:lnTo>
                    <a:pt x="796606" y="411480"/>
                  </a:lnTo>
                  <a:cubicBezTo>
                    <a:pt x="834481" y="411479"/>
                    <a:pt x="865186" y="380775"/>
                    <a:pt x="865186" y="342900"/>
                  </a:cubicBezTo>
                  <a:lnTo>
                    <a:pt x="865186" y="68580"/>
                  </a:lnTo>
                  <a:cubicBezTo>
                    <a:pt x="865186" y="30704"/>
                    <a:pt x="834481" y="0"/>
                    <a:pt x="796606" y="0"/>
                  </a:cubicBezTo>
                  <a:lnTo>
                    <a:pt x="68580" y="0"/>
                  </a:lnTo>
                  <a:close/>
                </a:path>
              </a:pathLst>
            </a:custGeom>
            <a:solidFill>
              <a:srgbClr val="FDEADA"/>
            </a:solidFill>
            <a:ln w="3172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id-ID" sz="4000">
                  <a:solidFill>
                    <a:srgbClr val="E46C0A"/>
                  </a:solidFill>
                  <a:latin typeface="Arial Rounded MT Bold" pitchFamily="34" charset="0"/>
                </a:rPr>
                <a:t>B</a:t>
              </a:r>
            </a:p>
          </p:txBody>
        </p:sp>
      </p:grp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994861" y="3150619"/>
            <a:ext cx="7926691" cy="1146175"/>
          </a:xfrm>
          <a:custGeom>
            <a:avLst/>
            <a:gdLst>
              <a:gd name="T0" fmla="*/ 4037805 w 8075615"/>
              <a:gd name="T1" fmla="*/ 0 h 411480"/>
              <a:gd name="T2" fmla="*/ 8075605 w 8075615"/>
              <a:gd name="T3" fmla="*/ 204950 h 411480"/>
              <a:gd name="T4" fmla="*/ 4037805 w 8075615"/>
              <a:gd name="T5" fmla="*/ 409897 h 411480"/>
              <a:gd name="T6" fmla="*/ 0 w 8075615"/>
              <a:gd name="T7" fmla="*/ 204950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r>
              <a:rPr lang="id-ID" sz="4000" b="1" dirty="0" smtClean="0">
                <a:solidFill>
                  <a:schemeClr val="tx2">
                    <a:lumMod val="75000"/>
                  </a:schemeClr>
                </a:solidFill>
              </a:rPr>
              <a:t>B.1 Pemetaan Tingkat Nasional</a:t>
            </a:r>
            <a:endParaRPr lang="id-ID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 </a:t>
            </a:r>
            <a:endParaRPr lang="en-GB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73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" y="0"/>
            <a:ext cx="9906001" cy="571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>
                <a:solidFill>
                  <a:schemeClr val="bg1"/>
                </a:solidFill>
              </a:rPr>
              <a:t>Pemetaan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237" y="6253486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Butir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Soal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UN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97411" y="4968318"/>
            <a:ext cx="1814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Indikator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UN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18212" y="3744652"/>
            <a:ext cx="170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Kompetensi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58681" y="1110555"/>
            <a:ext cx="500431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d-I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Peta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Indeks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Kompetensi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Sekolah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Elbow Connector 7"/>
          <p:cNvCxnSpPr>
            <a:stCxn id="5" idx="3"/>
          </p:cNvCxnSpPr>
          <p:nvPr/>
        </p:nvCxnSpPr>
        <p:spPr>
          <a:xfrm flipV="1">
            <a:off x="2263704" y="5429982"/>
            <a:ext cx="954507" cy="10543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39" idx="3"/>
          </p:cNvCxnSpPr>
          <p:nvPr/>
        </p:nvCxnSpPr>
        <p:spPr>
          <a:xfrm flipV="1">
            <a:off x="3712267" y="4206318"/>
            <a:ext cx="974402" cy="9928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65547" y="3096223"/>
            <a:ext cx="355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Indeks</a:t>
            </a:r>
            <a:r>
              <a:rPr lang="en-US" b="1" dirty="0" smtClean="0"/>
              <a:t> </a:t>
            </a:r>
            <a:r>
              <a:rPr lang="en-US" b="1" dirty="0" err="1" smtClean="0"/>
              <a:t>Komposit</a:t>
            </a:r>
            <a:r>
              <a:rPr lang="en-US" b="1" dirty="0" smtClean="0"/>
              <a:t> </a:t>
            </a:r>
            <a:r>
              <a:rPr lang="en-US" b="1" dirty="0" err="1" smtClean="0"/>
              <a:t>Mapel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N </a:t>
            </a:r>
            <a:r>
              <a:rPr lang="en-US" b="1" dirty="0" err="1" smtClean="0"/>
              <a:t>Kompetensi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luas</a:t>
            </a:r>
            <a:r>
              <a:rPr lang="en-US" b="1" dirty="0" smtClean="0"/>
              <a:t> </a:t>
            </a:r>
            <a:r>
              <a:rPr lang="en-US" b="1" dirty="0" err="1" smtClean="0"/>
              <a:t>segi</a:t>
            </a:r>
            <a:r>
              <a:rPr lang="en-US" b="1" dirty="0" smtClean="0"/>
              <a:t> N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459970" y="5692708"/>
            <a:ext cx="15024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Daya</a:t>
            </a:r>
            <a:r>
              <a:rPr lang="en-US" b="1" dirty="0" smtClean="0"/>
              <a:t> </a:t>
            </a:r>
            <a:r>
              <a:rPr lang="en-US" b="1" dirty="0" err="1" smtClean="0"/>
              <a:t>Serap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86669" y="4309814"/>
            <a:ext cx="406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Rata-rata </a:t>
            </a:r>
            <a:r>
              <a:rPr lang="en-US" b="1" dirty="0" err="1" smtClean="0"/>
              <a:t>indikator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masing-masing</a:t>
            </a:r>
            <a:r>
              <a:rPr lang="en-US" b="1" dirty="0" smtClean="0"/>
              <a:t> </a:t>
            </a:r>
            <a:r>
              <a:rPr lang="en-US" b="1" dirty="0" err="1" smtClean="0"/>
              <a:t>kompetensi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3752" y="2486623"/>
            <a:ext cx="3495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Indeks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Kompetensi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Mapel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6" name="Elbow Connector 5"/>
          <p:cNvCxnSpPr>
            <a:stCxn id="16" idx="3"/>
            <a:endCxn id="43" idx="2"/>
          </p:cNvCxnSpPr>
          <p:nvPr/>
        </p:nvCxnSpPr>
        <p:spPr>
          <a:xfrm flipV="1">
            <a:off x="5559645" y="1633775"/>
            <a:ext cx="701196" cy="108368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41" idx="3"/>
          </p:cNvCxnSpPr>
          <p:nvPr/>
        </p:nvCxnSpPr>
        <p:spPr>
          <a:xfrm flipV="1">
            <a:off x="4922909" y="2876554"/>
            <a:ext cx="525391" cy="109893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56352" y="1840289"/>
            <a:ext cx="3272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Indeks</a:t>
            </a:r>
            <a:r>
              <a:rPr lang="en-US" b="1" dirty="0" smtClean="0"/>
              <a:t> </a:t>
            </a:r>
            <a:r>
              <a:rPr lang="en-US" b="1" dirty="0" err="1" smtClean="0"/>
              <a:t>Komposit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6 </a:t>
            </a:r>
            <a:r>
              <a:rPr lang="en-US" b="1" dirty="0" err="1" smtClean="0"/>
              <a:t>Mapel</a:t>
            </a:r>
            <a:r>
              <a:rPr lang="en-US" b="1" dirty="0" smtClean="0"/>
              <a:t> 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luas</a:t>
            </a:r>
            <a:r>
              <a:rPr lang="en-US" b="1" dirty="0" smtClean="0"/>
              <a:t> </a:t>
            </a:r>
            <a:r>
              <a:rPr lang="en-US" b="1" dirty="0" err="1" smtClean="0"/>
              <a:t>segi</a:t>
            </a:r>
            <a:r>
              <a:rPr lang="en-US" b="1" dirty="0" smtClean="0"/>
              <a:t> 6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42918"/>
            <a:ext cx="9906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Pengukuran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Kompetensi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Sekolah</a:t>
            </a:r>
            <a:endParaRPr lang="id-ID" dirty="0"/>
          </a:p>
        </p:txBody>
      </p:sp>
      <p:sp>
        <p:nvSpPr>
          <p:cNvPr id="19" name="Slide Number Placeholder 2"/>
          <p:cNvSpPr txBox="1"/>
          <p:nvPr/>
        </p:nvSpPr>
        <p:spPr>
          <a:xfrm>
            <a:off x="9372600" y="649287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CAFF59-AEA8-4C5D-9FC6-D16E1A041248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17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78" y="680077"/>
            <a:ext cx="64928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181852" y="682831"/>
            <a:ext cx="2489824" cy="210947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099300" y="1094728"/>
            <a:ext cx="2026934" cy="1496072"/>
            <a:chOff x="1771205" y="1634095"/>
            <a:chExt cx="1871016" cy="1496072"/>
          </a:xfrm>
        </p:grpSpPr>
        <p:sp>
          <p:nvSpPr>
            <p:cNvPr id="5" name="Isosceles Triangle 4"/>
            <p:cNvSpPr/>
            <p:nvPr/>
          </p:nvSpPr>
          <p:spPr>
            <a:xfrm rot="14483203">
              <a:off x="1958677" y="1446623"/>
              <a:ext cx="1496072" cy="187101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 rot="19894571">
              <a:off x="2052731" y="2578639"/>
              <a:ext cx="228600" cy="228600"/>
            </a:xfrm>
            <a:prstGeom prst="arc">
              <a:avLst>
                <a:gd name="adj1" fmla="val 16200000"/>
                <a:gd name="adj2" fmla="val 389073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99051" y="1680159"/>
              <a:ext cx="316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27850" y="2624465"/>
              <a:ext cx="316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6705" y="186421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360274" y="2422971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Luas</a:t>
            </a:r>
            <a:r>
              <a:rPr lang="en-US" dirty="0" smtClean="0"/>
              <a:t> ∆= ½ r</a:t>
            </a:r>
            <a:r>
              <a:rPr lang="en-US" baseline="-25000" dirty="0" smtClean="0"/>
              <a:t>1 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 Sin </a:t>
            </a:r>
            <a:r>
              <a:rPr lang="el-GR" dirty="0" smtClean="0"/>
              <a:t>α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1" y="0"/>
            <a:ext cx="9906001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Rumus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Umum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Indeks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Kompetensi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Sekolah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2729" y="839690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r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1200" b="1" dirty="0" smtClean="0">
                <a:solidFill>
                  <a:srgbClr val="FF0000"/>
                </a:solidFill>
              </a:rPr>
              <a:t>= 100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 </a:t>
            </a:r>
            <a:endParaRPr lang="en-US" sz="1200" b="1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276" y="1625322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r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1200" b="1" dirty="0" smtClean="0">
                <a:solidFill>
                  <a:srgbClr val="FF0000"/>
                </a:solidFill>
              </a:rPr>
              <a:t>= 100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 </a:t>
            </a:r>
            <a:endParaRPr lang="en-US" sz="1200" b="1" baseline="-25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1593" y="3056178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r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1200" b="1" dirty="0" smtClean="0">
                <a:solidFill>
                  <a:srgbClr val="FF0000"/>
                </a:solidFill>
              </a:rPr>
              <a:t>= 100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 </a:t>
            </a:r>
            <a:endParaRPr lang="en-US" sz="1200" b="1" baseline="-25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4770" y="4468176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r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1200" b="1" dirty="0" smtClean="0">
                <a:solidFill>
                  <a:srgbClr val="FF0000"/>
                </a:solidFill>
              </a:rPr>
              <a:t>= 100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 </a:t>
            </a:r>
            <a:endParaRPr lang="en-US" sz="1200" b="1" baseline="-25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1454" y="4970984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r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5</a:t>
            </a:r>
            <a:r>
              <a:rPr lang="en-US" sz="1200" b="1" dirty="0" smtClean="0">
                <a:solidFill>
                  <a:srgbClr val="FF0000"/>
                </a:solidFill>
              </a:rPr>
              <a:t>= 100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 </a:t>
            </a:r>
            <a:endParaRPr lang="en-US" sz="1200" b="1" baseline="-2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777" y="4562991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r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6</a:t>
            </a:r>
            <a:r>
              <a:rPr lang="en-US" sz="1200" b="1" dirty="0" smtClean="0">
                <a:solidFill>
                  <a:srgbClr val="FF0000"/>
                </a:solidFill>
              </a:rPr>
              <a:t>= 100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 </a:t>
            </a:r>
            <a:endParaRPr lang="en-US" sz="1200" b="1" baseline="-25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55546" y="3160526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r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7</a:t>
            </a:r>
            <a:r>
              <a:rPr lang="en-US" sz="1200" b="1" dirty="0" smtClean="0">
                <a:solidFill>
                  <a:srgbClr val="FF0000"/>
                </a:solidFill>
              </a:rPr>
              <a:t>= 100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 </a:t>
            </a:r>
            <a:endParaRPr lang="en-US" sz="1200" b="1" baseline="-25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1674" y="1760230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1400" b="1" baseline="-25000" dirty="0" smtClean="0">
                <a:solidFill>
                  <a:schemeClr val="tx2">
                    <a:lumMod val="50000"/>
                  </a:schemeClr>
                </a:solidFill>
              </a:rPr>
              <a:t>1 </a:t>
            </a:r>
            <a:endParaRPr lang="en-US" sz="1400" b="1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50314" y="1802943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1400" b="1" baseline="-25000" dirty="0" smtClean="0">
                <a:solidFill>
                  <a:schemeClr val="tx2">
                    <a:lumMod val="50000"/>
                  </a:schemeClr>
                </a:solidFill>
              </a:rPr>
              <a:t>2 </a:t>
            </a:r>
            <a:endParaRPr lang="en-US" sz="1400" b="1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1014" y="2766906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1400" b="1" baseline="-25000" dirty="0" smtClean="0">
                <a:solidFill>
                  <a:schemeClr val="tx2">
                    <a:lumMod val="50000"/>
                  </a:schemeClr>
                </a:solidFill>
              </a:rPr>
              <a:t>3 </a:t>
            </a:r>
            <a:endParaRPr lang="en-US" sz="1400" b="1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54251" y="3720437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1400" b="1" baseline="-25000" dirty="0" smtClean="0">
                <a:solidFill>
                  <a:schemeClr val="tx2">
                    <a:lumMod val="50000"/>
                  </a:schemeClr>
                </a:solidFill>
              </a:rPr>
              <a:t>4 </a:t>
            </a:r>
            <a:endParaRPr lang="en-US" sz="1400" b="1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30761" y="4114801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1400" b="1" baseline="-25000" dirty="0" smtClean="0">
                <a:solidFill>
                  <a:schemeClr val="tx2">
                    <a:lumMod val="50000"/>
                  </a:schemeClr>
                </a:solidFill>
              </a:rPr>
              <a:t>5 </a:t>
            </a:r>
            <a:endParaRPr lang="en-US" sz="1400" b="1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63087" y="3299024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1400" b="1" baseline="-25000" dirty="0" smtClean="0">
                <a:solidFill>
                  <a:schemeClr val="tx2">
                    <a:lumMod val="50000"/>
                  </a:schemeClr>
                </a:solidFill>
              </a:rPr>
              <a:t>6 </a:t>
            </a:r>
            <a:endParaRPr lang="en-US" sz="1400" b="1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9174" y="2733929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1400" b="1" baseline="-25000" dirty="0" smtClean="0">
                <a:solidFill>
                  <a:schemeClr val="tx2">
                    <a:lumMod val="50000"/>
                  </a:schemeClr>
                </a:solidFill>
              </a:rPr>
              <a:t>7 </a:t>
            </a:r>
            <a:endParaRPr lang="en-US" sz="1400" b="1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79310" y="843655"/>
            <a:ext cx="2343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Luas</a:t>
            </a:r>
            <a:r>
              <a:rPr lang="en-US" sz="1400" dirty="0" smtClean="0"/>
              <a:t> </a:t>
            </a:r>
            <a:r>
              <a:rPr lang="en-US" sz="1400" dirty="0" err="1" smtClean="0"/>
              <a:t>Segi</a:t>
            </a:r>
            <a:r>
              <a:rPr lang="en-US" sz="1400" dirty="0" smtClean="0"/>
              <a:t> 8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Max (100)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061231" y="4822478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Luas</a:t>
            </a:r>
            <a:r>
              <a:rPr lang="en-US" sz="1400" dirty="0" smtClean="0"/>
              <a:t> </a:t>
            </a:r>
            <a:r>
              <a:rPr lang="en-US" sz="1400" dirty="0" err="1" smtClean="0"/>
              <a:t>Segi</a:t>
            </a:r>
            <a:r>
              <a:rPr lang="en-US" sz="1400" dirty="0" smtClean="0"/>
              <a:t> 8 </a:t>
            </a:r>
            <a:r>
              <a:rPr lang="en-US" sz="1400" dirty="0" err="1" smtClean="0"/>
              <a:t>Capaian</a:t>
            </a:r>
            <a:endParaRPr lang="en-US" sz="1400" dirty="0"/>
          </a:p>
        </p:txBody>
      </p:sp>
      <p:sp>
        <p:nvSpPr>
          <p:cNvPr id="27" name="Freeform 26"/>
          <p:cNvSpPr/>
          <p:nvPr/>
        </p:nvSpPr>
        <p:spPr>
          <a:xfrm rot="1843494">
            <a:off x="2975731" y="3412786"/>
            <a:ext cx="2508662" cy="878774"/>
          </a:xfrm>
          <a:custGeom>
            <a:avLst/>
            <a:gdLst>
              <a:gd name="connsiteX0" fmla="*/ 0 w 2315688"/>
              <a:gd name="connsiteY0" fmla="*/ 0 h 878774"/>
              <a:gd name="connsiteX1" fmla="*/ 1615044 w 2315688"/>
              <a:gd name="connsiteY1" fmla="*/ 332509 h 878774"/>
              <a:gd name="connsiteX2" fmla="*/ 2315688 w 2315688"/>
              <a:gd name="connsiteY2" fmla="*/ 878774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5688" h="878774">
                <a:moveTo>
                  <a:pt x="0" y="0"/>
                </a:moveTo>
                <a:cubicBezTo>
                  <a:pt x="614548" y="93023"/>
                  <a:pt x="1229096" y="186047"/>
                  <a:pt x="1615044" y="332509"/>
                </a:cubicBezTo>
                <a:cubicBezTo>
                  <a:pt x="2000992" y="478971"/>
                  <a:pt x="2158340" y="678872"/>
                  <a:pt x="2315688" y="878774"/>
                </a:cubicBezTo>
              </a:path>
            </a:pathLst>
          </a:custGeom>
          <a:noFill/>
          <a:ln w="12700"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971800" y="1143000"/>
            <a:ext cx="1636022" cy="415636"/>
          </a:xfrm>
          <a:custGeom>
            <a:avLst/>
            <a:gdLst>
              <a:gd name="connsiteX0" fmla="*/ 0 w 1306286"/>
              <a:gd name="connsiteY0" fmla="*/ 415636 h 415636"/>
              <a:gd name="connsiteX1" fmla="*/ 1033153 w 1306286"/>
              <a:gd name="connsiteY1" fmla="*/ 237506 h 415636"/>
              <a:gd name="connsiteX2" fmla="*/ 1306286 w 1306286"/>
              <a:gd name="connsiteY2" fmla="*/ 0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6" h="415636">
                <a:moveTo>
                  <a:pt x="0" y="415636"/>
                </a:moveTo>
                <a:cubicBezTo>
                  <a:pt x="407719" y="361207"/>
                  <a:pt x="815439" y="306779"/>
                  <a:pt x="1033153" y="237506"/>
                </a:cubicBezTo>
                <a:cubicBezTo>
                  <a:pt x="1250867" y="168233"/>
                  <a:pt x="1278576" y="84116"/>
                  <a:pt x="1306286" y="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888567" y="3089342"/>
            <a:ext cx="277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Indeks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Kompetensi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Siswa</a:t>
            </a:r>
            <a:endParaRPr lang="en-US" sz="1600" b="1" dirty="0" smtClean="0"/>
          </a:p>
        </p:txBody>
      </p:sp>
      <p:grpSp>
        <p:nvGrpSpPr>
          <p:cNvPr id="12" name="Group 33"/>
          <p:cNvGrpSpPr/>
          <p:nvPr/>
        </p:nvGrpSpPr>
        <p:grpSpPr>
          <a:xfrm>
            <a:off x="5899479" y="3267980"/>
            <a:ext cx="3775270" cy="1752600"/>
            <a:chOff x="5062850" y="3505201"/>
            <a:chExt cx="3484865" cy="1752600"/>
          </a:xfrm>
        </p:grpSpPr>
        <p:sp>
          <p:nvSpPr>
            <p:cNvPr id="35" name="TextBox 34"/>
            <p:cNvSpPr txBox="1"/>
            <p:nvPr/>
          </p:nvSpPr>
          <p:spPr>
            <a:xfrm>
              <a:off x="5062850" y="4267200"/>
              <a:ext cx="740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Indeks</a:t>
              </a:r>
              <a:r>
                <a:rPr lang="en-US" sz="1400" b="1" dirty="0" smtClean="0"/>
                <a:t> =</a:t>
              </a:r>
              <a:endParaRPr lang="en-US" sz="1400" b="1" dirty="0"/>
            </a:p>
          </p:txBody>
        </p:sp>
        <p:grpSp>
          <p:nvGrpSpPr>
            <p:cNvPr id="30" name="Group 35"/>
            <p:cNvGrpSpPr/>
            <p:nvPr/>
          </p:nvGrpSpPr>
          <p:grpSpPr>
            <a:xfrm>
              <a:off x="5843651" y="3986150"/>
              <a:ext cx="1825754" cy="838200"/>
              <a:chOff x="6248400" y="4574977"/>
              <a:chExt cx="2299097" cy="1216223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6248400" y="4953000"/>
                <a:ext cx="228600" cy="838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6477000" y="4574977"/>
                <a:ext cx="0" cy="12162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477000" y="4574977"/>
                <a:ext cx="2070497" cy="208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6061270" y="4004846"/>
              <a:ext cx="1487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Luas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Segi</a:t>
              </a:r>
              <a:r>
                <a:rPr lang="en-US" sz="1400" dirty="0" smtClean="0"/>
                <a:t> n </a:t>
              </a:r>
              <a:r>
                <a:rPr lang="en-US" sz="1400" dirty="0" err="1" smtClean="0"/>
                <a:t>Capaian</a:t>
              </a:r>
              <a:endParaRPr lang="en-US" sz="1400" baseline="30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72460" y="4472331"/>
              <a:ext cx="12387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Luas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Segi</a:t>
              </a:r>
              <a:r>
                <a:rPr lang="en-US" sz="1400" dirty="0" smtClean="0"/>
                <a:t> n Max</a:t>
              </a:r>
              <a:endParaRPr lang="en-US" sz="1400" baseline="30000" dirty="0"/>
            </a:p>
          </p:txBody>
        </p:sp>
        <p:grpSp>
          <p:nvGrpSpPr>
            <p:cNvPr id="2048" name="Group 38"/>
            <p:cNvGrpSpPr/>
            <p:nvPr/>
          </p:nvGrpSpPr>
          <p:grpSpPr>
            <a:xfrm>
              <a:off x="5787367" y="3505201"/>
              <a:ext cx="2118530" cy="1752600"/>
              <a:chOff x="5811117" y="3434012"/>
              <a:chExt cx="2118530" cy="1866275"/>
            </a:xfrm>
          </p:grpSpPr>
          <p:sp>
            <p:nvSpPr>
              <p:cNvPr id="42" name="Arc 41"/>
              <p:cNvSpPr/>
              <p:nvPr/>
            </p:nvSpPr>
            <p:spPr>
              <a:xfrm rot="13435013">
                <a:off x="5811117" y="3434012"/>
                <a:ext cx="1797015" cy="1866275"/>
              </a:xfrm>
              <a:prstGeom prst="arc">
                <a:avLst>
                  <a:gd name="adj1" fmla="val 16176963"/>
                  <a:gd name="adj2" fmla="val 2154309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Arc 42"/>
              <p:cNvSpPr/>
              <p:nvPr/>
            </p:nvSpPr>
            <p:spPr>
              <a:xfrm rot="2992717">
                <a:off x="6098002" y="3467582"/>
                <a:ext cx="1797015" cy="1866275"/>
              </a:xfrm>
              <a:prstGeom prst="arc">
                <a:avLst>
                  <a:gd name="adj1" fmla="val 16176963"/>
                  <a:gd name="adj2" fmla="val 2154309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 flipV="1">
              <a:off x="6025185" y="4417009"/>
              <a:ext cx="1713184" cy="40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814970" y="4198706"/>
              <a:ext cx="7327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* 100%</a:t>
              </a:r>
              <a:endParaRPr lang="en-US" sz="1600" baseline="30000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485900" y="1914119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1400" b="1" baseline="-25000" dirty="0" smtClean="0">
                <a:solidFill>
                  <a:schemeClr val="tx2">
                    <a:lumMod val="50000"/>
                  </a:schemeClr>
                </a:solidFill>
              </a:rPr>
              <a:t>8 </a:t>
            </a:r>
            <a:endParaRPr lang="en-US" sz="1400" b="1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2365" y="1659544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r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8</a:t>
            </a:r>
            <a:r>
              <a:rPr lang="en-US" sz="1200" b="1" dirty="0" smtClean="0">
                <a:solidFill>
                  <a:srgbClr val="FF0000"/>
                </a:solidFill>
              </a:rPr>
              <a:t>= 100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 </a:t>
            </a:r>
            <a:endParaRPr lang="en-US" sz="1200" b="1" baseline="-25000" dirty="0">
              <a:solidFill>
                <a:srgbClr val="FF0000"/>
              </a:solidFill>
            </a:endParaRPr>
          </a:p>
        </p:txBody>
      </p:sp>
      <p:grpSp>
        <p:nvGrpSpPr>
          <p:cNvPr id="2049" name="Group 50"/>
          <p:cNvGrpSpPr/>
          <p:nvPr/>
        </p:nvGrpSpPr>
        <p:grpSpPr>
          <a:xfrm>
            <a:off x="5799484" y="4724400"/>
            <a:ext cx="3528319" cy="1752600"/>
            <a:chOff x="3520050" y="4876800"/>
            <a:chExt cx="3256910" cy="1752600"/>
          </a:xfrm>
          <a:noFill/>
        </p:grpSpPr>
        <p:sp>
          <p:nvSpPr>
            <p:cNvPr id="52" name="TextBox 51"/>
            <p:cNvSpPr txBox="1"/>
            <p:nvPr/>
          </p:nvSpPr>
          <p:spPr>
            <a:xfrm>
              <a:off x="3520050" y="5638799"/>
              <a:ext cx="740262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Indeks</a:t>
              </a:r>
              <a:r>
                <a:rPr lang="en-US" sz="1400" b="1" dirty="0" smtClean="0"/>
                <a:t> =</a:t>
              </a:r>
              <a:endParaRPr lang="en-US" sz="1400" b="1" dirty="0"/>
            </a:p>
          </p:txBody>
        </p:sp>
        <p:grpSp>
          <p:nvGrpSpPr>
            <p:cNvPr id="2051" name="Group 52"/>
            <p:cNvGrpSpPr/>
            <p:nvPr/>
          </p:nvGrpSpPr>
          <p:grpSpPr>
            <a:xfrm>
              <a:off x="4352929" y="5357749"/>
              <a:ext cx="2225995" cy="838200"/>
              <a:chOff x="6164442" y="4574977"/>
              <a:chExt cx="2803103" cy="1216223"/>
            </a:xfrm>
            <a:grpFill/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6164442" y="4953000"/>
                <a:ext cx="228599" cy="83820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6393040" y="4574977"/>
                <a:ext cx="0" cy="121622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393042" y="4574977"/>
                <a:ext cx="2574503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5507280" y="5872239"/>
              <a:ext cx="269601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</a:t>
              </a:r>
              <a:endParaRPr lang="en-US" sz="1600" baseline="30000" dirty="0"/>
            </a:p>
          </p:txBody>
        </p:sp>
        <p:grpSp>
          <p:nvGrpSpPr>
            <p:cNvPr id="2052" name="Group 54"/>
            <p:cNvGrpSpPr/>
            <p:nvPr/>
          </p:nvGrpSpPr>
          <p:grpSpPr>
            <a:xfrm>
              <a:off x="4287117" y="4876800"/>
              <a:ext cx="2489843" cy="1752600"/>
              <a:chOff x="5811117" y="3434012"/>
              <a:chExt cx="2489843" cy="1866275"/>
            </a:xfrm>
            <a:grpFill/>
          </p:grpSpPr>
          <p:sp>
            <p:nvSpPr>
              <p:cNvPr id="58" name="Arc 57"/>
              <p:cNvSpPr/>
              <p:nvPr/>
            </p:nvSpPr>
            <p:spPr>
              <a:xfrm rot="13435013">
                <a:off x="5811117" y="3434012"/>
                <a:ext cx="1797015" cy="1866275"/>
              </a:xfrm>
              <a:prstGeom prst="arc">
                <a:avLst>
                  <a:gd name="adj1" fmla="val 16176963"/>
                  <a:gd name="adj2" fmla="val 21543098"/>
                </a:avLst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Arc 58"/>
              <p:cNvSpPr/>
              <p:nvPr/>
            </p:nvSpPr>
            <p:spPr>
              <a:xfrm rot="2992717">
                <a:off x="6469315" y="3467582"/>
                <a:ext cx="1797015" cy="1866275"/>
              </a:xfrm>
              <a:prstGeom prst="arc">
                <a:avLst>
                  <a:gd name="adj1" fmla="val 16176963"/>
                  <a:gd name="adj2" fmla="val 21543098"/>
                </a:avLst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6" name="Straight Connector 55"/>
            <p:cNvCxnSpPr/>
            <p:nvPr/>
          </p:nvCxnSpPr>
          <p:spPr>
            <a:xfrm>
              <a:off x="4648200" y="5792687"/>
              <a:ext cx="1930724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536375" y="5438295"/>
              <a:ext cx="1885428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(∑(C</a:t>
              </a:r>
              <a:r>
                <a:rPr lang="en-US" sz="1600" baseline="-25000" dirty="0" smtClean="0"/>
                <a:t>n-1</a:t>
              </a:r>
              <a:r>
                <a:rPr lang="en-US" sz="1600" dirty="0" smtClean="0"/>
                <a:t> * </a:t>
              </a:r>
              <a:r>
                <a:rPr lang="en-US" sz="1600" dirty="0" err="1" smtClean="0"/>
                <a:t>C</a:t>
              </a:r>
              <a:r>
                <a:rPr lang="en-US" sz="1600" baseline="-25000" dirty="0" err="1" smtClean="0"/>
                <a:t>n</a:t>
              </a:r>
              <a:r>
                <a:rPr lang="en-US" sz="1600" dirty="0" smtClean="0"/>
                <a:t>))+ (</a:t>
              </a:r>
              <a:r>
                <a:rPr lang="en-US" sz="1600" dirty="0" err="1" smtClean="0"/>
                <a:t>C</a:t>
              </a:r>
              <a:r>
                <a:rPr lang="en-US" sz="1600" baseline="-25000" dirty="0" err="1" smtClean="0"/>
                <a:t>n</a:t>
              </a:r>
              <a:r>
                <a:rPr lang="en-US" sz="1600" dirty="0" smtClean="0"/>
                <a:t> </a:t>
              </a:r>
              <a:r>
                <a:rPr lang="en-US" sz="1600" dirty="0"/>
                <a:t>* </a:t>
              </a:r>
              <a:r>
                <a:rPr lang="en-US" sz="1600" dirty="0" smtClean="0"/>
                <a:t>C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23417" y="5461611"/>
            <a:ext cx="3376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= </a:t>
            </a:r>
            <a:r>
              <a:rPr lang="en-US" sz="1600" dirty="0" err="1" smtClean="0"/>
              <a:t>Skor</a:t>
            </a:r>
            <a:r>
              <a:rPr lang="en-US" sz="1600" dirty="0" smtClean="0"/>
              <a:t> Maximum </a:t>
            </a:r>
            <a:r>
              <a:rPr lang="en-US" sz="1600" dirty="0" err="1" smtClean="0"/>
              <a:t>Kompetensi</a:t>
            </a:r>
            <a:r>
              <a:rPr lang="en-US" sz="1600" dirty="0" smtClean="0"/>
              <a:t> n =100</a:t>
            </a:r>
            <a:endParaRPr lang="en-US" sz="1600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748961" y="5741011"/>
            <a:ext cx="2753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= </a:t>
            </a:r>
            <a:r>
              <a:rPr lang="en-US" sz="1600" dirty="0" err="1" smtClean="0"/>
              <a:t>Skor</a:t>
            </a:r>
            <a:r>
              <a:rPr lang="en-US" sz="1600" dirty="0" smtClean="0"/>
              <a:t> </a:t>
            </a:r>
            <a:r>
              <a:rPr lang="en-US" sz="1600" dirty="0" err="1" smtClean="0"/>
              <a:t>Capaian</a:t>
            </a:r>
            <a:r>
              <a:rPr lang="en-US" sz="1600" dirty="0" smtClean="0"/>
              <a:t> </a:t>
            </a:r>
            <a:r>
              <a:rPr lang="en-US" sz="1600" dirty="0" err="1" smtClean="0"/>
              <a:t>Kompetensi</a:t>
            </a:r>
            <a:r>
              <a:rPr lang="en-US" sz="1600" dirty="0" smtClean="0"/>
              <a:t> n</a:t>
            </a:r>
            <a:endParaRPr lang="en-US" sz="1600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748963" y="5995011"/>
            <a:ext cx="2203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 0; n= </a:t>
            </a:r>
            <a:r>
              <a:rPr lang="en-US" sz="1600" dirty="0" err="1" smtClean="0"/>
              <a:t>banyaknya</a:t>
            </a:r>
            <a:r>
              <a:rPr lang="en-US" sz="1600" dirty="0" smtClean="0"/>
              <a:t> </a:t>
            </a:r>
            <a:r>
              <a:rPr lang="en-US" sz="1600" dirty="0" err="1" smtClean="0"/>
              <a:t>segi</a:t>
            </a:r>
            <a:endParaRPr lang="en-US" sz="1600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742951" y="6341649"/>
            <a:ext cx="6251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Luas</a:t>
            </a:r>
            <a:r>
              <a:rPr lang="en-US" sz="1200" dirty="0" smtClean="0"/>
              <a:t> </a:t>
            </a:r>
            <a:r>
              <a:rPr lang="en-US" sz="1200" dirty="0" err="1" smtClean="0"/>
              <a:t>memiliki</a:t>
            </a:r>
            <a:r>
              <a:rPr lang="en-US" sz="1200" dirty="0" smtClean="0"/>
              <a:t> 2 </a:t>
            </a:r>
            <a:r>
              <a:rPr lang="en-US" sz="1200" dirty="0" err="1" smtClean="0"/>
              <a:t>dimensi</a:t>
            </a:r>
            <a:r>
              <a:rPr lang="en-US" sz="1200" dirty="0" smtClean="0"/>
              <a:t> (</a:t>
            </a:r>
            <a:r>
              <a:rPr lang="en-US" sz="1200" dirty="0" err="1" smtClean="0"/>
              <a:t>derajat</a:t>
            </a:r>
            <a:r>
              <a:rPr lang="en-US" sz="1200" dirty="0" smtClean="0"/>
              <a:t> 2),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menghasilkan</a:t>
            </a:r>
            <a:r>
              <a:rPr lang="en-US" sz="1200" dirty="0" smtClean="0"/>
              <a:t> </a:t>
            </a:r>
            <a:r>
              <a:rPr lang="en-US" sz="1200" dirty="0" err="1" smtClean="0"/>
              <a:t>indeks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derajat</a:t>
            </a:r>
            <a:r>
              <a:rPr lang="en-US" sz="1200" dirty="0" smtClean="0"/>
              <a:t> </a:t>
            </a:r>
            <a:r>
              <a:rPr lang="en-US" sz="1200" dirty="0" err="1" smtClean="0"/>
              <a:t>satu</a:t>
            </a:r>
            <a:r>
              <a:rPr lang="en-US" sz="1200" dirty="0" smtClean="0"/>
              <a:t>, </a:t>
            </a:r>
            <a:r>
              <a:rPr lang="en-US" sz="1200" dirty="0" err="1" smtClean="0"/>
              <a:t>perlu</a:t>
            </a:r>
            <a:r>
              <a:rPr lang="en-US" sz="1200" dirty="0" smtClean="0"/>
              <a:t> </a:t>
            </a:r>
            <a:r>
              <a:rPr lang="en-US" sz="1200" dirty="0" err="1" smtClean="0"/>
              <a:t>diakar</a:t>
            </a:r>
            <a:r>
              <a:rPr lang="en-US" sz="1200" dirty="0" smtClean="0"/>
              <a:t> </a:t>
            </a:r>
            <a:endParaRPr lang="en-US" sz="1200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9328150" y="5456056"/>
            <a:ext cx="333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%</a:t>
            </a:r>
            <a:endParaRPr lang="en-US" sz="1600" b="1" baseline="30000" dirty="0"/>
          </a:p>
        </p:txBody>
      </p:sp>
      <p:sp>
        <p:nvSpPr>
          <p:cNvPr id="67" name="Slide Number Placeholder 2"/>
          <p:cNvSpPr txBox="1"/>
          <p:nvPr/>
        </p:nvSpPr>
        <p:spPr>
          <a:xfrm>
            <a:off x="9372600" y="649287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CAFF59-AEA8-4C5D-9FC6-D16E1A041248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972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" y="0"/>
            <a:ext cx="9906001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Tahap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Penelusuran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5500" y="1066800"/>
            <a:ext cx="222885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58018" y="1239384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Nasional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19453" y="1156748"/>
            <a:ext cx="4340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 smtClean="0"/>
              <a:t>Potret</a:t>
            </a:r>
            <a:r>
              <a:rPr lang="en-US" sz="1600" dirty="0" smtClean="0"/>
              <a:t>  </a:t>
            </a:r>
            <a:r>
              <a:rPr lang="en-US" sz="1600" dirty="0" err="1" smtClean="0"/>
              <a:t>Kompetensi</a:t>
            </a:r>
            <a:r>
              <a:rPr lang="en-US" sz="1600" dirty="0" smtClean="0"/>
              <a:t> </a:t>
            </a:r>
            <a:r>
              <a:rPr lang="en-US" sz="1600" dirty="0" err="1" smtClean="0"/>
              <a:t>Sekolah</a:t>
            </a:r>
            <a:r>
              <a:rPr lang="en-US" sz="1600" dirty="0" smtClean="0"/>
              <a:t>  </a:t>
            </a:r>
            <a:r>
              <a:rPr lang="en-US" sz="1600" dirty="0" err="1" smtClean="0"/>
              <a:t>Menurut</a:t>
            </a:r>
            <a:r>
              <a:rPr lang="en-US" sz="1600" dirty="0" smtClean="0"/>
              <a:t> </a:t>
            </a:r>
            <a:r>
              <a:rPr lang="en-US" sz="1600" dirty="0" err="1" smtClean="0"/>
              <a:t>Jurusan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err="1" smtClean="0"/>
              <a:t>Perbandingan</a:t>
            </a:r>
            <a:r>
              <a:rPr lang="en-US" sz="1600" dirty="0" smtClean="0"/>
              <a:t> </a:t>
            </a:r>
            <a:r>
              <a:rPr lang="en-US" sz="1600" dirty="0" err="1" smtClean="0"/>
              <a:t>Antar</a:t>
            </a:r>
            <a:r>
              <a:rPr lang="en-US" sz="1600" dirty="0" smtClean="0"/>
              <a:t> </a:t>
            </a:r>
            <a:r>
              <a:rPr lang="en-US" sz="1600" dirty="0" err="1" smtClean="0"/>
              <a:t>Provinsi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825500" y="2397825"/>
            <a:ext cx="222885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058017" y="2570409"/>
            <a:ext cx="92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Provinsi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219450" y="2472333"/>
            <a:ext cx="4293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 smtClean="0"/>
              <a:t>Potret</a:t>
            </a:r>
            <a:r>
              <a:rPr lang="en-US" sz="1600" dirty="0" smtClean="0"/>
              <a:t>  </a:t>
            </a:r>
            <a:r>
              <a:rPr lang="en-US" sz="1600" dirty="0" err="1" smtClean="0"/>
              <a:t>Kompetensi</a:t>
            </a:r>
            <a:r>
              <a:rPr lang="en-US" sz="1600" dirty="0" smtClean="0"/>
              <a:t> </a:t>
            </a:r>
            <a:r>
              <a:rPr lang="en-US" sz="1600" dirty="0" err="1" smtClean="0"/>
              <a:t>Sekolah</a:t>
            </a:r>
            <a:r>
              <a:rPr lang="en-US" sz="1600" dirty="0" smtClean="0"/>
              <a:t> </a:t>
            </a:r>
            <a:r>
              <a:rPr lang="en-US" sz="1600" dirty="0" err="1" smtClean="0"/>
              <a:t>Menurut</a:t>
            </a:r>
            <a:r>
              <a:rPr lang="en-US" sz="1600" dirty="0" smtClean="0"/>
              <a:t> </a:t>
            </a:r>
            <a:r>
              <a:rPr lang="en-US" sz="1600" dirty="0" err="1" smtClean="0"/>
              <a:t>Jurusan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err="1" smtClean="0"/>
              <a:t>Perbandingan</a:t>
            </a:r>
            <a:r>
              <a:rPr lang="en-US" sz="1600" dirty="0" smtClean="0"/>
              <a:t> </a:t>
            </a:r>
            <a:r>
              <a:rPr lang="en-US" sz="1600" dirty="0" err="1" smtClean="0"/>
              <a:t>Antar</a:t>
            </a:r>
            <a:r>
              <a:rPr lang="en-US" sz="1600" dirty="0" smtClean="0"/>
              <a:t> </a:t>
            </a:r>
            <a:r>
              <a:rPr lang="en-US" sz="1600" dirty="0" err="1" smtClean="0"/>
              <a:t>Kab</a:t>
            </a:r>
            <a:r>
              <a:rPr lang="en-US" sz="1600" dirty="0" smtClean="0"/>
              <a:t>-Kota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825500" y="3581400"/>
            <a:ext cx="222885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058017" y="3753984"/>
            <a:ext cx="102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Kab</a:t>
            </a:r>
            <a:r>
              <a:rPr lang="en-US" dirty="0" smtClean="0"/>
              <a:t>-Kota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219450" y="3623849"/>
            <a:ext cx="4293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 smtClean="0"/>
              <a:t>Potret</a:t>
            </a:r>
            <a:r>
              <a:rPr lang="en-US" sz="1600" dirty="0" smtClean="0"/>
              <a:t>  </a:t>
            </a:r>
            <a:r>
              <a:rPr lang="en-US" sz="1600" dirty="0" err="1" smtClean="0"/>
              <a:t>Kompetensi</a:t>
            </a:r>
            <a:r>
              <a:rPr lang="en-US" sz="1600" dirty="0" smtClean="0"/>
              <a:t> </a:t>
            </a:r>
            <a:r>
              <a:rPr lang="en-US" sz="1600" dirty="0" err="1" smtClean="0"/>
              <a:t>Sekolah</a:t>
            </a:r>
            <a:r>
              <a:rPr lang="en-US" sz="1600" dirty="0" smtClean="0"/>
              <a:t> </a:t>
            </a:r>
            <a:r>
              <a:rPr lang="en-US" sz="1600" dirty="0" err="1" smtClean="0"/>
              <a:t>Menurut</a:t>
            </a:r>
            <a:r>
              <a:rPr lang="en-US" sz="1600" dirty="0" smtClean="0"/>
              <a:t> </a:t>
            </a:r>
            <a:r>
              <a:rPr lang="en-US" sz="1600" dirty="0" err="1" smtClean="0"/>
              <a:t>Jurusan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err="1" smtClean="0"/>
              <a:t>Perbandingan</a:t>
            </a:r>
            <a:r>
              <a:rPr lang="en-US" sz="1600" dirty="0" smtClean="0"/>
              <a:t> </a:t>
            </a:r>
            <a:r>
              <a:rPr lang="en-US" sz="1600" dirty="0" err="1" smtClean="0"/>
              <a:t>Antar</a:t>
            </a:r>
            <a:r>
              <a:rPr lang="en-US" sz="1600" dirty="0" smtClean="0"/>
              <a:t> </a:t>
            </a:r>
            <a:r>
              <a:rPr lang="en-US" sz="1600" dirty="0" err="1" smtClean="0"/>
              <a:t>Sekolah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845870" y="4876800"/>
            <a:ext cx="222885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078387" y="5049384"/>
            <a:ext cx="90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Sekolah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136900" y="5026223"/>
            <a:ext cx="6066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Potret</a:t>
            </a:r>
            <a:r>
              <a:rPr lang="en-US" sz="1600" dirty="0" smtClean="0"/>
              <a:t>  </a:t>
            </a:r>
            <a:r>
              <a:rPr lang="en-US" sz="1600" dirty="0" err="1" smtClean="0"/>
              <a:t>Kompetensi</a:t>
            </a:r>
            <a:r>
              <a:rPr lang="en-US" sz="1600" dirty="0" smtClean="0"/>
              <a:t> </a:t>
            </a:r>
            <a:r>
              <a:rPr lang="en-US" sz="1600" dirty="0" err="1" smtClean="0"/>
              <a:t>Sekolah</a:t>
            </a:r>
            <a:r>
              <a:rPr lang="en-US" sz="1600" dirty="0" smtClean="0"/>
              <a:t>  </a:t>
            </a:r>
            <a:r>
              <a:rPr lang="en-US" sz="1600" dirty="0" err="1" smtClean="0"/>
              <a:t>Menurut</a:t>
            </a:r>
            <a:r>
              <a:rPr lang="en-US" sz="1600" dirty="0" smtClean="0"/>
              <a:t> </a:t>
            </a:r>
            <a:r>
              <a:rPr lang="en-US" sz="1600" dirty="0" err="1" smtClean="0"/>
              <a:t>Jurusan</a:t>
            </a:r>
            <a:r>
              <a:rPr lang="en-US" sz="1600" dirty="0" smtClean="0"/>
              <a:t>, </a:t>
            </a:r>
            <a:r>
              <a:rPr lang="en-US" sz="1600" dirty="0" err="1" smtClean="0"/>
              <a:t>Mapel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Kompetensi</a:t>
            </a:r>
            <a:endParaRPr lang="en-US" sz="1600" dirty="0" smtClean="0"/>
          </a:p>
        </p:txBody>
      </p:sp>
      <p:sp>
        <p:nvSpPr>
          <p:cNvPr id="11" name="Down Arrow 10"/>
          <p:cNvSpPr/>
          <p:nvPr/>
        </p:nvSpPr>
        <p:spPr>
          <a:xfrm>
            <a:off x="1557496" y="1981200"/>
            <a:ext cx="836456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own Arrow 63"/>
          <p:cNvSpPr/>
          <p:nvPr/>
        </p:nvSpPr>
        <p:spPr>
          <a:xfrm>
            <a:off x="1521698" y="3217225"/>
            <a:ext cx="836456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1508303" y="4419600"/>
            <a:ext cx="836456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54350" y="5867400"/>
            <a:ext cx="206375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Profil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Sekolah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616044" y="5472752"/>
            <a:ext cx="1414896" cy="629654"/>
          </a:xfrm>
          <a:custGeom>
            <a:avLst/>
            <a:gdLst>
              <a:gd name="connsiteX0" fmla="*/ 77760 w 1306058"/>
              <a:gd name="connsiteY0" fmla="*/ 0 h 629654"/>
              <a:gd name="connsiteX1" fmla="*/ 132351 w 1306058"/>
              <a:gd name="connsiteY1" fmla="*/ 532263 h 629654"/>
              <a:gd name="connsiteX2" fmla="*/ 1306058 w 1306058"/>
              <a:gd name="connsiteY2" fmla="*/ 627797 h 62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058" h="629654">
                <a:moveTo>
                  <a:pt x="77760" y="0"/>
                </a:moveTo>
                <a:cubicBezTo>
                  <a:pt x="2697" y="213815"/>
                  <a:pt x="-72365" y="427630"/>
                  <a:pt x="132351" y="532263"/>
                </a:cubicBezTo>
                <a:cubicBezTo>
                  <a:pt x="337067" y="636896"/>
                  <a:pt x="821562" y="632346"/>
                  <a:pt x="1306058" y="627797"/>
                </a:cubicBezTo>
              </a:path>
            </a:pathLst>
          </a:custGeom>
          <a:noFill/>
          <a:ln w="12700"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"/>
          <p:cNvSpPr txBox="1"/>
          <p:nvPr/>
        </p:nvSpPr>
        <p:spPr>
          <a:xfrm>
            <a:off x="9372600" y="649287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CAFF59-AEA8-4C5D-9FC6-D16E1A041248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928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1468" y="836712"/>
            <a:ext cx="9937474" cy="51706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360000" rIns="360000" rtlCol="0">
            <a:spAutoFit/>
          </a:bodyPr>
          <a:lstStyle/>
          <a:p>
            <a:pPr algn="ctr"/>
            <a:endParaRPr lang="id-ID" sz="2800" dirty="0" smtClean="0">
              <a:solidFill>
                <a:schemeClr val="bg1"/>
              </a:solidFill>
            </a:endParaRPr>
          </a:p>
          <a:p>
            <a:pPr algn="ctr"/>
            <a:r>
              <a:rPr lang="id-ID" sz="3800" dirty="0" smtClean="0">
                <a:solidFill>
                  <a:schemeClr val="bg1"/>
                </a:solidFill>
              </a:rPr>
              <a:t>Kementerian Pendidikan dan Kebudayaan </a:t>
            </a:r>
          </a:p>
          <a:p>
            <a:pPr algn="ctr"/>
            <a:r>
              <a:rPr lang="id-ID" sz="3800" dirty="0" smtClean="0">
                <a:solidFill>
                  <a:schemeClr val="bg1"/>
                </a:solidFill>
              </a:rPr>
              <a:t>menyampaikan ucapan terima kasih dan penghargaan kepada </a:t>
            </a:r>
            <a:endParaRPr lang="en-AU" sz="3800" dirty="0" smtClean="0">
              <a:solidFill>
                <a:schemeClr val="bg1"/>
              </a:solidFill>
            </a:endParaRPr>
          </a:p>
          <a:p>
            <a:pPr algn="ctr"/>
            <a:r>
              <a:rPr lang="id-ID" sz="4000" dirty="0" smtClean="0">
                <a:solidFill>
                  <a:schemeClr val="bg1"/>
                </a:solidFill>
              </a:rPr>
              <a:t>Pemangku Kepentingan Bidang Pendidikan</a:t>
            </a:r>
            <a:endParaRPr lang="en-AU" sz="4000" dirty="0" smtClean="0">
              <a:solidFill>
                <a:schemeClr val="bg1"/>
              </a:solidFill>
            </a:endParaRPr>
          </a:p>
          <a:p>
            <a:pPr algn="ctr"/>
            <a:r>
              <a:rPr lang="en-AU" sz="3800" dirty="0" err="1" smtClean="0">
                <a:solidFill>
                  <a:schemeClr val="bg1"/>
                </a:solidFill>
              </a:rPr>
              <a:t>atas</a:t>
            </a:r>
            <a:r>
              <a:rPr lang="en-AU" sz="3800" dirty="0" smtClean="0">
                <a:solidFill>
                  <a:schemeClr val="bg1"/>
                </a:solidFill>
              </a:rPr>
              <a:t> </a:t>
            </a:r>
            <a:r>
              <a:rPr lang="en-AU" sz="3800" dirty="0" err="1" smtClean="0">
                <a:solidFill>
                  <a:schemeClr val="bg1"/>
                </a:solidFill>
              </a:rPr>
              <a:t>kontribusinya</a:t>
            </a:r>
            <a:r>
              <a:rPr lang="en-AU" sz="3800" dirty="0" smtClean="0">
                <a:solidFill>
                  <a:schemeClr val="bg1"/>
                </a:solidFill>
              </a:rPr>
              <a:t> </a:t>
            </a:r>
            <a:r>
              <a:rPr lang="en-AU" sz="3800" dirty="0" err="1" smtClean="0">
                <a:solidFill>
                  <a:schemeClr val="bg1"/>
                </a:solidFill>
              </a:rPr>
              <a:t>dalam</a:t>
            </a:r>
            <a:r>
              <a:rPr lang="en-AU" sz="3800" dirty="0" smtClean="0">
                <a:solidFill>
                  <a:schemeClr val="bg1"/>
                </a:solidFill>
              </a:rPr>
              <a:t> </a:t>
            </a:r>
            <a:r>
              <a:rPr lang="en-AU" sz="3800" dirty="0" err="1" smtClean="0">
                <a:solidFill>
                  <a:schemeClr val="bg1"/>
                </a:solidFill>
              </a:rPr>
              <a:t>meningkatkan</a:t>
            </a:r>
            <a:r>
              <a:rPr lang="en-AU" sz="3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d-ID" sz="4400" dirty="0" err="1">
                <a:solidFill>
                  <a:schemeClr val="bg1"/>
                </a:solidFill>
              </a:rPr>
              <a:t>a</a:t>
            </a:r>
            <a:r>
              <a:rPr lang="en-AU" sz="4400" dirty="0" err="1" smtClean="0">
                <a:solidFill>
                  <a:schemeClr val="bg1"/>
                </a:solidFill>
              </a:rPr>
              <a:t>kses</a:t>
            </a:r>
            <a:r>
              <a:rPr lang="id-ID" sz="4400" dirty="0" smtClean="0">
                <a:solidFill>
                  <a:schemeClr val="bg1"/>
                </a:solidFill>
              </a:rPr>
              <a:t>, </a:t>
            </a:r>
            <a:r>
              <a:rPr lang="en-AU" sz="4400" dirty="0" err="1" smtClean="0">
                <a:solidFill>
                  <a:schemeClr val="bg1"/>
                </a:solidFill>
              </a:rPr>
              <a:t>mutu</a:t>
            </a:r>
            <a:r>
              <a:rPr lang="en-AU" sz="4400" dirty="0" smtClean="0">
                <a:solidFill>
                  <a:schemeClr val="bg1"/>
                </a:solidFill>
              </a:rPr>
              <a:t> </a:t>
            </a:r>
            <a:r>
              <a:rPr lang="id-ID" sz="3800" dirty="0" smtClean="0">
                <a:solidFill>
                  <a:schemeClr val="bg1"/>
                </a:solidFill>
              </a:rPr>
              <a:t>dan</a:t>
            </a:r>
            <a:r>
              <a:rPr lang="id-ID" sz="4400" dirty="0" smtClean="0">
                <a:solidFill>
                  <a:schemeClr val="bg1"/>
                </a:solidFill>
              </a:rPr>
              <a:t> relevansi </a:t>
            </a:r>
          </a:p>
          <a:p>
            <a:pPr algn="ctr"/>
            <a:r>
              <a:rPr lang="en-AU" sz="3800" dirty="0" err="1" smtClean="0">
                <a:solidFill>
                  <a:schemeClr val="bg1"/>
                </a:solidFill>
              </a:rPr>
              <a:t>pendidikan</a:t>
            </a:r>
            <a:r>
              <a:rPr lang="id-ID" sz="3800" dirty="0" smtClean="0">
                <a:solidFill>
                  <a:schemeClr val="bg1"/>
                </a:solidFill>
              </a:rPr>
              <a:t> </a:t>
            </a:r>
            <a:r>
              <a:rPr lang="en-AU" sz="3800" dirty="0" smtClean="0">
                <a:solidFill>
                  <a:schemeClr val="bg1"/>
                </a:solidFill>
              </a:rPr>
              <a:t>di </a:t>
            </a:r>
            <a:r>
              <a:rPr lang="en-AU" sz="3800" dirty="0" smtClean="0">
                <a:solidFill>
                  <a:schemeClr val="bg1"/>
                </a:solidFill>
              </a:rPr>
              <a:t>Indonesia</a:t>
            </a:r>
            <a:endParaRPr lang="id-ID" sz="3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2"/>
          <p:cNvSpPr txBox="1"/>
          <p:nvPr/>
        </p:nvSpPr>
        <p:spPr>
          <a:xfrm>
            <a:off x="9372606" y="6520259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E669813-E8E6-49A3-B94E-07F4A4A97DC9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3520"/>
            <a:ext cx="9906006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400" dirty="0" smtClean="0">
                <a:solidFill>
                  <a:schemeClr val="bg1"/>
                </a:solidFill>
              </a:rPr>
              <a:t>UCAPAN TERIMA KASIH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2" y="0"/>
            <a:ext cx="9906001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Sistematika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Analisis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400" y="5183872"/>
            <a:ext cx="189865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6144" y="5296686"/>
            <a:ext cx="1356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Kondisi</a:t>
            </a:r>
            <a:r>
              <a:rPr lang="en-US" sz="1400" dirty="0" smtClean="0"/>
              <a:t>  </a:t>
            </a:r>
            <a:r>
              <a:rPr lang="en-US" sz="1400" dirty="0" err="1" smtClean="0"/>
              <a:t>Sekolah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49238" y="838200"/>
            <a:ext cx="1904812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9125" y="951013"/>
            <a:ext cx="1383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Kondisi</a:t>
            </a:r>
            <a:r>
              <a:rPr lang="en-US" sz="1400" dirty="0" smtClean="0"/>
              <a:t> </a:t>
            </a:r>
            <a:r>
              <a:rPr lang="en-US" sz="1400" dirty="0" err="1" smtClean="0"/>
              <a:t>Nasional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22419" y="1371600"/>
            <a:ext cx="3081" cy="38122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25" idx="1"/>
          </p:cNvCxnSpPr>
          <p:nvPr/>
        </p:nvCxnSpPr>
        <p:spPr>
          <a:xfrm>
            <a:off x="2054051" y="1104900"/>
            <a:ext cx="3622175" cy="3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676225" y="841610"/>
            <a:ext cx="189865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835164" y="954424"/>
            <a:ext cx="131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Target </a:t>
            </a:r>
            <a:r>
              <a:rPr lang="en-US" sz="1400" dirty="0" err="1" smtClean="0"/>
              <a:t>Nasional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5711957" y="2032375"/>
            <a:ext cx="1883865" cy="5334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788345" y="2145189"/>
            <a:ext cx="1478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Target 33 </a:t>
            </a:r>
            <a:r>
              <a:rPr lang="en-US" sz="1400" dirty="0" err="1" smtClean="0"/>
              <a:t>Provinsi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5692245" y="3232241"/>
            <a:ext cx="1883865" cy="5334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750153" y="3345053"/>
            <a:ext cx="1648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Target 497 </a:t>
            </a:r>
            <a:r>
              <a:rPr lang="en-US" sz="1400" dirty="0" err="1" smtClean="0"/>
              <a:t>Kab</a:t>
            </a:r>
            <a:r>
              <a:rPr lang="en-US" sz="1400" dirty="0" smtClean="0"/>
              <a:t>-Kota</a:t>
            </a:r>
            <a:endParaRPr lang="en-US" sz="1400" dirty="0"/>
          </a:p>
        </p:txBody>
      </p:sp>
      <p:cxnSp>
        <p:nvCxnSpPr>
          <p:cNvPr id="40" name="Straight Arrow Connector 39"/>
          <p:cNvCxnSpPr>
            <a:stCxn id="27" idx="0"/>
          </p:cNvCxnSpPr>
          <p:nvPr/>
        </p:nvCxnSpPr>
        <p:spPr>
          <a:xfrm flipV="1">
            <a:off x="6653890" y="1380699"/>
            <a:ext cx="0" cy="651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642895" y="2586254"/>
            <a:ext cx="0" cy="651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026150" y="5196672"/>
            <a:ext cx="2158620" cy="5334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081591" y="5308062"/>
            <a:ext cx="1841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Implementasi</a:t>
            </a:r>
            <a:r>
              <a:rPr lang="en-US" sz="1400" dirty="0" smtClean="0"/>
              <a:t> Program</a:t>
            </a:r>
            <a:endParaRPr lang="en-US" sz="1400" dirty="0"/>
          </a:p>
        </p:txBody>
      </p:sp>
      <p:sp>
        <p:nvSpPr>
          <p:cNvPr id="48" name="Freeform 47"/>
          <p:cNvSpPr/>
          <p:nvPr/>
        </p:nvSpPr>
        <p:spPr>
          <a:xfrm>
            <a:off x="7599530" y="1037230"/>
            <a:ext cx="1526476" cy="4121624"/>
          </a:xfrm>
          <a:custGeom>
            <a:avLst/>
            <a:gdLst>
              <a:gd name="connsiteX0" fmla="*/ 0 w 1409055"/>
              <a:gd name="connsiteY0" fmla="*/ 0 h 4121624"/>
              <a:gd name="connsiteX1" fmla="*/ 1405720 w 1409055"/>
              <a:gd name="connsiteY1" fmla="*/ 1037230 h 4121624"/>
              <a:gd name="connsiteX2" fmla="*/ 313899 w 1409055"/>
              <a:gd name="connsiteY2" fmla="*/ 4121624 h 412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9055" h="4121624">
                <a:moveTo>
                  <a:pt x="0" y="0"/>
                </a:moveTo>
                <a:cubicBezTo>
                  <a:pt x="676702" y="175146"/>
                  <a:pt x="1353404" y="350293"/>
                  <a:pt x="1405720" y="1037230"/>
                </a:cubicBezTo>
                <a:cubicBezTo>
                  <a:pt x="1458036" y="1724167"/>
                  <a:pt x="885967" y="2922895"/>
                  <a:pt x="313899" y="4121624"/>
                </a:cubicBezTo>
              </a:path>
            </a:pathLst>
          </a:custGeom>
          <a:noFill/>
          <a:ln w="12700"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7599528" y="2292827"/>
            <a:ext cx="864747" cy="2906973"/>
          </a:xfrm>
          <a:custGeom>
            <a:avLst/>
            <a:gdLst>
              <a:gd name="connsiteX0" fmla="*/ 0 w 798228"/>
              <a:gd name="connsiteY0" fmla="*/ 0 h 2906973"/>
              <a:gd name="connsiteX1" fmla="*/ 791570 w 798228"/>
              <a:gd name="connsiteY1" fmla="*/ 723331 h 2906973"/>
              <a:gd name="connsiteX2" fmla="*/ 313899 w 798228"/>
              <a:gd name="connsiteY2" fmla="*/ 2906973 h 290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228" h="2906973">
                <a:moveTo>
                  <a:pt x="0" y="0"/>
                </a:moveTo>
                <a:cubicBezTo>
                  <a:pt x="369627" y="119418"/>
                  <a:pt x="739254" y="238836"/>
                  <a:pt x="791570" y="723331"/>
                </a:cubicBezTo>
                <a:cubicBezTo>
                  <a:pt x="843886" y="1207826"/>
                  <a:pt x="578892" y="2057399"/>
                  <a:pt x="313899" y="2906973"/>
                </a:cubicBezTo>
              </a:path>
            </a:pathLst>
          </a:custGeom>
          <a:noFill/>
          <a:ln w="12700">
            <a:headEnd type="oval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7584743" y="3480179"/>
            <a:ext cx="457816" cy="1637731"/>
          </a:xfrm>
          <a:custGeom>
            <a:avLst/>
            <a:gdLst>
              <a:gd name="connsiteX0" fmla="*/ 0 w 422599"/>
              <a:gd name="connsiteY0" fmla="*/ 0 h 1637731"/>
              <a:gd name="connsiteX1" fmla="*/ 395786 w 422599"/>
              <a:gd name="connsiteY1" fmla="*/ 354842 h 1637731"/>
              <a:gd name="connsiteX2" fmla="*/ 354842 w 422599"/>
              <a:gd name="connsiteY2" fmla="*/ 1637731 h 16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599" h="1637731">
                <a:moveTo>
                  <a:pt x="0" y="0"/>
                </a:moveTo>
                <a:cubicBezTo>
                  <a:pt x="168323" y="40943"/>
                  <a:pt x="336646" y="81887"/>
                  <a:pt x="395786" y="354842"/>
                </a:cubicBezTo>
                <a:cubicBezTo>
                  <a:pt x="454926" y="627797"/>
                  <a:pt x="404884" y="1132764"/>
                  <a:pt x="354842" y="1637731"/>
                </a:cubicBezTo>
              </a:path>
            </a:pathLst>
          </a:custGeom>
          <a:noFill/>
          <a:ln w="12700">
            <a:headEnd type="oval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stCxn id="46" idx="1"/>
            <a:endCxn id="4" idx="3"/>
          </p:cNvCxnSpPr>
          <p:nvPr/>
        </p:nvCxnSpPr>
        <p:spPr>
          <a:xfrm flipH="1" flipV="1">
            <a:off x="2054050" y="5450572"/>
            <a:ext cx="3972100" cy="12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Down Arrow 54"/>
          <p:cNvSpPr/>
          <p:nvPr/>
        </p:nvSpPr>
        <p:spPr>
          <a:xfrm rot="1070021">
            <a:off x="7819093" y="4970537"/>
            <a:ext cx="304984" cy="2286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202727" y="2034925"/>
            <a:ext cx="1619307" cy="5334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227226" y="2147739"/>
            <a:ext cx="1328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Kondisi</a:t>
            </a:r>
            <a:r>
              <a:rPr lang="en-US" sz="1400" dirty="0" smtClean="0"/>
              <a:t> </a:t>
            </a:r>
            <a:r>
              <a:rPr lang="en-US" sz="1400" dirty="0" err="1" smtClean="0"/>
              <a:t>Provinsi</a:t>
            </a:r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1241345" y="3228829"/>
            <a:ext cx="1580687" cy="5334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265846" y="3341640"/>
            <a:ext cx="1407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Kondisi</a:t>
            </a:r>
            <a:r>
              <a:rPr lang="en-US" sz="1400" dirty="0" smtClean="0"/>
              <a:t> </a:t>
            </a:r>
            <a:r>
              <a:rPr lang="en-US" sz="1400" dirty="0" err="1" smtClean="0"/>
              <a:t>Kab</a:t>
            </a:r>
            <a:r>
              <a:rPr lang="en-US" sz="1400" dirty="0" smtClean="0"/>
              <a:t>-Kota</a:t>
            </a:r>
            <a:endParaRPr lang="en-US" sz="1400" dirty="0"/>
          </a:p>
        </p:txBody>
      </p:sp>
      <p:cxnSp>
        <p:nvCxnSpPr>
          <p:cNvPr id="61" name="Straight Arrow Connector 60"/>
          <p:cNvCxnSpPr>
            <a:stCxn id="56" idx="3"/>
            <a:endCxn id="27" idx="1"/>
          </p:cNvCxnSpPr>
          <p:nvPr/>
        </p:nvCxnSpPr>
        <p:spPr>
          <a:xfrm flipV="1">
            <a:off x="2822034" y="2299075"/>
            <a:ext cx="2889925" cy="2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8" idx="3"/>
            <a:endCxn id="29" idx="1"/>
          </p:cNvCxnSpPr>
          <p:nvPr/>
        </p:nvCxnSpPr>
        <p:spPr>
          <a:xfrm>
            <a:off x="2822032" y="3495529"/>
            <a:ext cx="2870212" cy="3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403350" y="1380699"/>
            <a:ext cx="0" cy="6516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403350" y="2586257"/>
            <a:ext cx="0" cy="6425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6200000">
            <a:off x="-270190" y="3350741"/>
            <a:ext cx="1699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Indikator</a:t>
            </a:r>
            <a:r>
              <a:rPr lang="en-US" sz="1400" b="1" dirty="0" smtClean="0">
                <a:solidFill>
                  <a:srgbClr val="FF0000"/>
                </a:solidFill>
              </a:rPr>
              <a:t> Yang </a:t>
            </a:r>
            <a:r>
              <a:rPr lang="en-US" sz="1400" b="1" dirty="0" err="1" smtClean="0">
                <a:solidFill>
                  <a:srgbClr val="FF0000"/>
                </a:solidFill>
              </a:rPr>
              <a:t>Sama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203" y="6019800"/>
            <a:ext cx="932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Kondisi</a:t>
            </a:r>
            <a:r>
              <a:rPr lang="en-US" sz="1400" dirty="0" smtClean="0"/>
              <a:t> </a:t>
            </a:r>
            <a:r>
              <a:rPr lang="en-US" sz="1400" dirty="0" err="1" smtClean="0"/>
              <a:t>Nasional</a:t>
            </a:r>
            <a:r>
              <a:rPr lang="en-US" sz="1400" dirty="0" smtClean="0"/>
              <a:t>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Gambaran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Kondisi</a:t>
            </a:r>
            <a:r>
              <a:rPr lang="en-US" sz="1400" dirty="0" smtClean="0"/>
              <a:t> </a:t>
            </a:r>
            <a:r>
              <a:rPr lang="en-US" sz="1400" dirty="0" err="1" smtClean="0"/>
              <a:t>Sekolah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Nasional</a:t>
            </a:r>
            <a:r>
              <a:rPr lang="en-US" sz="1400" dirty="0" smtClean="0"/>
              <a:t>, yang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</a:t>
            </a:r>
            <a:r>
              <a:rPr lang="en-US" sz="1400" dirty="0" err="1" smtClean="0"/>
              <a:t>Acuan</a:t>
            </a:r>
            <a:r>
              <a:rPr lang="en-US" sz="1400" dirty="0" smtClean="0"/>
              <a:t> </a:t>
            </a:r>
            <a:r>
              <a:rPr lang="en-US" sz="1400" dirty="0" err="1" smtClean="0"/>
              <a:t>Nasional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menyusun</a:t>
            </a:r>
            <a:r>
              <a:rPr lang="en-US" sz="1400" dirty="0" smtClean="0"/>
              <a:t> Target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Strategi</a:t>
            </a:r>
            <a:r>
              <a:rPr lang="en-US" sz="1400" dirty="0" smtClean="0"/>
              <a:t> </a:t>
            </a:r>
            <a:r>
              <a:rPr lang="en-US" sz="1400" dirty="0" err="1" smtClean="0"/>
              <a:t>Kebijakan</a:t>
            </a:r>
            <a:r>
              <a:rPr lang="en-US" sz="1400" dirty="0" smtClean="0"/>
              <a:t> di Tingkat </a:t>
            </a:r>
            <a:r>
              <a:rPr lang="en-US" sz="1400" dirty="0" err="1" smtClean="0"/>
              <a:t>Nasional</a:t>
            </a:r>
            <a:r>
              <a:rPr lang="en-US" sz="1400" dirty="0" smtClean="0"/>
              <a:t>, </a:t>
            </a:r>
            <a:r>
              <a:rPr lang="en-US" sz="1400" dirty="0" err="1" smtClean="0"/>
              <a:t>Provinsi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Kab</a:t>
            </a:r>
            <a:r>
              <a:rPr lang="en-US" sz="1400" dirty="0" smtClean="0"/>
              <a:t>-Kota.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656752" y="1572218"/>
            <a:ext cx="1238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Strategi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Nasional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29501" y="2592162"/>
            <a:ext cx="115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Strategi</a:t>
            </a:r>
            <a:r>
              <a:rPr lang="en-US" sz="1200" dirty="0" smtClean="0">
                <a:solidFill>
                  <a:srgbClr val="FF0000"/>
                </a:solidFill>
              </a:rPr>
              <a:t> 33 </a:t>
            </a:r>
            <a:r>
              <a:rPr lang="en-US" sz="1200" dirty="0" err="1" smtClean="0">
                <a:solidFill>
                  <a:srgbClr val="FF0000"/>
                </a:solidFill>
              </a:rPr>
              <a:t>Provinsi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99300" y="3991267"/>
            <a:ext cx="102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Strategi</a:t>
            </a:r>
            <a:r>
              <a:rPr lang="en-US" sz="1200" dirty="0" smtClean="0">
                <a:solidFill>
                  <a:srgbClr val="FF0000"/>
                </a:solidFill>
              </a:rPr>
              <a:t> 497 </a:t>
            </a:r>
            <a:r>
              <a:rPr lang="en-US" sz="1200" dirty="0" err="1" smtClean="0">
                <a:solidFill>
                  <a:srgbClr val="FF0000"/>
                </a:solidFill>
              </a:rPr>
              <a:t>Kab</a:t>
            </a:r>
            <a:r>
              <a:rPr lang="en-US" sz="1200" dirty="0" smtClean="0">
                <a:solidFill>
                  <a:srgbClr val="FF0000"/>
                </a:solidFill>
              </a:rPr>
              <a:t>-Kota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7649" y="1387558"/>
            <a:ext cx="2147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Perbandingan</a:t>
            </a:r>
            <a:r>
              <a:rPr lang="en-US" sz="1200" dirty="0" smtClean="0"/>
              <a:t> </a:t>
            </a:r>
            <a:r>
              <a:rPr lang="en-US" sz="1200" dirty="0" err="1" smtClean="0"/>
              <a:t>Capaian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Kesenjangan</a:t>
            </a:r>
            <a:r>
              <a:rPr lang="en-US" sz="1200" dirty="0" smtClean="0"/>
              <a:t> </a:t>
            </a:r>
            <a:r>
              <a:rPr lang="en-US" sz="1200" dirty="0" err="1" smtClean="0"/>
              <a:t>Setiap</a:t>
            </a:r>
            <a:r>
              <a:rPr lang="en-US" sz="1200" dirty="0" smtClean="0"/>
              <a:t> </a:t>
            </a:r>
            <a:r>
              <a:rPr lang="en-US" sz="1200" dirty="0" err="1" smtClean="0"/>
              <a:t>Provinsi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1600669" y="2605900"/>
            <a:ext cx="2147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Perbandingan</a:t>
            </a:r>
            <a:r>
              <a:rPr lang="en-US" sz="1200" dirty="0" smtClean="0"/>
              <a:t> </a:t>
            </a:r>
            <a:r>
              <a:rPr lang="en-US" sz="1200" dirty="0" err="1" smtClean="0"/>
              <a:t>Capaian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Kesenjangan</a:t>
            </a:r>
            <a:r>
              <a:rPr lang="en-US" sz="1200" dirty="0" smtClean="0"/>
              <a:t> </a:t>
            </a:r>
            <a:r>
              <a:rPr lang="en-US" sz="1200" dirty="0" err="1" smtClean="0"/>
              <a:t>Setiap</a:t>
            </a:r>
            <a:r>
              <a:rPr lang="en-US" sz="1200" dirty="0" smtClean="0"/>
              <a:t> </a:t>
            </a:r>
            <a:r>
              <a:rPr lang="en-US" sz="1200" dirty="0" err="1" smtClean="0"/>
              <a:t>Kab</a:t>
            </a:r>
            <a:r>
              <a:rPr lang="en-US" sz="1200" dirty="0" smtClean="0"/>
              <a:t>-Kota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1563200" y="3781599"/>
            <a:ext cx="2147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Perbandingan</a:t>
            </a:r>
            <a:r>
              <a:rPr lang="en-US" sz="1200" dirty="0" smtClean="0"/>
              <a:t> </a:t>
            </a:r>
            <a:r>
              <a:rPr lang="en-US" sz="1200" dirty="0" err="1" smtClean="0"/>
              <a:t>Capaian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Kesenjangan</a:t>
            </a:r>
            <a:r>
              <a:rPr lang="en-US" sz="1200" dirty="0" smtClean="0"/>
              <a:t> </a:t>
            </a:r>
            <a:r>
              <a:rPr lang="en-US" sz="1200" dirty="0" err="1" smtClean="0"/>
              <a:t>Setiap</a:t>
            </a:r>
            <a:r>
              <a:rPr lang="en-US" sz="1200" dirty="0" smtClean="0"/>
              <a:t> </a:t>
            </a:r>
            <a:r>
              <a:rPr lang="en-US" sz="1200" dirty="0" err="1" smtClean="0"/>
              <a:t>Sekolah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3048565" y="856274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Acuan</a:t>
            </a:r>
            <a:r>
              <a:rPr lang="en-US" sz="1200" dirty="0" smtClean="0"/>
              <a:t> </a:t>
            </a:r>
            <a:r>
              <a:rPr lang="en-US" sz="1200" dirty="0" err="1" smtClean="0"/>
              <a:t>Nasional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3417360" y="2046277"/>
            <a:ext cx="1101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Acuan</a:t>
            </a:r>
            <a:r>
              <a:rPr lang="en-US" sz="1200" dirty="0" smtClean="0"/>
              <a:t> </a:t>
            </a:r>
            <a:r>
              <a:rPr lang="en-US" sz="1200" dirty="0" err="1" smtClean="0"/>
              <a:t>Provinsi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3438101" y="3249282"/>
            <a:ext cx="1169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Acuan</a:t>
            </a:r>
            <a:r>
              <a:rPr lang="en-US" sz="1200" dirty="0" smtClean="0"/>
              <a:t> </a:t>
            </a:r>
            <a:r>
              <a:rPr lang="en-US" sz="1200" dirty="0" err="1" smtClean="0"/>
              <a:t>Kab</a:t>
            </a:r>
            <a:r>
              <a:rPr lang="en-US" sz="1200" dirty="0" smtClean="0"/>
              <a:t>-Kota</a:t>
            </a:r>
            <a:endParaRPr lang="en-US" sz="1200" dirty="0"/>
          </a:p>
        </p:txBody>
      </p:sp>
      <p:sp>
        <p:nvSpPr>
          <p:cNvPr id="45" name="Slide Number Placeholder 2"/>
          <p:cNvSpPr txBox="1"/>
          <p:nvPr/>
        </p:nvSpPr>
        <p:spPr>
          <a:xfrm>
            <a:off x="9372600" y="649287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CAFF59-AEA8-4C5D-9FC6-D16E1A041248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534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1" y="2502282"/>
            <a:ext cx="909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6325" lvl="1" indent="-619125">
              <a:buFont typeface="+mj-lt"/>
              <a:buAutoNum type="arabicPeriod"/>
            </a:pPr>
            <a:r>
              <a:rPr lang="en-US" sz="3200" b="1" dirty="0" err="1" smtClean="0"/>
              <a:t>Indeks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Kompetensi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Sekolah</a:t>
            </a:r>
            <a:r>
              <a:rPr lang="en-US" sz="3200" b="1" dirty="0" smtClean="0"/>
              <a:t> </a:t>
            </a:r>
            <a:r>
              <a:rPr lang="id-ID" sz="3200" b="1" dirty="0" smtClean="0"/>
              <a:t>Secara </a:t>
            </a:r>
            <a:r>
              <a:rPr lang="en-US" sz="3200" b="1" dirty="0" err="1" smtClean="0"/>
              <a:t>Nasional</a:t>
            </a:r>
            <a:endParaRPr lang="en-US" sz="3200" b="1" dirty="0" smtClean="0"/>
          </a:p>
          <a:p>
            <a:pPr marL="1076325" lvl="1" indent="-619125">
              <a:buFont typeface="+mj-lt"/>
              <a:buAutoNum type="arabicPeriod"/>
            </a:pPr>
            <a:r>
              <a:rPr lang="en-US" sz="3200" b="1" dirty="0" err="1"/>
              <a:t>Indeks</a:t>
            </a:r>
            <a:r>
              <a:rPr lang="en-US" sz="3200" b="1" dirty="0"/>
              <a:t> </a:t>
            </a:r>
            <a:r>
              <a:rPr lang="en-US" sz="3200" b="1" dirty="0" err="1"/>
              <a:t>Kompetensi</a:t>
            </a:r>
            <a:r>
              <a:rPr lang="en-US" sz="3200" b="1" dirty="0"/>
              <a:t> </a:t>
            </a:r>
            <a:r>
              <a:rPr lang="en-US" sz="3200" b="1" dirty="0" err="1"/>
              <a:t>Sekolah</a:t>
            </a:r>
            <a:r>
              <a:rPr lang="en-US" sz="3200" b="1" dirty="0"/>
              <a:t> </a:t>
            </a:r>
            <a:r>
              <a:rPr lang="en-US" sz="3200" b="1" dirty="0" err="1" smtClean="0"/>
              <a:t>Perbandingan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Provinsi</a:t>
            </a:r>
            <a:endParaRPr lang="en-US" sz="32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9906001" cy="100010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chemeClr val="bg1"/>
                </a:solidFill>
              </a:rPr>
              <a:t>Penelusuran Daerah dan Sekolah </a:t>
            </a:r>
            <a:endParaRPr lang="id-ID" sz="3200" b="1" dirty="0" smtClean="0">
              <a:solidFill>
                <a:schemeClr val="bg1"/>
              </a:solidFill>
            </a:endParaRPr>
          </a:p>
          <a:p>
            <a:pPr algn="ctr"/>
            <a:r>
              <a:rPr lang="sv-SE" sz="3200" dirty="0" smtClean="0">
                <a:solidFill>
                  <a:schemeClr val="bg1"/>
                </a:solidFill>
              </a:rPr>
              <a:t>Sebagai </a:t>
            </a:r>
            <a:r>
              <a:rPr lang="id-ID" sz="3200" dirty="0" smtClean="0">
                <a:solidFill>
                  <a:schemeClr val="bg1"/>
                </a:solidFill>
              </a:rPr>
              <a:t>Pembinaan </a:t>
            </a:r>
            <a:r>
              <a:rPr lang="sv-SE" sz="3200" dirty="0" smtClean="0">
                <a:solidFill>
                  <a:schemeClr val="bg1"/>
                </a:solidFill>
              </a:rPr>
              <a:t>Sekolah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2"/>
          <p:cNvSpPr txBox="1"/>
          <p:nvPr/>
        </p:nvSpPr>
        <p:spPr>
          <a:xfrm>
            <a:off x="9372600" y="649287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CAFF59-AEA8-4C5D-9FC6-D16E1A041248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974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" t="6969" r="8111" b="9227"/>
          <a:stretch/>
        </p:blipFill>
        <p:spPr bwMode="auto">
          <a:xfrm>
            <a:off x="1277327" y="548681"/>
            <a:ext cx="7996153" cy="627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10" y="-4015"/>
            <a:ext cx="9906000" cy="552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-27384"/>
            <a:ext cx="990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err="1" smtClean="0">
                <a:solidFill>
                  <a:schemeClr val="bg1"/>
                </a:solidFill>
              </a:rPr>
              <a:t>Indeks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Kompetensi</a:t>
            </a:r>
            <a:r>
              <a:rPr lang="id-ID" sz="2000" b="1" dirty="0" smtClean="0">
                <a:solidFill>
                  <a:schemeClr val="bg1"/>
                </a:solidFill>
              </a:rPr>
              <a:t> Mata Pelajaran </a:t>
            </a:r>
            <a:r>
              <a:rPr lang="en-US" sz="2000" b="1" dirty="0" err="1" smtClean="0">
                <a:solidFill>
                  <a:schemeClr val="bg1"/>
                </a:solidFill>
              </a:rPr>
              <a:t>Menurut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Jurusan</a:t>
            </a:r>
            <a:r>
              <a:rPr lang="id-ID" sz="2000" b="1" dirty="0" smtClean="0">
                <a:solidFill>
                  <a:schemeClr val="bg1"/>
                </a:solidFill>
              </a:rPr>
              <a:t> Secara Nasional: </a:t>
            </a:r>
            <a:r>
              <a:rPr lang="id-ID" sz="2800" b="1" dirty="0" smtClean="0">
                <a:solidFill>
                  <a:schemeClr val="bg1"/>
                </a:solidFill>
              </a:rPr>
              <a:t>IPA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2"/>
          <p:cNvSpPr txBox="1"/>
          <p:nvPr/>
        </p:nvSpPr>
        <p:spPr>
          <a:xfrm>
            <a:off x="9372600" y="649287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CAFF59-AEA8-4C5D-9FC6-D16E1A041248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7401272" y="4725144"/>
            <a:ext cx="936104" cy="86409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8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t="6968" r="8713" b="5829"/>
          <a:stretch/>
        </p:blipFill>
        <p:spPr bwMode="auto">
          <a:xfrm>
            <a:off x="1424608" y="567474"/>
            <a:ext cx="7150439" cy="599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906000" cy="56747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44624"/>
            <a:ext cx="990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err="1" smtClean="0">
                <a:solidFill>
                  <a:schemeClr val="bg1"/>
                </a:solidFill>
              </a:rPr>
              <a:t>Indeks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Kompetensi</a:t>
            </a:r>
            <a:r>
              <a:rPr lang="id-ID" sz="2000" b="1" dirty="0" smtClean="0">
                <a:solidFill>
                  <a:schemeClr val="bg1"/>
                </a:solidFill>
              </a:rPr>
              <a:t> Mata Pelajaran </a:t>
            </a:r>
            <a:r>
              <a:rPr lang="en-US" sz="2000" b="1" dirty="0" err="1" smtClean="0">
                <a:solidFill>
                  <a:schemeClr val="bg1"/>
                </a:solidFill>
              </a:rPr>
              <a:t>Menurut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Jurusan</a:t>
            </a:r>
            <a:r>
              <a:rPr lang="id-ID" sz="2000" b="1" dirty="0" smtClean="0">
                <a:solidFill>
                  <a:schemeClr val="bg1"/>
                </a:solidFill>
              </a:rPr>
              <a:t> Secara Nasional: </a:t>
            </a:r>
            <a:r>
              <a:rPr lang="id-ID" sz="2400" b="1" dirty="0" smtClean="0">
                <a:solidFill>
                  <a:schemeClr val="bg1"/>
                </a:solidFill>
              </a:rPr>
              <a:t>IPS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2"/>
          <p:cNvSpPr txBox="1"/>
          <p:nvPr/>
        </p:nvSpPr>
        <p:spPr>
          <a:xfrm>
            <a:off x="9372600" y="649287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CAFF59-AEA8-4C5D-9FC6-D16E1A041248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0912" y="5805264"/>
            <a:ext cx="1080120" cy="86409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8026" r="5476" b="19021"/>
          <a:stretch/>
        </p:blipFill>
        <p:spPr bwMode="auto">
          <a:xfrm>
            <a:off x="38454" y="588438"/>
            <a:ext cx="9813763" cy="399269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10" y="-1274"/>
            <a:ext cx="9906000" cy="4002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490" y="-19026"/>
            <a:ext cx="9091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err="1" smtClean="0">
                <a:solidFill>
                  <a:schemeClr val="bg1"/>
                </a:solidFill>
              </a:rPr>
              <a:t>Peta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Sebaran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Indeks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Kompetensi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Sekolah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Jurusan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IPA</a:t>
            </a:r>
            <a:r>
              <a:rPr lang="id-ID" sz="2400" b="1" dirty="0" smtClean="0">
                <a:solidFill>
                  <a:schemeClr val="bg1"/>
                </a:solidFill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</a:rPr>
              <a:t>Secara Nasional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506506" y="4653137"/>
            <a:ext cx="2771188" cy="1481675"/>
            <a:chOff x="-612576" y="5041324"/>
            <a:chExt cx="2558020" cy="1481675"/>
          </a:xfrm>
        </p:grpSpPr>
        <p:grpSp>
          <p:nvGrpSpPr>
            <p:cNvPr id="3" name="Group 11"/>
            <p:cNvGrpSpPr/>
            <p:nvPr/>
          </p:nvGrpSpPr>
          <p:grpSpPr>
            <a:xfrm>
              <a:off x="91738" y="5041324"/>
              <a:ext cx="1853706" cy="1481675"/>
              <a:chOff x="7093435" y="1015289"/>
              <a:chExt cx="2383736" cy="170299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7308304" y="1455905"/>
                <a:ext cx="360040" cy="86409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7093435" y="1861218"/>
                <a:ext cx="792088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7441626" y="1101212"/>
                <a:ext cx="92106" cy="720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442271" y="2536025"/>
                <a:ext cx="92106" cy="720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7493026" y="1122600"/>
                <a:ext cx="645" cy="1434813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7468361" y="1015289"/>
                <a:ext cx="786231" cy="265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Maximum</a:t>
                </a:r>
                <a:endParaRPr lang="en-US" sz="9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476205" y="2452970"/>
                <a:ext cx="767203" cy="265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Minimum</a:t>
                </a:r>
                <a:endParaRPr lang="en-US" sz="9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877842" y="1745802"/>
                <a:ext cx="1599329" cy="3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Rerata</a:t>
                </a:r>
                <a:r>
                  <a:rPr lang="en-US" sz="1200" dirty="0" smtClean="0"/>
                  <a:t> (M) = 60.69</a:t>
                </a:r>
                <a:endParaRPr lang="en-US" sz="12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028385" y="1335421"/>
                <a:ext cx="1433178" cy="3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(M + </a:t>
                </a:r>
                <a:r>
                  <a:rPr lang="en-US" sz="1200" dirty="0" err="1" smtClean="0"/>
                  <a:t>Sd</a:t>
                </a:r>
                <a:r>
                  <a:rPr lang="en-US" sz="1200" dirty="0" smtClean="0"/>
                  <a:t>) = 66.74</a:t>
                </a:r>
                <a:endParaRPr lang="en-US" sz="12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031254" y="2190056"/>
                <a:ext cx="1438886" cy="3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(M - </a:t>
                </a:r>
                <a:r>
                  <a:rPr lang="en-US" sz="1200" dirty="0" err="1" smtClean="0"/>
                  <a:t>Sd</a:t>
                </a:r>
                <a:r>
                  <a:rPr lang="en-US" sz="1200" dirty="0" smtClean="0"/>
                  <a:t>) = 54.63 </a:t>
                </a:r>
                <a:endParaRPr lang="en-US" sz="1200" dirty="0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7321495" y="1455905"/>
                <a:ext cx="792088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308304" y="2320001"/>
                <a:ext cx="792088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-612576" y="5073841"/>
              <a:ext cx="6054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N = 33</a:t>
              </a:r>
              <a:endParaRPr lang="en-US" sz="1400" b="1" dirty="0"/>
            </a:p>
          </p:txBody>
        </p:sp>
      </p:grpSp>
      <p:sp>
        <p:nvSpPr>
          <p:cNvPr id="21" name="Slide Number Placeholder 2"/>
          <p:cNvSpPr txBox="1"/>
          <p:nvPr/>
        </p:nvSpPr>
        <p:spPr>
          <a:xfrm>
            <a:off x="9372606" y="649290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>
              <a:defRPr/>
            </a:pPr>
            <a:fld id="{B7D2FE6F-D628-400C-9D64-74A1BC767698}" type="slidenum">
              <a:rPr 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rPr>
              <a:pPr algn="r">
                <a:defRPr/>
              </a:pPr>
              <a:t>24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25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t="15473" r="5523" b="16041"/>
          <a:stretch/>
        </p:blipFill>
        <p:spPr bwMode="auto">
          <a:xfrm>
            <a:off x="-1" y="548680"/>
            <a:ext cx="9906001" cy="379029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10" y="-1275"/>
            <a:ext cx="9906000" cy="46184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490" y="-1096"/>
            <a:ext cx="9091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err="1" smtClean="0">
                <a:solidFill>
                  <a:schemeClr val="bg1"/>
                </a:solidFill>
              </a:rPr>
              <a:t>Peta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Sebaran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Indeks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Kompetensi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Sekolah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Jurusan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IPS</a:t>
            </a:r>
            <a:r>
              <a:rPr lang="id-ID" sz="2000" b="1" dirty="0" smtClean="0">
                <a:solidFill>
                  <a:schemeClr val="bg1"/>
                </a:solidFill>
              </a:rPr>
              <a:t> Secara Nasional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20478" y="4869161"/>
            <a:ext cx="2993724" cy="1700475"/>
            <a:chOff x="6521765" y="4155050"/>
            <a:chExt cx="2763438" cy="1700475"/>
          </a:xfrm>
        </p:grpSpPr>
        <p:grpSp>
          <p:nvGrpSpPr>
            <p:cNvPr id="3" name="Group 24"/>
            <p:cNvGrpSpPr/>
            <p:nvPr/>
          </p:nvGrpSpPr>
          <p:grpSpPr>
            <a:xfrm>
              <a:off x="7235747" y="4187012"/>
              <a:ext cx="2049456" cy="1668513"/>
              <a:chOff x="7093435" y="1015289"/>
              <a:chExt cx="2049456" cy="166851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308304" y="1455905"/>
                <a:ext cx="360040" cy="86409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7093435" y="1861218"/>
                <a:ext cx="792088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7441626" y="1101212"/>
                <a:ext cx="92106" cy="720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442271" y="2536025"/>
                <a:ext cx="92106" cy="720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7493026" y="1122600"/>
                <a:ext cx="645" cy="1434813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7468361" y="1015289"/>
                <a:ext cx="61141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Maximum</a:t>
                </a:r>
                <a:endParaRPr lang="en-US" sz="9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476205" y="2452970"/>
                <a:ext cx="59661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Minimum</a:t>
                </a:r>
                <a:endParaRPr lang="en-US" sz="9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877842" y="1745802"/>
                <a:ext cx="11712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Rerata</a:t>
                </a:r>
                <a:r>
                  <a:rPr lang="en-US" sz="1200" dirty="0" smtClean="0"/>
                  <a:t> (M) = 56.7</a:t>
                </a:r>
                <a:endParaRPr lang="en-US" sz="12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028384" y="1335421"/>
                <a:ext cx="11145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(M + </a:t>
                </a:r>
                <a:r>
                  <a:rPr lang="en-US" sz="1200" dirty="0" err="1" smtClean="0"/>
                  <a:t>Sd</a:t>
                </a:r>
                <a:r>
                  <a:rPr lang="en-US" sz="1200" dirty="0" smtClean="0"/>
                  <a:t>) = 62.32</a:t>
                </a:r>
                <a:endParaRPr lang="en-US" sz="12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031253" y="2190056"/>
                <a:ext cx="10863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(M - </a:t>
                </a:r>
                <a:r>
                  <a:rPr lang="en-US" sz="1200" dirty="0" err="1" smtClean="0"/>
                  <a:t>Sd</a:t>
                </a:r>
                <a:r>
                  <a:rPr lang="en-US" sz="1200" dirty="0" smtClean="0"/>
                  <a:t>) = 51.09</a:t>
                </a:r>
                <a:endParaRPr lang="en-US" sz="1200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7321495" y="1455905"/>
                <a:ext cx="792088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7308304" y="2320001"/>
                <a:ext cx="792088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6521765" y="4155050"/>
              <a:ext cx="60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N = 33</a:t>
              </a:r>
              <a:endParaRPr lang="en-US" sz="14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051" y="4314582"/>
            <a:ext cx="4553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Prov. Aceh </a:t>
            </a:r>
            <a:r>
              <a:rPr lang="en-US" sz="1600" dirty="0" err="1" smtClean="0"/>
              <a:t>ada</a:t>
            </a:r>
            <a:r>
              <a:rPr lang="en-US" sz="1600" dirty="0" smtClean="0"/>
              <a:t> </a:t>
            </a:r>
            <a:r>
              <a:rPr lang="en-US" sz="1600" dirty="0" err="1" smtClean="0"/>
              <a:t>perbedaan</a:t>
            </a:r>
            <a:r>
              <a:rPr lang="en-US" sz="1600" dirty="0" smtClean="0"/>
              <a:t>  </a:t>
            </a:r>
            <a:r>
              <a:rPr lang="en-US" sz="1600" dirty="0" err="1" smtClean="0"/>
              <a:t>pada</a:t>
            </a:r>
            <a:r>
              <a:rPr lang="en-US" sz="1600" dirty="0" smtClean="0"/>
              <a:t>  </a:t>
            </a:r>
            <a:r>
              <a:rPr lang="en-US" sz="1600" dirty="0" err="1" smtClean="0"/>
              <a:t>Jurusan</a:t>
            </a:r>
            <a:r>
              <a:rPr lang="en-US" sz="1600" dirty="0" smtClean="0"/>
              <a:t> IPA </a:t>
            </a:r>
            <a:r>
              <a:rPr lang="en-US" sz="1600" dirty="0" err="1" smtClean="0"/>
              <a:t>dan</a:t>
            </a:r>
            <a:r>
              <a:rPr lang="en-US" sz="1600" dirty="0" smtClean="0"/>
              <a:t> IPS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5783" y="1052736"/>
            <a:ext cx="0" cy="3286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"/>
          <p:cNvSpPr txBox="1"/>
          <p:nvPr/>
        </p:nvSpPr>
        <p:spPr>
          <a:xfrm>
            <a:off x="9372606" y="649290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>
              <a:defRPr/>
            </a:pPr>
            <a:fld id="{B7D2FE6F-D628-400C-9D64-74A1BC767698}" type="slidenum">
              <a:rPr 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rPr>
              <a:pPr algn="r">
                <a:defRPr/>
              </a:pPr>
              <a:t>25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8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" r="260"/>
          <a:stretch/>
        </p:blipFill>
        <p:spPr bwMode="auto">
          <a:xfrm>
            <a:off x="4810" y="914403"/>
            <a:ext cx="990119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848877" y="1335335"/>
            <a:ext cx="2534579" cy="73419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308397" y="2085201"/>
            <a:ext cx="2357142" cy="734199"/>
          </a:xfrm>
          <a:prstGeom prst="rect">
            <a:avLst/>
          </a:prstGeom>
          <a:solidFill>
            <a:srgbClr val="9FF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13352" y="4982652"/>
            <a:ext cx="18236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 smtClean="0">
                <a:solidFill>
                  <a:srgbClr val="FF0000"/>
                </a:solidFill>
              </a:rPr>
              <a:t>Rerata</a:t>
            </a:r>
            <a:r>
              <a:rPr lang="en-US" sz="1050" b="1" dirty="0" smtClean="0">
                <a:solidFill>
                  <a:srgbClr val="FF0000"/>
                </a:solidFill>
              </a:rPr>
              <a:t> 33 prov. = 56,71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023" y="3489409"/>
            <a:ext cx="17627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 smtClean="0">
                <a:solidFill>
                  <a:srgbClr val="FF0000"/>
                </a:solidFill>
              </a:rPr>
              <a:t>Rerata</a:t>
            </a:r>
            <a:r>
              <a:rPr lang="en-US" sz="1050" b="1" dirty="0" smtClean="0">
                <a:solidFill>
                  <a:srgbClr val="FF0000"/>
                </a:solidFill>
              </a:rPr>
              <a:t> 33 prov. = 60,69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10" y="-1274"/>
            <a:ext cx="9906000" cy="417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0489" y="15728"/>
            <a:ext cx="9013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d-ID" b="1" dirty="0" smtClean="0">
                <a:solidFill>
                  <a:prstClr val="black"/>
                </a:solidFill>
              </a:rPr>
              <a:t>2. </a:t>
            </a:r>
            <a:r>
              <a:rPr lang="en-US" b="1" dirty="0" err="1" smtClean="0">
                <a:solidFill>
                  <a:prstClr val="black"/>
                </a:solidFill>
              </a:rPr>
              <a:t>Indeks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Kompetensi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Sekolah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Menurut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Jurusan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dan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Provinsi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034" y="685803"/>
            <a:ext cx="68313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 err="1" smtClean="0">
                <a:solidFill>
                  <a:prstClr val="black"/>
                </a:solidFill>
              </a:rPr>
              <a:t>Kwadran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Indeks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Kompetensi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Sekolah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Jurusan</a:t>
            </a:r>
            <a:r>
              <a:rPr lang="en-US" sz="1200" b="1" dirty="0" smtClean="0">
                <a:solidFill>
                  <a:prstClr val="black"/>
                </a:solidFill>
              </a:rPr>
              <a:t> IPA </a:t>
            </a:r>
            <a:r>
              <a:rPr lang="en-US" sz="1200" b="1" dirty="0" err="1" smtClean="0">
                <a:solidFill>
                  <a:prstClr val="black"/>
                </a:solidFill>
              </a:rPr>
              <a:t>vs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Indeks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Kompetensi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Sekolah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Jurusan</a:t>
            </a:r>
            <a:r>
              <a:rPr lang="en-US" sz="1200" b="1" dirty="0" smtClean="0">
                <a:solidFill>
                  <a:prstClr val="black"/>
                </a:solidFill>
              </a:rPr>
              <a:t> IPS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17151" y="2085202"/>
            <a:ext cx="859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Kwadran</a:t>
            </a:r>
            <a:r>
              <a:rPr lang="en-US" sz="1200" b="1" dirty="0" smtClean="0"/>
              <a:t> 1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04313" y="1312474"/>
            <a:ext cx="859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Kwadran</a:t>
            </a:r>
            <a:r>
              <a:rPr lang="en-US" sz="1200" b="1" dirty="0" smtClean="0"/>
              <a:t> 2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459520" y="2299136"/>
            <a:ext cx="22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Indeks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Kompetensi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Jurusan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IPA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IPS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diatas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rata-rata 33 prov.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4312" y="1534878"/>
            <a:ext cx="2480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Indeks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Kompetensi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Jurusan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IPS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dibawah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rata-rata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Indeks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Kompetensi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Jurusan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IPA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diatas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rata-rata 33 prov. 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997237" y="5281420"/>
            <a:ext cx="1950379" cy="748825"/>
            <a:chOff x="1843602" y="5281417"/>
            <a:chExt cx="1800350" cy="748825"/>
          </a:xfrm>
        </p:grpSpPr>
        <p:sp>
          <p:nvSpPr>
            <p:cNvPr id="26" name="Rectangle 25"/>
            <p:cNvSpPr/>
            <p:nvPr/>
          </p:nvSpPr>
          <p:spPr>
            <a:xfrm>
              <a:off x="1939734" y="5281417"/>
              <a:ext cx="1704218" cy="7341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79903" y="5287951"/>
              <a:ext cx="793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Kwadran</a:t>
              </a:r>
              <a:r>
                <a:rPr lang="en-US" sz="1200" b="1" dirty="0" smtClean="0"/>
                <a:t> 3</a:t>
              </a:r>
              <a:endParaRPr lang="en-US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43602" y="5476244"/>
              <a:ext cx="16934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Indeks</a:t>
              </a:r>
              <a:r>
                <a:rPr lang="en-US" sz="10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Kompetensi</a:t>
              </a:r>
              <a:r>
                <a:rPr lang="en-US" sz="10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Jurusan</a:t>
              </a:r>
              <a:r>
                <a:rPr lang="en-US" sz="1000" dirty="0" smtClean="0">
                  <a:solidFill>
                    <a:schemeClr val="tx2">
                      <a:lumMod val="75000"/>
                    </a:schemeClr>
                  </a:solidFill>
                </a:rPr>
                <a:t> IPA </a:t>
              </a:r>
              <a:r>
                <a:rPr lang="en-US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dan</a:t>
              </a:r>
              <a:r>
                <a:rPr lang="en-US" sz="1000" dirty="0" smtClean="0">
                  <a:solidFill>
                    <a:schemeClr val="tx2">
                      <a:lumMod val="75000"/>
                    </a:schemeClr>
                  </a:solidFill>
                </a:rPr>
                <a:t> IPS </a:t>
              </a:r>
              <a:r>
                <a:rPr lang="en-US" sz="1000" dirty="0" err="1" smtClean="0">
                  <a:solidFill>
                    <a:schemeClr val="tx2">
                      <a:lumMod val="75000"/>
                    </a:schemeClr>
                  </a:solidFill>
                </a:rPr>
                <a:t>dibawah</a:t>
              </a:r>
              <a:r>
                <a:rPr lang="en-US" sz="1000" dirty="0" smtClean="0">
                  <a:solidFill>
                    <a:schemeClr val="tx2">
                      <a:lumMod val="75000"/>
                    </a:schemeClr>
                  </a:solidFill>
                </a:rPr>
                <a:t> rata-rata 33 prov.</a:t>
              </a:r>
              <a:endParaRPr lang="en-US" sz="1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7308397" y="5099957"/>
            <a:ext cx="2354104" cy="73419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771826" y="5086309"/>
            <a:ext cx="859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Kwadran</a:t>
            </a:r>
            <a:r>
              <a:rPr lang="en-US" sz="1200" b="1" dirty="0" smtClean="0"/>
              <a:t> 4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228630" y="5253122"/>
            <a:ext cx="2480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Indeks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Kompetensi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Jurusan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IPA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dibawah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rata-rata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Indeks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Kompetensi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Jurusan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IPS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diatas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rata-rata 33 prov. 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Slide Number Placeholder 2"/>
          <p:cNvSpPr txBox="1"/>
          <p:nvPr/>
        </p:nvSpPr>
        <p:spPr>
          <a:xfrm>
            <a:off x="9372600" y="649287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CAFF59-AEA8-4C5D-9FC6-D16E1A041248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2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/>
          <p:nvPr/>
        </p:nvSpPr>
        <p:spPr>
          <a:xfrm>
            <a:off x="9372600" y="649287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CAFF59-AEA8-4C5D-9FC6-D16E1A041248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772816"/>
            <a:ext cx="9906000" cy="1154116"/>
            <a:chOff x="350839" y="2346325"/>
            <a:chExt cx="9011707" cy="1154116"/>
          </a:xfrm>
        </p:grpSpPr>
        <p:sp>
          <p:nvSpPr>
            <p:cNvPr id="4" name="Rounded Rectangle 6"/>
            <p:cNvSpPr>
              <a:spLocks noChangeArrowheads="1"/>
            </p:cNvSpPr>
            <p:nvPr/>
          </p:nvSpPr>
          <p:spPr bwMode="auto">
            <a:xfrm>
              <a:off x="2151460" y="2354266"/>
              <a:ext cx="7211086" cy="1146175"/>
            </a:xfrm>
            <a:custGeom>
              <a:avLst/>
              <a:gdLst>
                <a:gd name="T0" fmla="*/ 4037805 w 8075615"/>
                <a:gd name="T1" fmla="*/ 0 h 411480"/>
                <a:gd name="T2" fmla="*/ 8075605 w 8075615"/>
                <a:gd name="T3" fmla="*/ 204950 h 411480"/>
                <a:gd name="T4" fmla="*/ 4037805 w 8075615"/>
                <a:gd name="T5" fmla="*/ 409897 h 411480"/>
                <a:gd name="T6" fmla="*/ 0 w 8075615"/>
                <a:gd name="T7" fmla="*/ 204950 h 41148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20087 w 8075615"/>
                <a:gd name="T13" fmla="*/ 20087 h 411480"/>
                <a:gd name="T14" fmla="*/ 8055531 w 8075615"/>
                <a:gd name="T15" fmla="*/ 391393 h 411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75615" h="411480">
                  <a:moveTo>
                    <a:pt x="68580" y="0"/>
                  </a:moveTo>
                  <a:lnTo>
                    <a:pt x="68579" y="0"/>
                  </a:lnTo>
                  <a:cubicBezTo>
                    <a:pt x="30704" y="0"/>
                    <a:pt x="0" y="30704"/>
                    <a:pt x="0" y="68579"/>
                  </a:cubicBezTo>
                  <a:lnTo>
                    <a:pt x="0" y="342900"/>
                  </a:lnTo>
                  <a:cubicBezTo>
                    <a:pt x="0" y="380775"/>
                    <a:pt x="30704" y="411479"/>
                    <a:pt x="68579" y="411480"/>
                  </a:cubicBezTo>
                  <a:lnTo>
                    <a:pt x="8007035" y="411480"/>
                  </a:lnTo>
                  <a:cubicBezTo>
                    <a:pt x="8044910" y="411479"/>
                    <a:pt x="8075615" y="380775"/>
                    <a:pt x="8075615" y="342900"/>
                  </a:cubicBezTo>
                  <a:lnTo>
                    <a:pt x="8075615" y="68580"/>
                  </a:lnTo>
                  <a:cubicBezTo>
                    <a:pt x="8075615" y="30704"/>
                    <a:pt x="8044910" y="0"/>
                    <a:pt x="8007035" y="0"/>
                  </a:cubicBezTo>
                  <a:lnTo>
                    <a:pt x="68580" y="0"/>
                  </a:lnTo>
                  <a:close/>
                </a:path>
              </a:pathLst>
            </a:custGeom>
            <a:solidFill>
              <a:srgbClr val="DCE6F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endParaRPr>
            </a:p>
            <a:p>
              <a:r>
                <a:rPr lang="id-ID" sz="4000" b="1" dirty="0" smtClean="0">
                  <a:solidFill>
                    <a:schemeClr val="tx2">
                      <a:lumMod val="75000"/>
                    </a:schemeClr>
                  </a:solidFill>
                </a:rPr>
                <a:t>Pemanfaatan Hasil UN 2012/2013</a:t>
              </a:r>
              <a:endParaRPr lang="id-ID" sz="32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0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+mn-cs"/>
                </a:rPr>
                <a:t> </a:t>
              </a:r>
              <a:endParaRPr lang="en-GB" sz="3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5" name="Rounded Rectangle 7"/>
            <p:cNvSpPr>
              <a:spLocks noChangeArrowheads="1"/>
            </p:cNvSpPr>
            <p:nvPr/>
          </p:nvSpPr>
          <p:spPr bwMode="auto">
            <a:xfrm>
              <a:off x="350839" y="2346325"/>
              <a:ext cx="1511697" cy="1149350"/>
            </a:xfrm>
            <a:custGeom>
              <a:avLst/>
              <a:gdLst>
                <a:gd name="T0" fmla="*/ 31956627 w 865186"/>
                <a:gd name="T1" fmla="*/ 0 h 411480"/>
                <a:gd name="T2" fmla="*/ 63913202 w 865186"/>
                <a:gd name="T3" fmla="*/ 2147483647 h 411480"/>
                <a:gd name="T4" fmla="*/ 31956627 w 865186"/>
                <a:gd name="T5" fmla="*/ 2147483647 h 411480"/>
                <a:gd name="T6" fmla="*/ 0 w 865186"/>
                <a:gd name="T7" fmla="*/ 2147483647 h 41148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20087 w 865186"/>
                <a:gd name="T13" fmla="*/ 20087 h 411480"/>
                <a:gd name="T14" fmla="*/ 845099 w 865186"/>
                <a:gd name="T15" fmla="*/ 391393 h 411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5186" h="411480">
                  <a:moveTo>
                    <a:pt x="68580" y="0"/>
                  </a:moveTo>
                  <a:lnTo>
                    <a:pt x="68579" y="0"/>
                  </a:lnTo>
                  <a:cubicBezTo>
                    <a:pt x="30704" y="0"/>
                    <a:pt x="0" y="30704"/>
                    <a:pt x="0" y="68579"/>
                  </a:cubicBezTo>
                  <a:lnTo>
                    <a:pt x="0" y="342900"/>
                  </a:lnTo>
                  <a:cubicBezTo>
                    <a:pt x="0" y="380775"/>
                    <a:pt x="30704" y="411479"/>
                    <a:pt x="68579" y="411480"/>
                  </a:cubicBezTo>
                  <a:lnTo>
                    <a:pt x="796606" y="411480"/>
                  </a:lnTo>
                  <a:cubicBezTo>
                    <a:pt x="834481" y="411479"/>
                    <a:pt x="865186" y="380775"/>
                    <a:pt x="865186" y="342900"/>
                  </a:cubicBezTo>
                  <a:lnTo>
                    <a:pt x="865186" y="68580"/>
                  </a:lnTo>
                  <a:cubicBezTo>
                    <a:pt x="865186" y="30704"/>
                    <a:pt x="834481" y="0"/>
                    <a:pt x="796606" y="0"/>
                  </a:cubicBezTo>
                  <a:lnTo>
                    <a:pt x="68580" y="0"/>
                  </a:lnTo>
                  <a:close/>
                </a:path>
              </a:pathLst>
            </a:custGeom>
            <a:solidFill>
              <a:srgbClr val="FDEADA"/>
            </a:solidFill>
            <a:ln w="3172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id-ID" sz="4000">
                  <a:solidFill>
                    <a:srgbClr val="E46C0A"/>
                  </a:solidFill>
                  <a:latin typeface="Arial Rounded MT Bold" pitchFamily="34" charset="0"/>
                </a:rPr>
                <a:t>B</a:t>
              </a:r>
            </a:p>
          </p:txBody>
        </p:sp>
      </p:grp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994861" y="3150619"/>
            <a:ext cx="7926691" cy="1146175"/>
          </a:xfrm>
          <a:custGeom>
            <a:avLst/>
            <a:gdLst>
              <a:gd name="T0" fmla="*/ 4037805 w 8075615"/>
              <a:gd name="T1" fmla="*/ 0 h 411480"/>
              <a:gd name="T2" fmla="*/ 8075605 w 8075615"/>
              <a:gd name="T3" fmla="*/ 204950 h 411480"/>
              <a:gd name="T4" fmla="*/ 4037805 w 8075615"/>
              <a:gd name="T5" fmla="*/ 409897 h 411480"/>
              <a:gd name="T6" fmla="*/ 0 w 8075615"/>
              <a:gd name="T7" fmla="*/ 204950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6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id-ID" sz="3600" b="1" dirty="0" smtClean="0">
                <a:solidFill>
                  <a:schemeClr val="tx2">
                    <a:lumMod val="75000"/>
                  </a:schemeClr>
                </a:solidFill>
              </a:rPr>
              <a:t>B.2 Pemetaan Tingkat Provinsi, Kabupaten/Kota dan Satuan Pendidikan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en-GB" sz="36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 txBox="1"/>
          <p:nvPr/>
        </p:nvSpPr>
        <p:spPr>
          <a:xfrm>
            <a:off x="9372600" y="649287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CAFF59-AEA8-4C5D-9FC6-D16E1A041248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2643188"/>
            <a:ext cx="9906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4400" b="1" dirty="0" smtClean="0">
                <a:solidFill>
                  <a:schemeClr val="tx2"/>
                </a:solidFill>
                <a:latin typeface="Calibri" pitchFamily="34" charset="0"/>
              </a:rPr>
              <a:t>Contoh: Jawa Timur</a:t>
            </a:r>
            <a:endParaRPr lang="id-ID" sz="4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0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2" y="733987"/>
            <a:ext cx="3594460" cy="561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9"/>
          <p:cNvGrpSpPr/>
          <p:nvPr/>
        </p:nvGrpSpPr>
        <p:grpSpPr>
          <a:xfrm>
            <a:off x="199910" y="750688"/>
            <a:ext cx="3642200" cy="5562955"/>
            <a:chOff x="184532" y="750685"/>
            <a:chExt cx="6231960" cy="556295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96468" y="1590102"/>
              <a:ext cx="6172200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94630" y="3267421"/>
              <a:ext cx="6172200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4532" y="4134996"/>
              <a:ext cx="6172200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5745" y="5791200"/>
              <a:ext cx="6172200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4375" y="6313640"/>
              <a:ext cx="617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4292" y="750685"/>
              <a:ext cx="617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27681" y="2438400"/>
              <a:ext cx="6172200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7583" y="4970450"/>
              <a:ext cx="6172200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8050" y="1293014"/>
            <a:ext cx="3168909" cy="503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Elbow Connector 18"/>
          <p:cNvCxnSpPr/>
          <p:nvPr/>
        </p:nvCxnSpPr>
        <p:spPr>
          <a:xfrm rot="16200000" flipH="1">
            <a:off x="2993862" y="5909628"/>
            <a:ext cx="557150" cy="334900"/>
          </a:xfrm>
          <a:prstGeom prst="bentConnector3">
            <a:avLst>
              <a:gd name="adj1" fmla="val -927"/>
            </a:avLst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 flipV="1">
            <a:off x="1609008" y="5791202"/>
            <a:ext cx="1349109" cy="573975"/>
          </a:xfrm>
          <a:prstGeom prst="bentConnector2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54483" y="6360226"/>
            <a:ext cx="10406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Indeks</a:t>
            </a:r>
            <a:r>
              <a:rPr lang="en-US" sz="1050" dirty="0" smtClean="0"/>
              <a:t> </a:t>
            </a:r>
            <a:r>
              <a:rPr lang="en-US" sz="1050" dirty="0" err="1" smtClean="0"/>
              <a:t>Nasional</a:t>
            </a:r>
            <a:endParaRPr lang="en-US" sz="1050" dirty="0" smtClean="0"/>
          </a:p>
          <a:p>
            <a:r>
              <a:rPr lang="en-US" sz="1050" dirty="0" smtClean="0"/>
              <a:t>64,21</a:t>
            </a:r>
            <a:endParaRPr lang="en-US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972373" y="6365175"/>
            <a:ext cx="11753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Rerata</a:t>
            </a:r>
            <a:r>
              <a:rPr lang="en-US" sz="1050" dirty="0" smtClean="0"/>
              <a:t> 33 </a:t>
            </a:r>
            <a:r>
              <a:rPr lang="en-US" sz="1050" dirty="0" err="1" smtClean="0"/>
              <a:t>Provinsi</a:t>
            </a:r>
            <a:endParaRPr lang="en-US" sz="1050" dirty="0" smtClean="0"/>
          </a:p>
          <a:p>
            <a:r>
              <a:rPr lang="en-US" sz="1050" dirty="0" smtClean="0"/>
              <a:t>60,69</a:t>
            </a:r>
            <a:endParaRPr lang="en-US" sz="1050" dirty="0"/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7514550" y="5840420"/>
            <a:ext cx="725554" cy="323961"/>
          </a:xfrm>
          <a:prstGeom prst="bentConnector3">
            <a:avLst>
              <a:gd name="adj1" fmla="val -411"/>
            </a:avLst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 flipV="1">
            <a:off x="6292305" y="5784277"/>
            <a:ext cx="1349109" cy="573975"/>
          </a:xfrm>
          <a:prstGeom prst="bentConnector2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73456" y="6350400"/>
            <a:ext cx="11721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Indeks</a:t>
            </a:r>
            <a:r>
              <a:rPr lang="en-US" sz="1050" dirty="0" smtClean="0"/>
              <a:t> Prov. </a:t>
            </a:r>
            <a:r>
              <a:rPr lang="en-US" sz="1050" dirty="0" err="1" smtClean="0"/>
              <a:t>Jatim</a:t>
            </a:r>
            <a:endParaRPr lang="en-US" sz="1050" dirty="0" smtClean="0"/>
          </a:p>
          <a:p>
            <a:r>
              <a:rPr lang="en-US" sz="1050" dirty="0" smtClean="0"/>
              <a:t>76,90</a:t>
            </a:r>
            <a:endParaRPr lang="en-US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5655671" y="6358250"/>
            <a:ext cx="12410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Rerata</a:t>
            </a:r>
            <a:r>
              <a:rPr lang="en-US" sz="1050" dirty="0" smtClean="0"/>
              <a:t> 38 </a:t>
            </a:r>
            <a:r>
              <a:rPr lang="en-US" sz="1050" dirty="0" err="1" smtClean="0"/>
              <a:t>Kab</a:t>
            </a:r>
            <a:r>
              <a:rPr lang="en-US" sz="1050" dirty="0" smtClean="0"/>
              <a:t>-Kota</a:t>
            </a:r>
          </a:p>
          <a:p>
            <a:r>
              <a:rPr lang="en-US" sz="1050" dirty="0" smtClean="0"/>
              <a:t>76,07</a:t>
            </a:r>
            <a:endParaRPr lang="en-US" sz="1050" dirty="0"/>
          </a:p>
        </p:txBody>
      </p:sp>
      <p:sp>
        <p:nvSpPr>
          <p:cNvPr id="2" name="Freeform 1"/>
          <p:cNvSpPr/>
          <p:nvPr/>
        </p:nvSpPr>
        <p:spPr>
          <a:xfrm>
            <a:off x="3893843" y="843151"/>
            <a:ext cx="3773661" cy="2808251"/>
          </a:xfrm>
          <a:custGeom>
            <a:avLst/>
            <a:gdLst>
              <a:gd name="connsiteX0" fmla="*/ 15784 w 3483379"/>
              <a:gd name="connsiteY0" fmla="*/ 0 h 2808251"/>
              <a:gd name="connsiteX1" fmla="*/ 526423 w 3483379"/>
              <a:gd name="connsiteY1" fmla="*/ 2683823 h 2808251"/>
              <a:gd name="connsiteX2" fmla="*/ 3483379 w 3483379"/>
              <a:gd name="connsiteY2" fmla="*/ 2113808 h 280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3379" h="2808251">
                <a:moveTo>
                  <a:pt x="15784" y="0"/>
                </a:moveTo>
                <a:cubicBezTo>
                  <a:pt x="-17863" y="1165761"/>
                  <a:pt x="-51509" y="2331522"/>
                  <a:pt x="526423" y="2683823"/>
                </a:cubicBezTo>
                <a:cubicBezTo>
                  <a:pt x="1104355" y="3036124"/>
                  <a:pt x="2293867" y="2574966"/>
                  <a:pt x="3483379" y="2113808"/>
                </a:cubicBezTo>
              </a:path>
            </a:pathLst>
          </a:custGeom>
          <a:noFill/>
          <a:ln w="9525"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10" y="-1274"/>
            <a:ext cx="9906000" cy="417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0490" y="15729"/>
            <a:ext cx="6831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 smtClean="0">
                <a:solidFill>
                  <a:prstClr val="black"/>
                </a:solidFill>
              </a:rPr>
              <a:t>Indeks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Kompetensi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Sekolah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Jurusan</a:t>
            </a:r>
            <a:r>
              <a:rPr lang="en-US" b="1" dirty="0" smtClean="0">
                <a:solidFill>
                  <a:prstClr val="black"/>
                </a:solidFill>
              </a:rPr>
              <a:t> IPA, Prov. </a:t>
            </a:r>
            <a:r>
              <a:rPr lang="en-US" b="1" dirty="0" err="1" smtClean="0">
                <a:solidFill>
                  <a:prstClr val="black"/>
                </a:solidFill>
              </a:rPr>
              <a:t>Jatim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77150" y="142923"/>
            <a:ext cx="168519" cy="128718"/>
          </a:xfrm>
          <a:prstGeom prst="rect">
            <a:avLst/>
          </a:prstGeom>
          <a:solidFill>
            <a:srgbClr val="211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039308" y="142923"/>
            <a:ext cx="168519" cy="1287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420100" y="142923"/>
            <a:ext cx="168519" cy="1287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43409" y="376428"/>
            <a:ext cx="2052165" cy="407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Capaian</a:t>
            </a:r>
            <a:r>
              <a:rPr lang="en-US" sz="1000" dirty="0" smtClean="0"/>
              <a:t> </a:t>
            </a:r>
            <a:r>
              <a:rPr lang="en-US" sz="1000" dirty="0" err="1" smtClean="0"/>
              <a:t>Indeks</a:t>
            </a:r>
            <a:r>
              <a:rPr lang="en-US" sz="1000" dirty="0" smtClean="0"/>
              <a:t> </a:t>
            </a:r>
            <a:r>
              <a:rPr lang="en-US" sz="1000" dirty="0" err="1" smtClean="0"/>
              <a:t>Kompetensi</a:t>
            </a:r>
            <a:r>
              <a:rPr lang="en-US" sz="1000" dirty="0" smtClean="0"/>
              <a:t> </a:t>
            </a:r>
            <a:r>
              <a:rPr lang="en-US" sz="1000" dirty="0" err="1" smtClean="0"/>
              <a:t>Sekolah</a:t>
            </a:r>
            <a:endParaRPr lang="en-US" sz="1000" dirty="0" smtClean="0"/>
          </a:p>
          <a:p>
            <a:r>
              <a:rPr lang="en-US" sz="1050" b="1" dirty="0" err="1" smtClean="0">
                <a:solidFill>
                  <a:srgbClr val="FF0000"/>
                </a:solidFill>
              </a:rPr>
              <a:t>Jurusan</a:t>
            </a:r>
            <a:r>
              <a:rPr lang="en-US" sz="1050" b="1" dirty="0" smtClean="0">
                <a:solidFill>
                  <a:srgbClr val="FF0000"/>
                </a:solidFill>
              </a:rPr>
              <a:t> IPA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39433" y="924757"/>
            <a:ext cx="2686954" cy="407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Capaian</a:t>
            </a:r>
            <a:r>
              <a:rPr lang="en-US" sz="1000" dirty="0" smtClean="0"/>
              <a:t> </a:t>
            </a:r>
            <a:r>
              <a:rPr lang="en-US" sz="1000" dirty="0" err="1" smtClean="0"/>
              <a:t>Indeks</a:t>
            </a:r>
            <a:r>
              <a:rPr lang="en-US" sz="1000" dirty="0" smtClean="0"/>
              <a:t> </a:t>
            </a:r>
            <a:r>
              <a:rPr lang="en-US" sz="1000" dirty="0" err="1" smtClean="0"/>
              <a:t>Kompetensi</a:t>
            </a:r>
            <a:r>
              <a:rPr lang="en-US" sz="1000" dirty="0" smtClean="0"/>
              <a:t> </a:t>
            </a:r>
            <a:r>
              <a:rPr lang="en-US" sz="1000" dirty="0" err="1" smtClean="0"/>
              <a:t>Sekolah</a:t>
            </a:r>
            <a:r>
              <a:rPr lang="en-US" sz="1000" dirty="0" smtClean="0"/>
              <a:t>, Prov. </a:t>
            </a:r>
            <a:r>
              <a:rPr lang="en-US" sz="1000" dirty="0" err="1" smtClean="0"/>
              <a:t>Jatim</a:t>
            </a:r>
            <a:endParaRPr lang="en-US" sz="1000" dirty="0" smtClean="0"/>
          </a:p>
          <a:p>
            <a:r>
              <a:rPr lang="en-US" sz="1050" b="1" dirty="0" err="1" smtClean="0">
                <a:solidFill>
                  <a:srgbClr val="FF0000"/>
                </a:solidFill>
              </a:rPr>
              <a:t>Jurusan</a:t>
            </a:r>
            <a:r>
              <a:rPr lang="en-US" sz="1050" b="1" dirty="0" smtClean="0">
                <a:solidFill>
                  <a:srgbClr val="FF0000"/>
                </a:solidFill>
              </a:rPr>
              <a:t> IPA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34" name="Slide Number Placeholder 2"/>
          <p:cNvSpPr txBox="1"/>
          <p:nvPr/>
        </p:nvSpPr>
        <p:spPr>
          <a:xfrm>
            <a:off x="9372600" y="649287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CAFF59-AEA8-4C5D-9FC6-D16E1A041248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264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36712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Target Rakor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91" y="2276872"/>
            <a:ext cx="9906000" cy="252028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4000" dirty="0" smtClean="0"/>
              <a:t>Diperolehnya kesepahaman dan kesepakatan teknis mengenai pelaksanaan </a:t>
            </a:r>
          </a:p>
          <a:p>
            <a:pPr marL="0" indent="0" algn="ctr">
              <a:buNone/>
            </a:pPr>
            <a:r>
              <a:rPr lang="id-ID" sz="4000" dirty="0" smtClean="0"/>
              <a:t>UN 2014 dan Kurikulum 2013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79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847" y="1284111"/>
            <a:ext cx="3097296" cy="503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2" y="738250"/>
            <a:ext cx="3374799" cy="561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360C-8198-4A25-899E-56A68CE83E88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3" name="Group 9"/>
          <p:cNvGrpSpPr/>
          <p:nvPr/>
        </p:nvGrpSpPr>
        <p:grpSpPr>
          <a:xfrm>
            <a:off x="199910" y="750688"/>
            <a:ext cx="3642200" cy="5562955"/>
            <a:chOff x="184532" y="750685"/>
            <a:chExt cx="6231960" cy="556295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96468" y="1590102"/>
              <a:ext cx="6172200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94630" y="3267421"/>
              <a:ext cx="6172200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4532" y="4134996"/>
              <a:ext cx="6172200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5745" y="5791200"/>
              <a:ext cx="6172200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4375" y="6313640"/>
              <a:ext cx="617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4292" y="750685"/>
              <a:ext cx="617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27681" y="2438400"/>
              <a:ext cx="6172200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7583" y="4970450"/>
              <a:ext cx="6172200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Elbow Connector 18"/>
          <p:cNvCxnSpPr/>
          <p:nvPr/>
        </p:nvCxnSpPr>
        <p:spPr>
          <a:xfrm rot="16200000" flipH="1">
            <a:off x="2798737" y="5909628"/>
            <a:ext cx="557150" cy="334900"/>
          </a:xfrm>
          <a:prstGeom prst="bentConnector3">
            <a:avLst>
              <a:gd name="adj1" fmla="val -927"/>
            </a:avLst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 flipV="1">
            <a:off x="1413884" y="5791202"/>
            <a:ext cx="1349109" cy="573975"/>
          </a:xfrm>
          <a:prstGeom prst="bentConnector2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59359" y="6360226"/>
            <a:ext cx="10406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Indeks</a:t>
            </a:r>
            <a:r>
              <a:rPr lang="en-US" sz="1050" dirty="0" smtClean="0"/>
              <a:t> </a:t>
            </a:r>
            <a:r>
              <a:rPr lang="en-US" sz="1050" dirty="0" err="1" smtClean="0"/>
              <a:t>Nasional</a:t>
            </a:r>
            <a:endParaRPr lang="en-US" sz="1050" dirty="0" smtClean="0"/>
          </a:p>
          <a:p>
            <a:r>
              <a:rPr lang="en-US" sz="1050" dirty="0" smtClean="0"/>
              <a:t>60,58</a:t>
            </a:r>
            <a:endParaRPr lang="en-US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777248" y="6365175"/>
            <a:ext cx="11753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Rerata</a:t>
            </a:r>
            <a:r>
              <a:rPr lang="en-US" sz="1050" dirty="0" smtClean="0"/>
              <a:t> 33 </a:t>
            </a:r>
            <a:r>
              <a:rPr lang="en-US" sz="1050" dirty="0" err="1" smtClean="0"/>
              <a:t>Provinsi</a:t>
            </a:r>
            <a:endParaRPr lang="en-US" sz="1050" dirty="0" smtClean="0"/>
          </a:p>
          <a:p>
            <a:r>
              <a:rPr lang="en-US" sz="1050" dirty="0" smtClean="0"/>
              <a:t>56,71</a:t>
            </a:r>
            <a:endParaRPr lang="en-US" sz="1050" dirty="0"/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7477861" y="5840420"/>
            <a:ext cx="725554" cy="323961"/>
          </a:xfrm>
          <a:prstGeom prst="bentConnector3">
            <a:avLst>
              <a:gd name="adj1" fmla="val -411"/>
            </a:avLst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 flipV="1">
            <a:off x="6292305" y="5784277"/>
            <a:ext cx="1349109" cy="573975"/>
          </a:xfrm>
          <a:prstGeom prst="bentConnector2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36767" y="6350400"/>
            <a:ext cx="11721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Indeks</a:t>
            </a:r>
            <a:r>
              <a:rPr lang="en-US" sz="1050" dirty="0" smtClean="0"/>
              <a:t> Prov. </a:t>
            </a:r>
            <a:r>
              <a:rPr lang="en-US" sz="1050" dirty="0" err="1" smtClean="0"/>
              <a:t>Jatim</a:t>
            </a:r>
            <a:endParaRPr lang="en-US" sz="1050" dirty="0" smtClean="0"/>
          </a:p>
          <a:p>
            <a:r>
              <a:rPr lang="en-US" sz="1050" dirty="0" smtClean="0"/>
              <a:t>69,77</a:t>
            </a:r>
            <a:endParaRPr lang="en-US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5655671" y="6358250"/>
            <a:ext cx="12410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Rerata</a:t>
            </a:r>
            <a:r>
              <a:rPr lang="en-US" sz="1050" dirty="0" smtClean="0"/>
              <a:t> 38 </a:t>
            </a:r>
            <a:r>
              <a:rPr lang="en-US" sz="1050" dirty="0" err="1" smtClean="0"/>
              <a:t>Kab</a:t>
            </a:r>
            <a:r>
              <a:rPr lang="en-US" sz="1050" dirty="0" smtClean="0"/>
              <a:t>-Kota</a:t>
            </a:r>
          </a:p>
          <a:p>
            <a:r>
              <a:rPr lang="en-US" sz="1050" dirty="0" smtClean="0"/>
              <a:t>69,35</a:t>
            </a:r>
            <a:endParaRPr lang="en-US" sz="1050" dirty="0"/>
          </a:p>
        </p:txBody>
      </p:sp>
      <p:sp>
        <p:nvSpPr>
          <p:cNvPr id="2" name="Freeform 1"/>
          <p:cNvSpPr/>
          <p:nvPr/>
        </p:nvSpPr>
        <p:spPr>
          <a:xfrm>
            <a:off x="3632201" y="843151"/>
            <a:ext cx="4035302" cy="2808251"/>
          </a:xfrm>
          <a:custGeom>
            <a:avLst/>
            <a:gdLst>
              <a:gd name="connsiteX0" fmla="*/ 15784 w 3483379"/>
              <a:gd name="connsiteY0" fmla="*/ 0 h 2808251"/>
              <a:gd name="connsiteX1" fmla="*/ 526423 w 3483379"/>
              <a:gd name="connsiteY1" fmla="*/ 2683823 h 2808251"/>
              <a:gd name="connsiteX2" fmla="*/ 3483379 w 3483379"/>
              <a:gd name="connsiteY2" fmla="*/ 2113808 h 280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3379" h="2808251">
                <a:moveTo>
                  <a:pt x="15784" y="0"/>
                </a:moveTo>
                <a:cubicBezTo>
                  <a:pt x="-17863" y="1165761"/>
                  <a:pt x="-51509" y="2331522"/>
                  <a:pt x="526423" y="2683823"/>
                </a:cubicBezTo>
                <a:cubicBezTo>
                  <a:pt x="1104355" y="3036124"/>
                  <a:pt x="2293867" y="2574966"/>
                  <a:pt x="3483379" y="2113808"/>
                </a:cubicBezTo>
              </a:path>
            </a:pathLst>
          </a:custGeom>
          <a:noFill/>
          <a:ln w="9525"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10" y="-1274"/>
            <a:ext cx="9906000" cy="417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0490" y="15729"/>
            <a:ext cx="6831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 smtClean="0">
                <a:solidFill>
                  <a:prstClr val="black"/>
                </a:solidFill>
              </a:rPr>
              <a:t>Indeks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Kompetensi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Sekolah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Jurusan</a:t>
            </a:r>
            <a:r>
              <a:rPr lang="en-US" b="1" dirty="0" smtClean="0">
                <a:solidFill>
                  <a:prstClr val="black"/>
                </a:solidFill>
              </a:rPr>
              <a:t> IPS, Prov. </a:t>
            </a:r>
            <a:r>
              <a:rPr lang="en-US" b="1" dirty="0" err="1" smtClean="0">
                <a:solidFill>
                  <a:prstClr val="black"/>
                </a:solidFill>
              </a:rPr>
              <a:t>Jatim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77150" y="142923"/>
            <a:ext cx="168519" cy="128718"/>
          </a:xfrm>
          <a:prstGeom prst="rect">
            <a:avLst/>
          </a:prstGeom>
          <a:solidFill>
            <a:srgbClr val="211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039308" y="142923"/>
            <a:ext cx="168519" cy="1287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420100" y="142923"/>
            <a:ext cx="168519" cy="1287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43409" y="376428"/>
            <a:ext cx="2052165" cy="407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Capaian</a:t>
            </a:r>
            <a:r>
              <a:rPr lang="en-US" sz="1000" dirty="0" smtClean="0"/>
              <a:t> </a:t>
            </a:r>
            <a:r>
              <a:rPr lang="en-US" sz="1000" dirty="0" err="1" smtClean="0"/>
              <a:t>Indeks</a:t>
            </a:r>
            <a:r>
              <a:rPr lang="en-US" sz="1000" dirty="0" smtClean="0"/>
              <a:t> </a:t>
            </a:r>
            <a:r>
              <a:rPr lang="en-US" sz="1000" dirty="0" err="1" smtClean="0"/>
              <a:t>Kompetensi</a:t>
            </a:r>
            <a:r>
              <a:rPr lang="en-US" sz="1000" dirty="0" smtClean="0"/>
              <a:t> </a:t>
            </a:r>
            <a:r>
              <a:rPr lang="en-US" sz="1000" dirty="0" err="1" smtClean="0"/>
              <a:t>Sekolah</a:t>
            </a:r>
            <a:endParaRPr lang="en-US" sz="1000" dirty="0" smtClean="0"/>
          </a:p>
          <a:p>
            <a:r>
              <a:rPr lang="en-US" sz="1050" b="1" dirty="0" err="1" smtClean="0">
                <a:solidFill>
                  <a:srgbClr val="FF0000"/>
                </a:solidFill>
              </a:rPr>
              <a:t>Jurusan</a:t>
            </a:r>
            <a:r>
              <a:rPr lang="en-US" sz="1050" b="1" dirty="0" smtClean="0">
                <a:solidFill>
                  <a:srgbClr val="FF0000"/>
                </a:solidFill>
              </a:rPr>
              <a:t> IPS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39433" y="924757"/>
            <a:ext cx="2686954" cy="407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Capaian</a:t>
            </a:r>
            <a:r>
              <a:rPr lang="en-US" sz="1000" dirty="0" smtClean="0"/>
              <a:t> </a:t>
            </a:r>
            <a:r>
              <a:rPr lang="en-US" sz="1000" dirty="0" err="1" smtClean="0"/>
              <a:t>Indeks</a:t>
            </a:r>
            <a:r>
              <a:rPr lang="en-US" sz="1000" dirty="0" smtClean="0"/>
              <a:t> </a:t>
            </a:r>
            <a:r>
              <a:rPr lang="en-US" sz="1000" dirty="0" err="1" smtClean="0"/>
              <a:t>Kompetensi</a:t>
            </a:r>
            <a:r>
              <a:rPr lang="en-US" sz="1000" dirty="0" smtClean="0"/>
              <a:t> </a:t>
            </a:r>
            <a:r>
              <a:rPr lang="en-US" sz="1000" dirty="0" err="1" smtClean="0"/>
              <a:t>Sekolah</a:t>
            </a:r>
            <a:r>
              <a:rPr lang="en-US" sz="1000" dirty="0" smtClean="0"/>
              <a:t>, Prov. </a:t>
            </a:r>
            <a:r>
              <a:rPr lang="en-US" sz="1000" dirty="0" err="1" smtClean="0"/>
              <a:t>Jatim</a:t>
            </a:r>
            <a:endParaRPr lang="en-US" sz="1000" dirty="0" smtClean="0"/>
          </a:p>
          <a:p>
            <a:r>
              <a:rPr lang="en-US" sz="1050" b="1" dirty="0" err="1" smtClean="0">
                <a:solidFill>
                  <a:srgbClr val="FF0000"/>
                </a:solidFill>
              </a:rPr>
              <a:t>Jurusan</a:t>
            </a:r>
            <a:r>
              <a:rPr lang="en-US" sz="1050" b="1" dirty="0" smtClean="0">
                <a:solidFill>
                  <a:srgbClr val="FF0000"/>
                </a:solidFill>
              </a:rPr>
              <a:t> IPS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35" name="Slide Number Placeholder 2"/>
          <p:cNvSpPr txBox="1"/>
          <p:nvPr/>
        </p:nvSpPr>
        <p:spPr>
          <a:xfrm>
            <a:off x="9372600" y="649287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CAFF59-AEA8-4C5D-9FC6-D16E1A041248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965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914403"/>
            <a:ext cx="9905999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48877" y="1102059"/>
            <a:ext cx="2534579" cy="73419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59520" y="1851928"/>
            <a:ext cx="2206019" cy="734199"/>
          </a:xfrm>
          <a:prstGeom prst="rect">
            <a:avLst/>
          </a:prstGeom>
          <a:solidFill>
            <a:srgbClr val="9FF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24487" y="4315630"/>
            <a:ext cx="2354104" cy="73419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35193" y="5048144"/>
            <a:ext cx="2112422" cy="734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118228"/>
            <a:ext cx="2311400" cy="365125"/>
          </a:xfrm>
        </p:spPr>
        <p:txBody>
          <a:bodyPr/>
          <a:lstStyle/>
          <a:p>
            <a:fld id="{04B9360C-8198-4A25-899E-56A68CE83E8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09230" y="1102995"/>
            <a:ext cx="1106170" cy="3810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41600" y="4242435"/>
            <a:ext cx="1106170" cy="3810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37811" y="5614296"/>
            <a:ext cx="18236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Rerata38 </a:t>
            </a:r>
            <a:r>
              <a:rPr lang="en-US" sz="1050" b="1" dirty="0" err="1" smtClean="0">
                <a:solidFill>
                  <a:srgbClr val="FF0000"/>
                </a:solidFill>
              </a:rPr>
              <a:t>kab-kota</a:t>
            </a:r>
            <a:r>
              <a:rPr lang="en-US" sz="1050" b="1" dirty="0" smtClean="0">
                <a:solidFill>
                  <a:srgbClr val="FF0000"/>
                </a:solidFill>
              </a:rPr>
              <a:t>  = 69,35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023" y="2590800"/>
            <a:ext cx="17627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 smtClean="0">
                <a:solidFill>
                  <a:srgbClr val="FF0000"/>
                </a:solidFill>
              </a:rPr>
              <a:t>Rerata</a:t>
            </a:r>
            <a:r>
              <a:rPr lang="en-US" sz="1050" b="1" dirty="0" smtClean="0">
                <a:solidFill>
                  <a:srgbClr val="FF0000"/>
                </a:solidFill>
              </a:rPr>
              <a:t> 38 </a:t>
            </a:r>
            <a:r>
              <a:rPr lang="en-US" sz="1050" b="1" dirty="0" err="1" smtClean="0">
                <a:solidFill>
                  <a:srgbClr val="FF0000"/>
                </a:solidFill>
              </a:rPr>
              <a:t>kab-kota</a:t>
            </a:r>
            <a:r>
              <a:rPr lang="en-US" sz="1050" b="1" dirty="0" smtClean="0">
                <a:solidFill>
                  <a:srgbClr val="FF0000"/>
                </a:solidFill>
              </a:rPr>
              <a:t> = 76,07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0" y="-1274"/>
            <a:ext cx="9906000" cy="417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488" y="15729"/>
            <a:ext cx="8366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 smtClean="0">
                <a:solidFill>
                  <a:prstClr val="black"/>
                </a:solidFill>
              </a:rPr>
              <a:t>Indeks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Kompetensi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Sekolah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Menurut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Jurusan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dan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Kab</a:t>
            </a:r>
            <a:r>
              <a:rPr lang="en-US" b="1" dirty="0" smtClean="0">
                <a:solidFill>
                  <a:prstClr val="black"/>
                </a:solidFill>
              </a:rPr>
              <a:t>-Kota </a:t>
            </a:r>
            <a:r>
              <a:rPr lang="en-US" b="1" dirty="0" err="1" smtClean="0">
                <a:solidFill>
                  <a:prstClr val="black"/>
                </a:solidFill>
              </a:rPr>
              <a:t>Provinsi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Jawa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Timur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7034" y="685803"/>
            <a:ext cx="68313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 err="1" smtClean="0">
                <a:solidFill>
                  <a:prstClr val="black"/>
                </a:solidFill>
              </a:rPr>
              <a:t>Kwadran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Indeks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Kompetensi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Sekolah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Jurusan</a:t>
            </a:r>
            <a:r>
              <a:rPr lang="en-US" sz="1200" b="1" dirty="0" smtClean="0">
                <a:solidFill>
                  <a:prstClr val="black"/>
                </a:solidFill>
              </a:rPr>
              <a:t> IPA </a:t>
            </a:r>
            <a:r>
              <a:rPr lang="en-US" sz="1200" b="1" dirty="0" err="1" smtClean="0">
                <a:solidFill>
                  <a:prstClr val="black"/>
                </a:solidFill>
              </a:rPr>
              <a:t>vs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Indeks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Kompetensi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Sekolah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Jurusan</a:t>
            </a:r>
            <a:r>
              <a:rPr lang="en-US" sz="1200" b="1" dirty="0" smtClean="0">
                <a:solidFill>
                  <a:prstClr val="black"/>
                </a:solidFill>
              </a:rPr>
              <a:t> IPS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7151" y="1847078"/>
            <a:ext cx="859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Kwadran</a:t>
            </a:r>
            <a:r>
              <a:rPr lang="en-US" sz="1200" b="1" dirty="0" smtClean="0"/>
              <a:t> 1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04313" y="1087997"/>
            <a:ext cx="859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Kwadran</a:t>
            </a:r>
            <a:r>
              <a:rPr lang="en-US" sz="1200" b="1" dirty="0" smtClean="0"/>
              <a:t> 2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09995" y="4304841"/>
            <a:ext cx="859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Kwadran</a:t>
            </a:r>
            <a:r>
              <a:rPr lang="en-US" sz="1200" b="1" dirty="0" smtClean="0"/>
              <a:t> 4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18014" y="5049829"/>
            <a:ext cx="859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Kwadran</a:t>
            </a:r>
            <a:r>
              <a:rPr lang="en-US" sz="1200" b="1" dirty="0" smtClean="0"/>
              <a:t> 3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459520" y="2061011"/>
            <a:ext cx="22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Indeks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Kompetensi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Jurusan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IPA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IPS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diatas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rata-rata 38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kab-kota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4312" y="1269457"/>
            <a:ext cx="2480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Indeks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Kompetensi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Jurusan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IPS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dibawah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rata-rata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Indeks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Kompetensi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Jurusan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IPA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diatas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rata-rata 38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kab-kota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1419" y="4495800"/>
            <a:ext cx="2480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Indeks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Kompetensi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Jurusan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IPA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dibawah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rata-rata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Indeks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Kompetensi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Jurusan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IPS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diatas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rata-rata 38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kab-kota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5193" y="5238119"/>
            <a:ext cx="2011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Indeks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Kompetensi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Jurusan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IPA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IPS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dibawah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38 </a:t>
            </a:r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kab-kota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Slide Number Placeholder 2"/>
          <p:cNvSpPr txBox="1"/>
          <p:nvPr/>
        </p:nvSpPr>
        <p:spPr>
          <a:xfrm>
            <a:off x="9372600" y="649287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CAFF59-AEA8-4C5D-9FC6-D16E1A041248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357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360C-8198-4A25-899E-56A68CE83E8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"/>
          <a:stretch/>
        </p:blipFill>
        <p:spPr bwMode="auto">
          <a:xfrm>
            <a:off x="2" y="592887"/>
            <a:ext cx="8244681" cy="6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02559" y="754815"/>
            <a:ext cx="183973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SMAN 1 </a:t>
            </a:r>
            <a:r>
              <a:rPr lang="en-US" sz="1200" b="1" dirty="0" err="1" smtClean="0">
                <a:solidFill>
                  <a:srgbClr val="FF0000"/>
                </a:solidFill>
              </a:rPr>
              <a:t>Babat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Lamongan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865903" y="980606"/>
            <a:ext cx="142922" cy="408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2" y="1003184"/>
            <a:ext cx="138099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810" y="-1274"/>
            <a:ext cx="9906000" cy="417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488" y="15729"/>
            <a:ext cx="9103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 smtClean="0">
                <a:solidFill>
                  <a:prstClr val="black"/>
                </a:solidFill>
              </a:rPr>
              <a:t>Sebaran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Sekolah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Menurut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Indeks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Kompetensi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Sekolah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dan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Jurusan</a:t>
            </a:r>
            <a:r>
              <a:rPr lang="id-ID" b="1" dirty="0" smtClean="0">
                <a:solidFill>
                  <a:prstClr val="black"/>
                </a:solidFill>
              </a:rPr>
              <a:t>, Kab. Lamongan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36554" y="5223302"/>
            <a:ext cx="18236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err="1" smtClean="0">
                <a:solidFill>
                  <a:srgbClr val="FF0000"/>
                </a:solidFill>
              </a:rPr>
              <a:t>Rerata</a:t>
            </a:r>
            <a:r>
              <a:rPr lang="en-US" sz="1000" b="1" dirty="0" smtClean="0">
                <a:solidFill>
                  <a:srgbClr val="FF0000"/>
                </a:solidFill>
              </a:rPr>
              <a:t> </a:t>
            </a:r>
            <a:r>
              <a:rPr lang="en-US" sz="1000" b="1" dirty="0" err="1" smtClean="0">
                <a:solidFill>
                  <a:srgbClr val="FF0000"/>
                </a:solidFill>
              </a:rPr>
              <a:t>Sekolah</a:t>
            </a:r>
            <a:r>
              <a:rPr lang="en-US" sz="1000" b="1" dirty="0" smtClean="0">
                <a:solidFill>
                  <a:srgbClr val="FF0000"/>
                </a:solidFill>
              </a:rPr>
              <a:t> </a:t>
            </a:r>
            <a:r>
              <a:rPr lang="en-US" sz="1000" b="1" dirty="0" err="1" smtClean="0">
                <a:solidFill>
                  <a:srgbClr val="FF0000"/>
                </a:solidFill>
              </a:rPr>
              <a:t>Nasional</a:t>
            </a:r>
            <a:r>
              <a:rPr lang="en-US" sz="1000" b="1" dirty="0" smtClean="0">
                <a:solidFill>
                  <a:srgbClr val="FF0000"/>
                </a:solidFill>
              </a:rPr>
              <a:t> = 60,58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8977" y="2372013"/>
            <a:ext cx="18236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solidFill>
                  <a:srgbClr val="FF0000"/>
                </a:solidFill>
              </a:rPr>
              <a:t>Rerata</a:t>
            </a:r>
            <a:r>
              <a:rPr lang="en-US" sz="1000" b="1" dirty="0" smtClean="0">
                <a:solidFill>
                  <a:srgbClr val="FF0000"/>
                </a:solidFill>
              </a:rPr>
              <a:t> </a:t>
            </a:r>
            <a:r>
              <a:rPr lang="en-US" sz="1000" b="1" dirty="0" err="1" smtClean="0">
                <a:solidFill>
                  <a:srgbClr val="FF0000"/>
                </a:solidFill>
              </a:rPr>
              <a:t>Sekolah</a:t>
            </a:r>
            <a:r>
              <a:rPr lang="en-US" sz="1000" b="1" dirty="0" smtClean="0">
                <a:solidFill>
                  <a:srgbClr val="FF0000"/>
                </a:solidFill>
              </a:rPr>
              <a:t> </a:t>
            </a:r>
            <a:r>
              <a:rPr lang="en-US" sz="1000" b="1" dirty="0" err="1" smtClean="0">
                <a:solidFill>
                  <a:srgbClr val="FF0000"/>
                </a:solidFill>
              </a:rPr>
              <a:t>Nasional</a:t>
            </a:r>
            <a:r>
              <a:rPr lang="en-US" sz="1000" b="1" dirty="0" smtClean="0">
                <a:solidFill>
                  <a:srgbClr val="FF0000"/>
                </a:solidFill>
              </a:rPr>
              <a:t> = 64,21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5144" y="1121923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(15.055)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8958" y="1288178"/>
            <a:ext cx="2448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(14.905 minus </a:t>
            </a:r>
            <a:r>
              <a:rPr lang="en-US" sz="1200" b="1" dirty="0" err="1" smtClean="0">
                <a:solidFill>
                  <a:schemeClr val="tx2"/>
                </a:solidFill>
              </a:rPr>
              <a:t>Lamongan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dan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Batu</a:t>
            </a:r>
            <a:r>
              <a:rPr lang="en-US" sz="1200" b="1" dirty="0" smtClean="0">
                <a:solidFill>
                  <a:schemeClr val="tx2"/>
                </a:solidFill>
              </a:rPr>
              <a:t>)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4739" y="1448029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(138)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3097" y="1601734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(12)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8516" y="1893353"/>
            <a:ext cx="1613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Total </a:t>
            </a:r>
            <a:r>
              <a:rPr lang="en-US" sz="1200" b="1" dirty="0" err="1" smtClean="0">
                <a:solidFill>
                  <a:schemeClr val="tx2"/>
                </a:solidFill>
              </a:rPr>
              <a:t>Sekolah</a:t>
            </a:r>
            <a:r>
              <a:rPr lang="en-US" sz="1200" b="1" dirty="0" smtClean="0">
                <a:solidFill>
                  <a:schemeClr val="tx2"/>
                </a:solidFill>
              </a:rPr>
              <a:t> = 17.643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8" name="Slide Number Placeholder 2"/>
          <p:cNvSpPr txBox="1"/>
          <p:nvPr/>
        </p:nvSpPr>
        <p:spPr>
          <a:xfrm>
            <a:off x="9372600" y="649287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CAFF59-AEA8-4C5D-9FC6-D16E1A041248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834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4"/>
          <a:stretch/>
        </p:blipFill>
        <p:spPr bwMode="auto">
          <a:xfrm>
            <a:off x="1015691" y="3363678"/>
            <a:ext cx="1024127" cy="288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401123" y="-51623"/>
            <a:ext cx="30925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Komposisi</a:t>
            </a:r>
            <a:r>
              <a:rPr lang="en-US" sz="1050" dirty="0" smtClean="0"/>
              <a:t> 9 </a:t>
            </a:r>
            <a:r>
              <a:rPr lang="en-US" sz="1050" dirty="0" err="1" smtClean="0"/>
              <a:t>Kompetensi</a:t>
            </a:r>
            <a:r>
              <a:rPr lang="en-US" sz="1050" dirty="0" smtClean="0"/>
              <a:t> </a:t>
            </a:r>
            <a:r>
              <a:rPr lang="en-US" sz="1050" dirty="0" err="1" smtClean="0"/>
              <a:t>Mapel</a:t>
            </a:r>
            <a:r>
              <a:rPr lang="en-US" sz="1050" dirty="0" smtClean="0"/>
              <a:t> </a:t>
            </a:r>
            <a:r>
              <a:rPr lang="en-US" sz="1050" dirty="0" err="1" smtClean="0"/>
              <a:t>Sosiologi</a:t>
            </a:r>
            <a:r>
              <a:rPr lang="en-US" sz="1050" dirty="0" smtClean="0"/>
              <a:t>, </a:t>
            </a:r>
            <a:r>
              <a:rPr lang="en-US" sz="1050" dirty="0" err="1" smtClean="0"/>
              <a:t>Jurusan</a:t>
            </a:r>
            <a:r>
              <a:rPr lang="en-US" sz="1050" dirty="0" smtClean="0"/>
              <a:t> IPS</a:t>
            </a:r>
            <a:endParaRPr lang="en-US" sz="1050" dirty="0"/>
          </a:p>
        </p:txBody>
      </p:sp>
      <p:sp>
        <p:nvSpPr>
          <p:cNvPr id="40" name="Rectangle 39"/>
          <p:cNvSpPr/>
          <p:nvPr/>
        </p:nvSpPr>
        <p:spPr>
          <a:xfrm>
            <a:off x="4810" y="-1273"/>
            <a:ext cx="9906000" cy="413317"/>
          </a:xfrm>
          <a:prstGeom prst="rect">
            <a:avLst/>
          </a:prstGeom>
          <a:solidFill>
            <a:srgbClr val="9FF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SMAN 1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Babat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Kab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Lamongan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360C-8198-4A25-899E-56A68CE83E8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44354" y="443088"/>
            <a:ext cx="237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Capaian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Indeks</a:t>
            </a:r>
            <a:r>
              <a:rPr lang="en-US" sz="1400" b="1" dirty="0" smtClean="0"/>
              <a:t> </a:t>
            </a:r>
          </a:p>
          <a:p>
            <a:pPr algn="ctr"/>
            <a:r>
              <a:rPr lang="en-US" sz="1400" b="1" dirty="0" err="1" smtClean="0"/>
              <a:t>Kompetensi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Sekolah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98108" y="2564904"/>
            <a:ext cx="210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Capaian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Indeks</a:t>
            </a:r>
            <a:r>
              <a:rPr lang="en-US" sz="1600" b="1" dirty="0" smtClean="0"/>
              <a:t> </a:t>
            </a:r>
          </a:p>
          <a:p>
            <a:pPr algn="ctr"/>
            <a:r>
              <a:rPr lang="en-US" sz="1600" b="1" dirty="0" err="1" smtClean="0"/>
              <a:t>Kompetensi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Mapel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6855" y="3126890"/>
            <a:ext cx="861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rgbClr val="FF0000"/>
                </a:solidFill>
              </a:rPr>
              <a:t>Jurusan</a:t>
            </a:r>
            <a:r>
              <a:rPr lang="en-US" sz="1100" b="1" dirty="0" smtClean="0">
                <a:solidFill>
                  <a:srgbClr val="FF0000"/>
                </a:solidFill>
              </a:rPr>
              <a:t> IPA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2487" y="4687287"/>
            <a:ext cx="843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rgbClr val="FF0000"/>
                </a:solidFill>
              </a:rPr>
              <a:t>Jurusan</a:t>
            </a:r>
            <a:r>
              <a:rPr lang="en-US" sz="1100" b="1" dirty="0" smtClean="0">
                <a:solidFill>
                  <a:srgbClr val="FF0000"/>
                </a:solidFill>
              </a:rPr>
              <a:t> IPS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594" y="77751"/>
            <a:ext cx="13163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NPSN = </a:t>
            </a:r>
            <a:r>
              <a:rPr lang="en-US" sz="1200" b="1" dirty="0"/>
              <a:t>20506292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67" y="1020409"/>
            <a:ext cx="2152977" cy="94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720752" y="831870"/>
            <a:ext cx="7052541" cy="5414860"/>
            <a:chOff x="4546222" y="831870"/>
            <a:chExt cx="5227071" cy="3923574"/>
          </a:xfrm>
        </p:grpSpPr>
        <p:sp>
          <p:nvSpPr>
            <p:cNvPr id="8" name="Rectangle 7"/>
            <p:cNvSpPr/>
            <p:nvPr/>
          </p:nvSpPr>
          <p:spPr>
            <a:xfrm>
              <a:off x="4812359" y="846666"/>
              <a:ext cx="4928541" cy="388620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9" t="10041" r="2653" b="13057"/>
            <a:stretch/>
          </p:blipFill>
          <p:spPr bwMode="auto">
            <a:xfrm>
              <a:off x="4833427" y="1040673"/>
              <a:ext cx="4865019" cy="3448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906803" y="1201582"/>
              <a:ext cx="116052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u="none" strike="noStrike" dirty="0" err="1" smtClean="0">
                  <a:solidFill>
                    <a:schemeClr val="tx2">
                      <a:lumMod val="50000"/>
                    </a:schemeClr>
                  </a:solidFill>
                  <a:effectLst/>
                </a:rPr>
                <a:t>Penelitian</a:t>
              </a:r>
              <a:r>
                <a:rPr lang="en-US" sz="1000" b="1" i="1" u="none" strike="noStrike" dirty="0" smtClean="0">
                  <a:solidFill>
                    <a:schemeClr val="tx2">
                      <a:lumMod val="50000"/>
                    </a:schemeClr>
                  </a:solidFill>
                  <a:effectLst/>
                </a:rPr>
                <a:t> </a:t>
              </a:r>
              <a:r>
                <a:rPr lang="en-US" sz="1000" b="1" i="1" u="none" strike="noStrike" dirty="0" err="1" smtClean="0">
                  <a:solidFill>
                    <a:schemeClr val="tx2">
                      <a:lumMod val="50000"/>
                    </a:schemeClr>
                  </a:solidFill>
                  <a:effectLst/>
                </a:rPr>
                <a:t>Sosial</a:t>
              </a:r>
              <a:endParaRPr lang="en-US" sz="1000" b="1" i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16014" y="831870"/>
              <a:ext cx="121462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i="1" dirty="0" err="1">
                  <a:solidFill>
                    <a:schemeClr val="tx2">
                      <a:lumMod val="50000"/>
                    </a:schemeClr>
                  </a:solidFill>
                </a:rPr>
                <a:t>Fungsi</a:t>
              </a:r>
              <a:r>
                <a:rPr lang="en-US" sz="1000" b="1" i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000" b="1" i="1" dirty="0" err="1">
                  <a:solidFill>
                    <a:schemeClr val="tx2">
                      <a:lumMod val="50000"/>
                    </a:schemeClr>
                  </a:solidFill>
                </a:rPr>
                <a:t>sosiologi</a:t>
              </a:r>
              <a:endParaRPr lang="en-US" sz="1000" b="1" i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61312" y="1188159"/>
              <a:ext cx="18144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i="1" dirty="0" err="1">
                  <a:solidFill>
                    <a:schemeClr val="tx2">
                      <a:lumMod val="50000"/>
                    </a:schemeClr>
                  </a:solidFill>
                </a:rPr>
                <a:t>Nilai</a:t>
              </a:r>
              <a:r>
                <a:rPr lang="en-US" sz="1000" b="1" i="1" dirty="0">
                  <a:solidFill>
                    <a:schemeClr val="tx2">
                      <a:lumMod val="50000"/>
                    </a:schemeClr>
                  </a:solidFill>
                </a:rPr>
                <a:t>, </a:t>
              </a:r>
              <a:r>
                <a:rPr lang="en-US" sz="1000" b="1" i="1" dirty="0" err="1">
                  <a:solidFill>
                    <a:schemeClr val="tx2">
                      <a:lumMod val="50000"/>
                    </a:schemeClr>
                  </a:solidFill>
                </a:rPr>
                <a:t>norma</a:t>
              </a:r>
              <a:r>
                <a:rPr lang="en-US" sz="1000" b="1" i="1" dirty="0">
                  <a:solidFill>
                    <a:schemeClr val="tx2">
                      <a:lumMod val="50000"/>
                    </a:schemeClr>
                  </a:solidFill>
                </a:rPr>
                <a:t>, </a:t>
              </a:r>
              <a:r>
                <a:rPr lang="en-US" sz="1000" b="1" i="1" dirty="0" err="1">
                  <a:solidFill>
                    <a:schemeClr val="tx2">
                      <a:lumMod val="50000"/>
                    </a:schemeClr>
                  </a:solidFill>
                </a:rPr>
                <a:t>dan</a:t>
              </a:r>
              <a:r>
                <a:rPr lang="en-US" sz="1000" b="1" i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000" b="1" i="1" dirty="0" err="1">
                  <a:solidFill>
                    <a:schemeClr val="tx2">
                      <a:lumMod val="50000"/>
                    </a:schemeClr>
                  </a:solidFill>
                </a:rPr>
                <a:t>sosialisasi</a:t>
              </a:r>
              <a:endParaRPr lang="en-US" sz="1000" b="1" i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02047" y="2631996"/>
              <a:ext cx="11712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i="1" dirty="0" err="1">
                  <a:solidFill>
                    <a:srgbClr val="FF0000"/>
                  </a:solidFill>
                </a:rPr>
                <a:t>Interaksi</a:t>
              </a:r>
              <a:r>
                <a:rPr lang="en-US" sz="1000" b="1" i="1" dirty="0">
                  <a:solidFill>
                    <a:srgbClr val="FF0000"/>
                  </a:solidFill>
                </a:rPr>
                <a:t> </a:t>
              </a:r>
              <a:r>
                <a:rPr lang="en-US" sz="1000" b="1" i="1" dirty="0" err="1">
                  <a:solidFill>
                    <a:srgbClr val="FF0000"/>
                  </a:solidFill>
                </a:rPr>
                <a:t>sosial</a:t>
              </a:r>
              <a:r>
                <a:rPr lang="en-US" sz="1000" b="1" i="1" dirty="0">
                  <a:solidFill>
                    <a:srgbClr val="FF0000"/>
                  </a:solidFill>
                </a:rPr>
                <a:t> </a:t>
              </a:r>
              <a:r>
                <a:rPr lang="en-US" sz="1000" b="1" i="1" dirty="0" err="1">
                  <a:solidFill>
                    <a:srgbClr val="FF0000"/>
                  </a:solidFill>
                </a:rPr>
                <a:t>dan</a:t>
              </a:r>
              <a:r>
                <a:rPr lang="en-US" sz="1000" b="1" i="1" dirty="0">
                  <a:solidFill>
                    <a:srgbClr val="FF0000"/>
                  </a:solidFill>
                </a:rPr>
                <a:t> </a:t>
              </a:r>
              <a:r>
                <a:rPr lang="en-US" sz="1000" b="1" i="1" dirty="0" err="1">
                  <a:solidFill>
                    <a:srgbClr val="FF0000"/>
                  </a:solidFill>
                </a:rPr>
                <a:t>konflik</a:t>
              </a:r>
              <a:endParaRPr lang="en-US" sz="1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90447" y="3733800"/>
              <a:ext cx="15094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i="1" dirty="0" err="1">
                  <a:solidFill>
                    <a:schemeClr val="tx2">
                      <a:lumMod val="50000"/>
                    </a:schemeClr>
                  </a:solidFill>
                </a:rPr>
                <a:t>Penyimpangan</a:t>
              </a:r>
              <a:r>
                <a:rPr lang="en-US" sz="1000" b="1" i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000" b="1" i="1" dirty="0" err="1">
                  <a:solidFill>
                    <a:schemeClr val="tx2">
                      <a:lumMod val="50000"/>
                    </a:schemeClr>
                  </a:solidFill>
                </a:rPr>
                <a:t>dan</a:t>
              </a:r>
              <a:r>
                <a:rPr lang="en-US" sz="1000" b="1" i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000" b="1" i="1" dirty="0" err="1">
                  <a:solidFill>
                    <a:schemeClr val="tx2">
                      <a:lumMod val="50000"/>
                    </a:schemeClr>
                  </a:solidFill>
                </a:rPr>
                <a:t>pengendalian</a:t>
              </a:r>
              <a:r>
                <a:rPr lang="en-US" sz="1000" b="1" i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000" b="1" i="1" dirty="0" err="1">
                  <a:solidFill>
                    <a:schemeClr val="tx2">
                      <a:lumMod val="50000"/>
                    </a:schemeClr>
                  </a:solidFill>
                </a:rPr>
                <a:t>sosial</a:t>
              </a:r>
              <a:endParaRPr lang="en-US" sz="1000" b="1" i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47380" y="4265347"/>
              <a:ext cx="1542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1" dirty="0" err="1">
                  <a:solidFill>
                    <a:schemeClr val="tx2">
                      <a:lumMod val="50000"/>
                    </a:schemeClr>
                  </a:solidFill>
                </a:rPr>
                <a:t>Struktur</a:t>
              </a:r>
              <a:r>
                <a:rPr lang="en-US" sz="1000" b="1" i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000" b="1" i="1" dirty="0" err="1">
                  <a:solidFill>
                    <a:schemeClr val="tx2">
                      <a:lumMod val="50000"/>
                    </a:schemeClr>
                  </a:solidFill>
                </a:rPr>
                <a:t>dan</a:t>
              </a:r>
              <a:r>
                <a:rPr lang="en-US" sz="1000" b="1" i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000" b="1" i="1" dirty="0" err="1">
                  <a:solidFill>
                    <a:schemeClr val="tx2">
                      <a:lumMod val="50000"/>
                    </a:schemeClr>
                  </a:solidFill>
                </a:rPr>
                <a:t>mobilitas</a:t>
              </a:r>
              <a:r>
                <a:rPr lang="en-US" sz="1000" b="1" i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000" b="1" i="1" dirty="0" err="1">
                  <a:solidFill>
                    <a:schemeClr val="tx2">
                      <a:lumMod val="50000"/>
                    </a:schemeClr>
                  </a:solidFill>
                </a:rPr>
                <a:t>sosial</a:t>
              </a:r>
              <a:endParaRPr lang="en-US" sz="1000" b="1" i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33424" y="4355334"/>
              <a:ext cx="173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dirty="0" err="1">
                  <a:solidFill>
                    <a:schemeClr val="tx2">
                      <a:lumMod val="50000"/>
                    </a:schemeClr>
                  </a:solidFill>
                </a:rPr>
                <a:t>Kelompok</a:t>
              </a:r>
              <a:r>
                <a:rPr lang="en-US" sz="1000" b="1" i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000" b="1" i="1" dirty="0" err="1">
                  <a:solidFill>
                    <a:schemeClr val="tx2">
                      <a:lumMod val="50000"/>
                    </a:schemeClr>
                  </a:solidFill>
                </a:rPr>
                <a:t>sosial</a:t>
              </a:r>
              <a:r>
                <a:rPr lang="en-US" sz="1000" b="1" i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000" b="1" i="1" dirty="0" err="1">
                  <a:solidFill>
                    <a:schemeClr val="tx2">
                      <a:lumMod val="50000"/>
                    </a:schemeClr>
                  </a:solidFill>
                </a:rPr>
                <a:t>dan</a:t>
              </a:r>
              <a:r>
                <a:rPr lang="en-US" sz="1000" b="1" i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000" b="1" i="1" dirty="0" err="1">
                  <a:solidFill>
                    <a:schemeClr val="tx2">
                      <a:lumMod val="50000"/>
                    </a:schemeClr>
                  </a:solidFill>
                </a:rPr>
                <a:t>masyarakat</a:t>
              </a:r>
              <a:r>
                <a:rPr lang="en-US" sz="1000" b="1" i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000" b="1" i="1" dirty="0" err="1">
                  <a:solidFill>
                    <a:schemeClr val="tx2">
                      <a:lumMod val="50000"/>
                    </a:schemeClr>
                  </a:solidFill>
                </a:rPr>
                <a:t>multikultural</a:t>
              </a:r>
              <a:endParaRPr lang="en-US" sz="1000" b="1" i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33425" y="3733800"/>
              <a:ext cx="9168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u="none" strike="noStrike" dirty="0" err="1" smtClean="0">
                  <a:solidFill>
                    <a:schemeClr val="tx2">
                      <a:lumMod val="50000"/>
                    </a:schemeClr>
                  </a:solidFill>
                  <a:effectLst/>
                </a:rPr>
                <a:t>Perubahan</a:t>
              </a:r>
              <a:r>
                <a:rPr lang="en-US" sz="1000" b="1" i="1" u="none" strike="noStrike" dirty="0" smtClean="0">
                  <a:solidFill>
                    <a:schemeClr val="tx2">
                      <a:lumMod val="50000"/>
                    </a:schemeClr>
                  </a:solidFill>
                  <a:effectLst/>
                </a:rPr>
                <a:t> </a:t>
              </a:r>
              <a:r>
                <a:rPr lang="en-US" sz="1000" b="1" i="1" u="none" strike="noStrike" dirty="0" err="1" smtClean="0">
                  <a:solidFill>
                    <a:schemeClr val="tx2">
                      <a:lumMod val="50000"/>
                    </a:schemeClr>
                  </a:solidFill>
                  <a:effectLst/>
                </a:rPr>
                <a:t>Sosial</a:t>
              </a:r>
              <a:endParaRPr lang="en-US" sz="1000" b="1" i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46222" y="2157248"/>
              <a:ext cx="109360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u="none" strike="noStrike" dirty="0" err="1" smtClean="0">
                  <a:solidFill>
                    <a:schemeClr val="tx2">
                      <a:lumMod val="50000"/>
                    </a:schemeClr>
                  </a:solidFill>
                  <a:effectLst/>
                </a:rPr>
                <a:t>Lembaga</a:t>
              </a:r>
              <a:r>
                <a:rPr lang="en-US" sz="1000" b="1" i="1" u="none" strike="noStrike" dirty="0" smtClean="0">
                  <a:solidFill>
                    <a:schemeClr val="tx2">
                      <a:lumMod val="50000"/>
                    </a:schemeClr>
                  </a:solidFill>
                  <a:effectLst/>
                </a:rPr>
                <a:t> </a:t>
              </a:r>
              <a:r>
                <a:rPr lang="en-US" sz="1000" b="1" i="1" u="none" strike="noStrike" dirty="0" err="1" smtClean="0">
                  <a:solidFill>
                    <a:schemeClr val="tx2">
                      <a:lumMod val="50000"/>
                    </a:schemeClr>
                  </a:solidFill>
                  <a:effectLst/>
                </a:rPr>
                <a:t>Sosial</a:t>
              </a:r>
              <a:endParaRPr lang="en-US" sz="1000" b="1" i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37533" y="336916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Bhs. Indo</a:t>
            </a:r>
            <a:endParaRPr lang="en-US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01871" y="3579189"/>
            <a:ext cx="593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Bhs. </a:t>
            </a:r>
            <a:r>
              <a:rPr lang="en-US" sz="1000" dirty="0" err="1" smtClean="0"/>
              <a:t>Ing</a:t>
            </a:r>
            <a:endParaRPr lang="en-US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758017" y="380856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Mat</a:t>
            </a:r>
            <a:endParaRPr lang="en-US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660868" y="4035814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Fisika</a:t>
            </a:r>
            <a:endParaRPr lang="en-US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652853" y="4267229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Kimia</a:t>
            </a:r>
            <a:endParaRPr lang="en-US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578181" y="4474182"/>
            <a:ext cx="537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Biologi</a:t>
            </a:r>
            <a:endParaRPr lang="en-US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418262" y="490802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Bhs. Indo</a:t>
            </a:r>
            <a:endParaRPr lang="en-US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496094" y="5118048"/>
            <a:ext cx="593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Bhs. </a:t>
            </a:r>
            <a:r>
              <a:rPr lang="en-US" sz="1000" dirty="0" err="1" smtClean="0"/>
              <a:t>Ing</a:t>
            </a:r>
            <a:endParaRPr lang="en-US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737379" y="5356947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Mat</a:t>
            </a:r>
            <a:endParaRPr lang="en-US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461161" y="5565149"/>
            <a:ext cx="638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Ekonomi</a:t>
            </a:r>
            <a:endParaRPr lang="en-US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433634" y="5800542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Sosiologi</a:t>
            </a:r>
            <a:endParaRPr lang="en-US" sz="1000" dirty="0"/>
          </a:p>
        </p:txBody>
      </p:sp>
      <p:sp>
        <p:nvSpPr>
          <p:cNvPr id="53" name="TextBox 52"/>
          <p:cNvSpPr txBox="1"/>
          <p:nvPr/>
        </p:nvSpPr>
        <p:spPr>
          <a:xfrm>
            <a:off x="464590" y="6023845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Geografi</a:t>
            </a:r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1953808" y="3378187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tx2"/>
                </a:solidFill>
              </a:rPr>
              <a:t>88.38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58734" y="3626313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tx2"/>
                </a:solidFill>
              </a:rPr>
              <a:t>85.94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64586" y="3817587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tx2"/>
                </a:solidFill>
              </a:rPr>
              <a:t>90.72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79371" y="4044839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tx2"/>
                </a:solidFill>
              </a:rPr>
              <a:t>90,67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86764" y="4276253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tx2"/>
                </a:solidFill>
              </a:rPr>
              <a:t>95.77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86764" y="4483206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tx2"/>
                </a:solidFill>
              </a:rPr>
              <a:t>92.11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53121" y="4938175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tx2"/>
                </a:solidFill>
              </a:rPr>
              <a:t>86.86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56964" y="5145357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tx2"/>
                </a:solidFill>
              </a:rPr>
              <a:t>86.09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55423" y="5363927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tx2"/>
                </a:solidFill>
              </a:rPr>
              <a:t>91.96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70208" y="5584355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tx2"/>
                </a:solidFill>
              </a:rPr>
              <a:t>89.12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70208" y="5802121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tx2"/>
                </a:solidFill>
              </a:rPr>
              <a:t>77.61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77601" y="6015898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tx2"/>
                </a:solidFill>
              </a:rPr>
              <a:t>81,07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1032" y="476672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Mapel Sosiologi</a:t>
            </a:r>
            <a:endParaRPr lang="en-US" dirty="0"/>
          </a:p>
        </p:txBody>
      </p:sp>
      <p:cxnSp>
        <p:nvCxnSpPr>
          <p:cNvPr id="12" name="Elbow Connector 11"/>
          <p:cNvCxnSpPr>
            <a:endCxn id="8" idx="1"/>
          </p:cNvCxnSpPr>
          <p:nvPr/>
        </p:nvCxnSpPr>
        <p:spPr>
          <a:xfrm rot="5400000" flipH="1" flipV="1">
            <a:off x="1564473" y="4402178"/>
            <a:ext cx="2383606" cy="647113"/>
          </a:xfrm>
          <a:prstGeom prst="bentConnector2">
            <a:avLst/>
          </a:prstGeom>
          <a:ln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5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31"/>
            <a:ext cx="9906000" cy="4465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4445" y="6378139"/>
            <a:ext cx="488578" cy="39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813918" y="6350169"/>
            <a:ext cx="36630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 smtClean="0"/>
              <a:t>PUSAT DATA DAN STATISTIK PENDIDIKAN DAN KEBUDAYAAN </a:t>
            </a:r>
          </a:p>
          <a:p>
            <a:pPr algn="r"/>
            <a:r>
              <a:rPr lang="en-US" sz="700" dirty="0" smtClean="0"/>
              <a:t>KEMENTERIAN PENDIDIKAN DAN KEBUDAYAAN </a:t>
            </a:r>
          </a:p>
          <a:p>
            <a:pPr algn="r"/>
            <a:r>
              <a:rPr lang="en-US" sz="700" dirty="0" smtClean="0"/>
              <a:t>JAKARTA ,2013</a:t>
            </a:r>
          </a:p>
        </p:txBody>
      </p:sp>
      <p:sp>
        <p:nvSpPr>
          <p:cNvPr id="7" name="Rectangle 6"/>
          <p:cNvSpPr/>
          <p:nvPr/>
        </p:nvSpPr>
        <p:spPr>
          <a:xfrm>
            <a:off x="247650" y="6019803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64749" y="50331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prstClr val="white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Profil</a:t>
            </a:r>
            <a:r>
              <a:rPr lang="en-US" sz="2000" b="1" dirty="0">
                <a:solidFill>
                  <a:prstClr val="white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SMAN 1 BABAT</a:t>
            </a:r>
            <a:endParaRPr lang="en-US" sz="2000" b="1" dirty="0">
              <a:solidFill>
                <a:prstClr val="white"/>
              </a:solidFill>
              <a:latin typeface="Adobe Gothic Std B" pitchFamily="34" charset="-128"/>
              <a:ea typeface="Adobe Gothic Std B" pitchFamily="34" charset="-128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026" y="518160"/>
            <a:ext cx="4953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/>
              <a:t>Nama</a:t>
            </a:r>
            <a:r>
              <a:rPr lang="en-US" sz="1200" dirty="0" smtClean="0"/>
              <a:t> </a:t>
            </a:r>
            <a:r>
              <a:rPr lang="en-US" sz="1200" dirty="0" err="1" smtClean="0"/>
              <a:t>Sekolah</a:t>
            </a:r>
            <a:r>
              <a:rPr lang="en-US" sz="1200" dirty="0" smtClean="0"/>
              <a:t>		: SMAN 1 BABAT</a:t>
            </a:r>
          </a:p>
          <a:p>
            <a:r>
              <a:rPr lang="en-US" sz="1200" dirty="0" smtClean="0"/>
              <a:t>NPSN		: 20506292</a:t>
            </a:r>
          </a:p>
          <a:p>
            <a:r>
              <a:rPr lang="en-US" sz="1200" dirty="0" err="1" smtClean="0"/>
              <a:t>Alamat</a:t>
            </a:r>
            <a:r>
              <a:rPr lang="en-US" sz="1200" dirty="0" smtClean="0"/>
              <a:t> </a:t>
            </a:r>
            <a:r>
              <a:rPr lang="en-US" sz="1200" dirty="0" err="1" smtClean="0"/>
              <a:t>Sekolah</a:t>
            </a:r>
            <a:r>
              <a:rPr lang="en-US" sz="1200" dirty="0" smtClean="0"/>
              <a:t>	: JL. SUMOWIHARJO 1 BABAT</a:t>
            </a:r>
          </a:p>
          <a:p>
            <a:r>
              <a:rPr lang="en-US" sz="1200" dirty="0" err="1" smtClean="0"/>
              <a:t>Kabupaten</a:t>
            </a:r>
            <a:r>
              <a:rPr lang="en-US" sz="1200" dirty="0" smtClean="0"/>
              <a:t>/Kota	: KAB. LAMONGAN</a:t>
            </a:r>
          </a:p>
          <a:p>
            <a:r>
              <a:rPr lang="en-US" sz="1200" dirty="0" err="1" smtClean="0"/>
              <a:t>Propinsi</a:t>
            </a:r>
            <a:r>
              <a:rPr lang="en-US" sz="1200" dirty="0" smtClean="0"/>
              <a:t>		: JAWA TIMUR</a:t>
            </a:r>
          </a:p>
          <a:p>
            <a:r>
              <a:rPr lang="en-US" sz="1200" dirty="0" smtClean="0"/>
              <a:t>Status </a:t>
            </a:r>
            <a:r>
              <a:rPr lang="en-US" sz="1200" dirty="0" err="1" smtClean="0"/>
              <a:t>Sekolah</a:t>
            </a:r>
            <a:r>
              <a:rPr lang="en-US" sz="1200" dirty="0" smtClean="0"/>
              <a:t>		: NEGERI</a:t>
            </a:r>
          </a:p>
          <a:p>
            <a:r>
              <a:rPr lang="en-US" sz="1200" dirty="0" err="1" smtClean="0"/>
              <a:t>Tahun</a:t>
            </a:r>
            <a:r>
              <a:rPr lang="en-US" sz="1200" dirty="0" smtClean="0"/>
              <a:t> </a:t>
            </a:r>
            <a:r>
              <a:rPr lang="en-US" sz="1200" dirty="0" err="1" smtClean="0"/>
              <a:t>Pendirian</a:t>
            </a:r>
            <a:r>
              <a:rPr lang="en-US" sz="1200" dirty="0" smtClean="0"/>
              <a:t>	: 1983</a:t>
            </a:r>
          </a:p>
          <a:p>
            <a:r>
              <a:rPr lang="en-US" sz="1200" dirty="0" err="1" smtClean="0"/>
              <a:t>Waktu</a:t>
            </a:r>
            <a:r>
              <a:rPr lang="en-US" sz="1200" dirty="0" smtClean="0"/>
              <a:t> </a:t>
            </a:r>
            <a:r>
              <a:rPr lang="en-US" sz="1200" dirty="0" err="1" smtClean="0"/>
              <a:t>Penyelenggaraan</a:t>
            </a:r>
            <a:r>
              <a:rPr lang="en-US" sz="1200" dirty="0" smtClean="0"/>
              <a:t>	: </a:t>
            </a:r>
            <a:r>
              <a:rPr lang="en-US" sz="1200" dirty="0" err="1" smtClean="0"/>
              <a:t>Pagi</a:t>
            </a:r>
            <a:endParaRPr lang="en-US" sz="1200" dirty="0" smtClean="0"/>
          </a:p>
          <a:p>
            <a:r>
              <a:rPr lang="en-US" sz="1200" dirty="0" err="1" smtClean="0"/>
              <a:t>Jenjang</a:t>
            </a:r>
            <a:r>
              <a:rPr lang="en-US" sz="1200" dirty="0" smtClean="0"/>
              <a:t> </a:t>
            </a:r>
            <a:r>
              <a:rPr lang="en-US" sz="1200" dirty="0" err="1" smtClean="0"/>
              <a:t>Pendidikan</a:t>
            </a:r>
            <a:r>
              <a:rPr lang="en-US" sz="1200" dirty="0" smtClean="0"/>
              <a:t>	: SMA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6108700" y="0"/>
            <a:ext cx="3632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</a:t>
            </a:r>
            <a:r>
              <a:rPr lang="id-ID" b="1" dirty="0">
                <a:solidFill>
                  <a:schemeClr val="bg1"/>
                </a:solidFill>
              </a:rPr>
              <a:t>S </a:t>
            </a:r>
            <a:r>
              <a:rPr lang="en-US" b="1" dirty="0" smtClean="0">
                <a:solidFill>
                  <a:schemeClr val="bg1"/>
                </a:solidFill>
              </a:rPr>
              <a:t>-7.108620; </a:t>
            </a:r>
            <a:r>
              <a:rPr lang="en-US" b="1" dirty="0">
                <a:solidFill>
                  <a:schemeClr val="bg1"/>
                </a:solidFill>
              </a:rPr>
              <a:t>BT</a:t>
            </a:r>
            <a:r>
              <a:rPr lang="id-ID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112.17155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foto.data.kemdikbud.go.id/getImage/20506292/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78" y="5533242"/>
            <a:ext cx="1715965" cy="118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to.data.kemdikbud.go.id/getImage/20506292/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6681" y="5527265"/>
            <a:ext cx="1715965" cy="118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oto.data.kemdikbud.go.id/getImage/20506292/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0993" y="5558304"/>
            <a:ext cx="1715965" cy="118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70" y="2451102"/>
            <a:ext cx="4595004" cy="274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8796" y="2250830"/>
            <a:ext cx="3020034" cy="1178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696030" y="738453"/>
            <a:ext cx="421246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Profil</a:t>
            </a:r>
            <a:r>
              <a:rPr lang="en-US" sz="1200" b="1" dirty="0" smtClean="0"/>
              <a:t> Guru Dan </a:t>
            </a:r>
            <a:r>
              <a:rPr lang="en-US" sz="1200" b="1" dirty="0" err="1" smtClean="0"/>
              <a:t>Pegawai</a:t>
            </a:r>
            <a:endParaRPr lang="en-US" sz="1200" b="1" dirty="0" smtClean="0"/>
          </a:p>
          <a:p>
            <a:r>
              <a:rPr lang="en-US" sz="1050" dirty="0" err="1" smtClean="0"/>
              <a:t>Kepala</a:t>
            </a:r>
            <a:r>
              <a:rPr lang="en-US" sz="1050" dirty="0" smtClean="0"/>
              <a:t> </a:t>
            </a:r>
            <a:r>
              <a:rPr lang="en-US" sz="1050" dirty="0" err="1" smtClean="0"/>
              <a:t>Sekolah</a:t>
            </a:r>
            <a:r>
              <a:rPr lang="en-US" sz="1050" dirty="0" smtClean="0"/>
              <a:t> 		: Drs. H. </a:t>
            </a:r>
            <a:r>
              <a:rPr lang="en-US" sz="1050" dirty="0" err="1" smtClean="0"/>
              <a:t>Muki</a:t>
            </a:r>
            <a:r>
              <a:rPr lang="en-US" sz="1050" dirty="0" smtClean="0"/>
              <a:t>, </a:t>
            </a:r>
            <a:r>
              <a:rPr lang="en-US" sz="1050" dirty="0" err="1" smtClean="0"/>
              <a:t>M.Pd</a:t>
            </a:r>
            <a:endParaRPr lang="en-US" sz="1050" dirty="0" smtClean="0"/>
          </a:p>
          <a:p>
            <a:r>
              <a:rPr lang="en-US" sz="1050" dirty="0" err="1" smtClean="0"/>
              <a:t>Jumlah</a:t>
            </a:r>
            <a:r>
              <a:rPr lang="en-US" sz="1050" dirty="0" smtClean="0"/>
              <a:t> Guru	 	: 73</a:t>
            </a:r>
          </a:p>
          <a:p>
            <a:r>
              <a:rPr lang="en-US" sz="1050" dirty="0" err="1" smtClean="0"/>
              <a:t>Jumlah</a:t>
            </a:r>
            <a:r>
              <a:rPr lang="en-US" sz="1050" dirty="0" smtClean="0"/>
              <a:t> </a:t>
            </a:r>
            <a:r>
              <a:rPr lang="en-US" sz="1050" dirty="0" err="1" smtClean="0"/>
              <a:t>Pegawai</a:t>
            </a:r>
            <a:r>
              <a:rPr lang="en-US" sz="1050" dirty="0" smtClean="0"/>
              <a:t> 		: 18</a:t>
            </a:r>
          </a:p>
          <a:p>
            <a:r>
              <a:rPr lang="en-US" sz="1050" dirty="0" err="1" smtClean="0"/>
              <a:t>Sertifikasi</a:t>
            </a:r>
            <a:r>
              <a:rPr lang="en-US" sz="1050" dirty="0" smtClean="0"/>
              <a:t> </a:t>
            </a:r>
            <a:r>
              <a:rPr lang="en-US" sz="1050" dirty="0"/>
              <a:t>Guru (*) </a:t>
            </a:r>
            <a:r>
              <a:rPr lang="en-US" sz="1050" dirty="0" smtClean="0"/>
              <a:t>	: 48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b="1" dirty="0" err="1" smtClean="0"/>
              <a:t>Profil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Siswa</a:t>
            </a:r>
            <a:r>
              <a:rPr lang="en-US" sz="1200" b="1" dirty="0" smtClean="0"/>
              <a:t> Dan </a:t>
            </a:r>
            <a:r>
              <a:rPr lang="en-US" sz="1200" b="1" dirty="0" err="1" smtClean="0"/>
              <a:t>Rombel</a:t>
            </a:r>
            <a:endParaRPr lang="en-US" sz="1200" b="1" dirty="0" smtClean="0"/>
          </a:p>
          <a:p>
            <a:r>
              <a:rPr lang="en-US" sz="1050" dirty="0" err="1" smtClean="0"/>
              <a:t>Jumlah</a:t>
            </a:r>
            <a:r>
              <a:rPr lang="en-US" sz="1050" dirty="0" smtClean="0"/>
              <a:t> </a:t>
            </a:r>
            <a:r>
              <a:rPr lang="en-US" sz="1050" dirty="0" err="1" smtClean="0"/>
              <a:t>Siswa</a:t>
            </a:r>
            <a:r>
              <a:rPr lang="en-US" sz="1050" dirty="0" smtClean="0"/>
              <a:t> </a:t>
            </a:r>
            <a:r>
              <a:rPr lang="en-US" sz="1050" dirty="0" err="1" smtClean="0"/>
              <a:t>Kelas</a:t>
            </a:r>
            <a:r>
              <a:rPr lang="en-US" sz="1050" dirty="0" smtClean="0"/>
              <a:t> X 	: 376</a:t>
            </a:r>
          </a:p>
          <a:p>
            <a:r>
              <a:rPr lang="en-US" sz="1050" dirty="0" err="1" smtClean="0"/>
              <a:t>Jumlah</a:t>
            </a:r>
            <a:r>
              <a:rPr lang="en-US" sz="1050" dirty="0" smtClean="0"/>
              <a:t> </a:t>
            </a:r>
            <a:r>
              <a:rPr lang="en-US" sz="1050" dirty="0" err="1" smtClean="0"/>
              <a:t>Siswa</a:t>
            </a:r>
            <a:r>
              <a:rPr lang="en-US" sz="1050" dirty="0" smtClean="0"/>
              <a:t> </a:t>
            </a:r>
            <a:r>
              <a:rPr lang="en-US" sz="1050" dirty="0" err="1" smtClean="0"/>
              <a:t>Kelas</a:t>
            </a:r>
            <a:r>
              <a:rPr lang="en-US" sz="1050" dirty="0" smtClean="0"/>
              <a:t> XI 	: 315</a:t>
            </a:r>
          </a:p>
          <a:p>
            <a:r>
              <a:rPr lang="en-US" sz="1050" dirty="0" err="1" smtClean="0"/>
              <a:t>Jumlah</a:t>
            </a:r>
            <a:r>
              <a:rPr lang="en-US" sz="1050" dirty="0" smtClean="0"/>
              <a:t> </a:t>
            </a:r>
            <a:r>
              <a:rPr lang="en-US" sz="1050" dirty="0" err="1" smtClean="0"/>
              <a:t>Siswa</a:t>
            </a:r>
            <a:r>
              <a:rPr lang="en-US" sz="1050" dirty="0" smtClean="0"/>
              <a:t> </a:t>
            </a:r>
            <a:r>
              <a:rPr lang="en-US" sz="1050" dirty="0" err="1" smtClean="0"/>
              <a:t>Kelas</a:t>
            </a:r>
            <a:r>
              <a:rPr lang="en-US" sz="1050" dirty="0" smtClean="0"/>
              <a:t> XII 	: 303</a:t>
            </a:r>
          </a:p>
          <a:p>
            <a:r>
              <a:rPr lang="en-US" sz="1050" dirty="0" err="1" smtClean="0"/>
              <a:t>Jumlah</a:t>
            </a:r>
            <a:r>
              <a:rPr lang="en-US" sz="1050" dirty="0" smtClean="0"/>
              <a:t> </a:t>
            </a:r>
            <a:r>
              <a:rPr lang="en-US" sz="1050" dirty="0" err="1" smtClean="0"/>
              <a:t>Rombel</a:t>
            </a:r>
            <a:r>
              <a:rPr lang="en-US" sz="1050" dirty="0" smtClean="0"/>
              <a:t> 		: 30</a:t>
            </a:r>
          </a:p>
          <a:p>
            <a:endParaRPr lang="en-US" sz="1200" dirty="0" smtClean="0"/>
          </a:p>
          <a:p>
            <a:r>
              <a:rPr lang="en-US" sz="1200" b="1" dirty="0" err="1" smtClean="0"/>
              <a:t>Profil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Sarana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Prasarana</a:t>
            </a:r>
            <a:endParaRPr lang="en-US" sz="1200" b="1" dirty="0" smtClean="0"/>
          </a:p>
          <a:p>
            <a:r>
              <a:rPr lang="en-US" sz="1050" dirty="0" err="1" smtClean="0"/>
              <a:t>Jumlah</a:t>
            </a:r>
            <a:r>
              <a:rPr lang="en-US" sz="1050" dirty="0" smtClean="0"/>
              <a:t> </a:t>
            </a:r>
            <a:r>
              <a:rPr lang="en-US" sz="1050" dirty="0" err="1" smtClean="0"/>
              <a:t>Ruang</a:t>
            </a:r>
            <a:r>
              <a:rPr lang="en-US" sz="1050" dirty="0" smtClean="0"/>
              <a:t> </a:t>
            </a:r>
            <a:r>
              <a:rPr lang="en-US" sz="1050" dirty="0" err="1" smtClean="0"/>
              <a:t>Kelas</a:t>
            </a:r>
            <a:r>
              <a:rPr lang="en-US" sz="1050" dirty="0" smtClean="0"/>
              <a:t> 	: 26</a:t>
            </a:r>
          </a:p>
          <a:p>
            <a:r>
              <a:rPr lang="en-US" sz="1050" dirty="0" err="1" smtClean="0"/>
              <a:t>Jumlah</a:t>
            </a:r>
            <a:r>
              <a:rPr lang="en-US" sz="1050" dirty="0" smtClean="0"/>
              <a:t> Lab 		: 3</a:t>
            </a:r>
          </a:p>
          <a:p>
            <a:endParaRPr lang="en-US" sz="1050" dirty="0"/>
          </a:p>
          <a:p>
            <a:endParaRPr lang="en-US" sz="1050" dirty="0" smtClean="0"/>
          </a:p>
          <a:p>
            <a:endParaRPr lang="en-US" sz="1050" dirty="0" smtClean="0"/>
          </a:p>
          <a:p>
            <a:endParaRPr lang="en-US" sz="1050" dirty="0" smtClean="0"/>
          </a:p>
          <a:p>
            <a:endParaRPr lang="en-US" sz="1050" dirty="0"/>
          </a:p>
          <a:p>
            <a:endParaRPr lang="en-US" sz="1050" dirty="0" smtClean="0"/>
          </a:p>
          <a:p>
            <a:endParaRPr lang="en-US" sz="1050" dirty="0"/>
          </a:p>
          <a:p>
            <a:r>
              <a:rPr lang="fi-FI" sz="1050" dirty="0" smtClean="0"/>
              <a:t>Jumlah Perpustakaan 	: 1</a:t>
            </a:r>
          </a:p>
          <a:p>
            <a:r>
              <a:rPr lang="fi-FI" sz="1050" dirty="0" smtClean="0"/>
              <a:t>Ruang Lainnya </a:t>
            </a:r>
            <a:r>
              <a:rPr lang="fi-FI" sz="1050" dirty="0"/>
              <a:t>	</a:t>
            </a:r>
            <a:r>
              <a:rPr lang="fi-FI" sz="1050" dirty="0" smtClean="0"/>
              <a:t>	: 2 (Ruang OSIS &amp; BK) </a:t>
            </a:r>
            <a:endParaRPr lang="en-US" sz="12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606687"/>
              </p:ext>
            </p:extLst>
          </p:nvPr>
        </p:nvGraphicFramePr>
        <p:xfrm>
          <a:off x="5771269" y="1622018"/>
          <a:ext cx="3621712" cy="16154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99291"/>
                <a:gridCol w="702078"/>
                <a:gridCol w="1057607"/>
                <a:gridCol w="762736"/>
              </a:tblGrid>
              <a:tr h="22761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Mapel</a:t>
                      </a:r>
                      <a:endParaRPr lang="en-US" sz="1000" dirty="0"/>
                    </a:p>
                  </a:txBody>
                  <a:tcPr marL="99060" marR="99060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Jumlah</a:t>
                      </a:r>
                      <a:endParaRPr lang="en-US" sz="10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Mapel</a:t>
                      </a:r>
                      <a:endParaRPr lang="en-US" sz="10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Jumlah</a:t>
                      </a:r>
                      <a:endParaRPr lang="en-US" sz="10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84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Matematika</a:t>
                      </a:r>
                      <a:endParaRPr lang="en-US" sz="900" dirty="0"/>
                    </a:p>
                  </a:txBody>
                  <a:tcPr marL="99060" marR="99060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6 (6)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84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Bahasa</a:t>
                      </a:r>
                      <a:r>
                        <a:rPr lang="en-US" sz="900" dirty="0" smtClean="0"/>
                        <a:t> Indonesia</a:t>
                      </a:r>
                      <a:endParaRPr lang="en-US" sz="900" dirty="0"/>
                    </a:p>
                  </a:txBody>
                  <a:tcPr marL="99060" marR="99060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 (3)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84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Bahasa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Inggris</a:t>
                      </a:r>
                      <a:endParaRPr lang="en-US" sz="900" dirty="0"/>
                    </a:p>
                  </a:txBody>
                  <a:tcPr marL="99060" marR="99060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 (4)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84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Fisika</a:t>
                      </a:r>
                      <a:endParaRPr lang="en-US" sz="900" dirty="0" smtClean="0"/>
                    </a:p>
                  </a:txBody>
                  <a:tcPr marL="99060" marR="99060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6 (6)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Sosiologi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 (1)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8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Kimia</a:t>
                      </a:r>
                      <a:endParaRPr lang="en-US" sz="900" dirty="0"/>
                    </a:p>
                  </a:txBody>
                  <a:tcPr marL="99060" marR="99060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 (4)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Geografi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 (2)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84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Biologi</a:t>
                      </a:r>
                      <a:endParaRPr lang="en-US" sz="900" dirty="0"/>
                    </a:p>
                  </a:txBody>
                  <a:tcPr marL="99060" marR="99060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5 (5)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Ekonomi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 (3)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96003"/>
              </p:ext>
            </p:extLst>
          </p:nvPr>
        </p:nvGraphicFramePr>
        <p:xfrm>
          <a:off x="5786057" y="4868842"/>
          <a:ext cx="3621712" cy="929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99291"/>
                <a:gridCol w="702078"/>
                <a:gridCol w="1057607"/>
                <a:gridCol w="762736"/>
              </a:tblGrid>
              <a:tr h="22761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Lab</a:t>
                      </a:r>
                      <a:endParaRPr lang="en-US" sz="1000" dirty="0"/>
                    </a:p>
                  </a:txBody>
                  <a:tcPr marL="99060" marR="99060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Jumlah</a:t>
                      </a:r>
                      <a:endParaRPr lang="en-US" sz="10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Mapel</a:t>
                      </a:r>
                      <a:endParaRPr lang="en-US" sz="10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Jumlah</a:t>
                      </a:r>
                      <a:endParaRPr lang="en-US" sz="10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8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Lab. </a:t>
                      </a:r>
                      <a:r>
                        <a:rPr lang="en-US" sz="900" dirty="0" err="1" smtClean="0"/>
                        <a:t>Bahasa</a:t>
                      </a:r>
                      <a:endParaRPr lang="en-US" sz="900" dirty="0"/>
                    </a:p>
                  </a:txBody>
                  <a:tcPr marL="99060" marR="99060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Lab. </a:t>
                      </a:r>
                      <a:r>
                        <a:rPr lang="en-US" sz="900" dirty="0" err="1" smtClean="0"/>
                        <a:t>Komputer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8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Lab. </a:t>
                      </a:r>
                      <a:r>
                        <a:rPr lang="en-US" sz="900" dirty="0" err="1" smtClean="0"/>
                        <a:t>Biologi</a:t>
                      </a:r>
                      <a:endParaRPr lang="en-US" sz="900" dirty="0"/>
                    </a:p>
                  </a:txBody>
                  <a:tcPr marL="99060" marR="99060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Lab. </a:t>
                      </a:r>
                      <a:r>
                        <a:rPr lang="en-US" sz="900" dirty="0" err="1" smtClean="0"/>
                        <a:t>Lainnya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8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Lab.</a:t>
                      </a:r>
                      <a:r>
                        <a:rPr lang="en-US" sz="900" baseline="0" dirty="0" smtClean="0"/>
                        <a:t> Kimia</a:t>
                      </a:r>
                      <a:endParaRPr lang="en-US" sz="900" dirty="0"/>
                    </a:p>
                  </a:txBody>
                  <a:tcPr marL="99060" marR="99060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658429" y="443346"/>
            <a:ext cx="3390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Data 2012/2013 (</a:t>
            </a:r>
            <a:r>
              <a:rPr lang="en-US" sz="1400" b="1" dirty="0" err="1" smtClean="0">
                <a:solidFill>
                  <a:schemeClr val="tx2"/>
                </a:solidFill>
              </a:rPr>
              <a:t>Sumber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Dapodik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Dikmen</a:t>
            </a:r>
            <a:r>
              <a:rPr lang="en-US" sz="1400" b="1" dirty="0" smtClean="0">
                <a:solidFill>
                  <a:schemeClr val="tx2"/>
                </a:solidFill>
              </a:rPr>
              <a:t>)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3466" y="3588874"/>
            <a:ext cx="869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Total = 994</a:t>
            </a:r>
            <a:endParaRPr lang="en-US" sz="1200" dirty="0"/>
          </a:p>
        </p:txBody>
      </p:sp>
      <p:sp>
        <p:nvSpPr>
          <p:cNvPr id="23" name="Right Brace 22"/>
          <p:cNvSpPr/>
          <p:nvPr/>
        </p:nvSpPr>
        <p:spPr>
          <a:xfrm>
            <a:off x="8128048" y="3503921"/>
            <a:ext cx="237643" cy="4446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2"/>
          <p:cNvSpPr txBox="1"/>
          <p:nvPr/>
        </p:nvSpPr>
        <p:spPr>
          <a:xfrm>
            <a:off x="9372600" y="649287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CAFF59-AEA8-4C5D-9FC6-D16E1A041248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632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60" y="895360"/>
            <a:ext cx="990084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id-ID" dirty="0"/>
              <a:t>Kesimpulan: </a:t>
            </a:r>
          </a:p>
          <a:p>
            <a:r>
              <a:rPr lang="en-US" b="0" dirty="0"/>
              <a:t>SMAN 1 </a:t>
            </a:r>
            <a:r>
              <a:rPr lang="en-US" b="0" dirty="0" err="1"/>
              <a:t>Babat</a:t>
            </a:r>
            <a:r>
              <a:rPr lang="en-US" b="0" dirty="0"/>
              <a:t> </a:t>
            </a:r>
            <a:r>
              <a:rPr lang="en-US" b="0" dirty="0" err="1"/>
              <a:t>Lamongan</a:t>
            </a:r>
            <a:r>
              <a:rPr lang="en-US" b="0" dirty="0"/>
              <a:t> </a:t>
            </a:r>
            <a:r>
              <a:rPr lang="en-US" b="0" dirty="0" err="1"/>
              <a:t>adalah</a:t>
            </a:r>
            <a:r>
              <a:rPr lang="en-US" b="0" dirty="0"/>
              <a:t> </a:t>
            </a:r>
            <a:r>
              <a:rPr lang="en-US" b="0" dirty="0" err="1"/>
              <a:t>salah</a:t>
            </a:r>
            <a:r>
              <a:rPr lang="en-US" b="0" dirty="0"/>
              <a:t> </a:t>
            </a:r>
            <a:r>
              <a:rPr lang="en-US" b="0" dirty="0" err="1"/>
              <a:t>satu</a:t>
            </a:r>
            <a:r>
              <a:rPr lang="en-US" b="0" dirty="0"/>
              <a:t> </a:t>
            </a:r>
            <a:r>
              <a:rPr lang="en-US" b="0" dirty="0" err="1"/>
              <a:t>contoh</a:t>
            </a:r>
            <a:r>
              <a:rPr lang="en-US" b="0" dirty="0"/>
              <a:t> SMA yang </a:t>
            </a:r>
            <a:r>
              <a:rPr lang="en-US" b="0" dirty="0" err="1"/>
              <a:t>capaian</a:t>
            </a:r>
            <a:r>
              <a:rPr lang="en-US" b="0" dirty="0"/>
              <a:t> </a:t>
            </a:r>
            <a:r>
              <a:rPr lang="en-US" b="0" dirty="0" err="1"/>
              <a:t>kompetensi</a:t>
            </a:r>
            <a:r>
              <a:rPr lang="en-US" b="0" dirty="0"/>
              <a:t> </a:t>
            </a:r>
            <a:r>
              <a:rPr lang="en-US" b="0" dirty="0" err="1"/>
              <a:t>sekolahnya</a:t>
            </a:r>
            <a:r>
              <a:rPr lang="en-US" b="0" dirty="0"/>
              <a:t> </a:t>
            </a:r>
            <a:r>
              <a:rPr lang="en-US" b="0" dirty="0" err="1"/>
              <a:t>relatif</a:t>
            </a:r>
            <a:r>
              <a:rPr lang="en-US" b="0" dirty="0"/>
              <a:t> </a:t>
            </a:r>
            <a:r>
              <a:rPr lang="en-US" b="0" dirty="0" err="1"/>
              <a:t>tinggi</a:t>
            </a:r>
            <a:r>
              <a:rPr lang="en-US" b="0" dirty="0"/>
              <a:t> </a:t>
            </a:r>
            <a:r>
              <a:rPr lang="en-US" b="0" dirty="0" err="1"/>
              <a:t>berdasarkan</a:t>
            </a:r>
            <a:r>
              <a:rPr lang="en-US" b="0" dirty="0"/>
              <a:t> </a:t>
            </a:r>
            <a:r>
              <a:rPr lang="en-US" b="0" dirty="0" err="1"/>
              <a:t>hasil</a:t>
            </a:r>
            <a:r>
              <a:rPr lang="en-US" b="0" dirty="0"/>
              <a:t> UN. Hal </a:t>
            </a:r>
            <a:r>
              <a:rPr lang="en-US" b="0" dirty="0" err="1"/>
              <a:t>ini</a:t>
            </a:r>
            <a:r>
              <a:rPr lang="en-US" b="0" dirty="0"/>
              <a:t> </a:t>
            </a:r>
            <a:r>
              <a:rPr lang="en-US" b="0" dirty="0" err="1"/>
              <a:t>disebabkan</a:t>
            </a:r>
            <a:r>
              <a:rPr lang="en-US" b="0" dirty="0"/>
              <a:t> </a:t>
            </a:r>
            <a:r>
              <a:rPr lang="en-US" b="0" dirty="0" err="1"/>
              <a:t>oleh</a:t>
            </a:r>
            <a:r>
              <a:rPr lang="en-US" b="0" dirty="0"/>
              <a:t> </a:t>
            </a:r>
            <a:r>
              <a:rPr lang="en-US" b="0" dirty="0" err="1"/>
              <a:t>beberapa</a:t>
            </a:r>
            <a:r>
              <a:rPr lang="en-US" b="0" dirty="0"/>
              <a:t> </a:t>
            </a:r>
            <a:r>
              <a:rPr lang="en-US" b="0" dirty="0" err="1"/>
              <a:t>faktor</a:t>
            </a:r>
            <a:r>
              <a:rPr lang="en-US" b="0" dirty="0"/>
              <a:t>, </a:t>
            </a:r>
            <a:r>
              <a:rPr lang="en-US" b="0" dirty="0" err="1"/>
              <a:t>diantaranya</a:t>
            </a:r>
            <a:r>
              <a:rPr lang="en-US" b="0" dirty="0"/>
              <a:t> </a:t>
            </a:r>
            <a:r>
              <a:rPr lang="en-US" b="0" dirty="0" err="1"/>
              <a:t>adalah</a:t>
            </a:r>
            <a:r>
              <a:rPr lang="en-US" b="0" dirty="0"/>
              <a:t> </a:t>
            </a:r>
            <a:r>
              <a:rPr lang="en-US" b="0" dirty="0" err="1"/>
              <a:t>seluruh</a:t>
            </a:r>
            <a:r>
              <a:rPr lang="en-US" b="0" dirty="0"/>
              <a:t> guru </a:t>
            </a:r>
            <a:r>
              <a:rPr lang="en-US" b="0" dirty="0" err="1"/>
              <a:t>mapel</a:t>
            </a:r>
            <a:r>
              <a:rPr lang="en-US" b="0" dirty="0"/>
              <a:t> yang </a:t>
            </a:r>
            <a:r>
              <a:rPr lang="en-US" b="0" dirty="0" err="1"/>
              <a:t>diUNkan</a:t>
            </a:r>
            <a:r>
              <a:rPr lang="en-US" b="0" dirty="0"/>
              <a:t> </a:t>
            </a:r>
            <a:r>
              <a:rPr lang="en-US" b="0" dirty="0" err="1"/>
              <a:t>telah</a:t>
            </a:r>
            <a:r>
              <a:rPr lang="en-US" b="0" dirty="0"/>
              <a:t> </a:t>
            </a:r>
            <a:r>
              <a:rPr lang="en-US" b="0" dirty="0" err="1"/>
              <a:t>bersertifikasi</a:t>
            </a:r>
            <a:r>
              <a:rPr lang="en-US" b="0" dirty="0"/>
              <a:t>,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sekolah</a:t>
            </a:r>
            <a:r>
              <a:rPr lang="en-US" b="0" dirty="0"/>
              <a:t> </a:t>
            </a:r>
            <a:r>
              <a:rPr lang="en-US" b="0" dirty="0" err="1"/>
              <a:t>tersebut</a:t>
            </a:r>
            <a:r>
              <a:rPr lang="en-US" b="0" dirty="0"/>
              <a:t> </a:t>
            </a:r>
            <a:r>
              <a:rPr lang="en-US" b="0" dirty="0" err="1"/>
              <a:t>memiliki</a:t>
            </a:r>
            <a:r>
              <a:rPr lang="en-US" b="0" dirty="0"/>
              <a:t> lab yang </a:t>
            </a:r>
            <a:r>
              <a:rPr lang="en-US" b="0" dirty="0" err="1"/>
              <a:t>lengkap</a:t>
            </a:r>
            <a:r>
              <a:rPr lang="en-US" b="0" dirty="0"/>
              <a:t>, </a:t>
            </a:r>
            <a:r>
              <a:rPr lang="en-US" b="0" dirty="0" err="1"/>
              <a:t>seperti</a:t>
            </a:r>
            <a:r>
              <a:rPr lang="en-US" b="0" dirty="0"/>
              <a:t>  lab. </a:t>
            </a:r>
            <a:r>
              <a:rPr lang="en-US" b="0" dirty="0" err="1"/>
              <a:t>bahasa</a:t>
            </a:r>
            <a:r>
              <a:rPr lang="en-US" b="0" dirty="0"/>
              <a:t>, lab. </a:t>
            </a:r>
            <a:r>
              <a:rPr lang="en-US" b="0" dirty="0" err="1"/>
              <a:t>biologi</a:t>
            </a:r>
            <a:r>
              <a:rPr lang="en-US" b="0" dirty="0"/>
              <a:t>, lab. </a:t>
            </a:r>
            <a:r>
              <a:rPr lang="en-US" b="0" dirty="0" err="1"/>
              <a:t>kimia</a:t>
            </a:r>
            <a:r>
              <a:rPr lang="en-US" b="0" dirty="0"/>
              <a:t>, </a:t>
            </a:r>
            <a:r>
              <a:rPr lang="en-US" b="0" dirty="0" err="1"/>
              <a:t>dan</a:t>
            </a:r>
            <a:r>
              <a:rPr lang="en-US" b="0" dirty="0"/>
              <a:t> lab. </a:t>
            </a:r>
            <a:r>
              <a:rPr lang="en-US" b="0" dirty="0" err="1"/>
              <a:t>Komputer</a:t>
            </a:r>
            <a:r>
              <a:rPr lang="en-US" b="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60" y="-1588"/>
            <a:ext cx="9906000" cy="7662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2400" b="1" dirty="0">
                <a:solidFill>
                  <a:schemeClr val="bg1"/>
                </a:solidFill>
              </a:rPr>
              <a:t>SMAN 1 </a:t>
            </a:r>
            <a:r>
              <a:rPr lang="da-DK" sz="2400" b="1" dirty="0" smtClean="0">
                <a:solidFill>
                  <a:schemeClr val="bg1"/>
                </a:solidFill>
              </a:rPr>
              <a:t>Babat </a:t>
            </a:r>
            <a:endParaRPr lang="id-ID" sz="2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a-DK" sz="2400" b="1" dirty="0" smtClean="0">
                <a:solidFill>
                  <a:schemeClr val="bg1"/>
                </a:solidFill>
              </a:rPr>
              <a:t>Kab</a:t>
            </a:r>
            <a:r>
              <a:rPr lang="da-DK" sz="2400" b="1" dirty="0">
                <a:solidFill>
                  <a:schemeClr val="bg1"/>
                </a:solidFill>
              </a:rPr>
              <a:t>. </a:t>
            </a:r>
            <a:r>
              <a:rPr lang="da-DK" sz="2400" b="1" dirty="0" smtClean="0">
                <a:solidFill>
                  <a:schemeClr val="bg1"/>
                </a:solidFill>
              </a:rPr>
              <a:t>Lamongan</a:t>
            </a:r>
            <a:r>
              <a:rPr lang="es-ES" sz="2400" b="1" dirty="0" smtClean="0">
                <a:solidFill>
                  <a:schemeClr val="bg1"/>
                </a:solidFill>
              </a:rPr>
              <a:t>, </a:t>
            </a:r>
            <a:r>
              <a:rPr lang="es-ES" sz="2400" b="1" dirty="0">
                <a:solidFill>
                  <a:schemeClr val="bg1"/>
                </a:solidFill>
              </a:rPr>
              <a:t>Prov. </a:t>
            </a:r>
            <a:r>
              <a:rPr lang="id-ID" sz="2400" b="1" dirty="0" smtClean="0">
                <a:solidFill>
                  <a:schemeClr val="bg1"/>
                </a:solidFill>
              </a:rPr>
              <a:t>Jawa Timur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0" y="3717032"/>
            <a:ext cx="990084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360000" rIns="360000">
            <a:spAutoFit/>
          </a:bodyPr>
          <a:lstStyle/>
          <a:p>
            <a:pPr>
              <a:defRPr/>
            </a:pPr>
            <a:r>
              <a:rPr lang="id-ID" sz="2400" b="1" dirty="0" smtClean="0"/>
              <a:t>Rekomendasi Intervensi</a:t>
            </a:r>
            <a:r>
              <a:rPr lang="id-ID" sz="2400" b="1" dirty="0"/>
              <a:t>: </a:t>
            </a:r>
          </a:p>
          <a:p>
            <a:pPr>
              <a:defRPr/>
            </a:pPr>
            <a:r>
              <a:rPr lang="id-ID" sz="2400" dirty="0" smtClean="0">
                <a:solidFill>
                  <a:schemeClr val="tx2">
                    <a:lumMod val="50000"/>
                  </a:schemeClr>
                </a:solidFill>
              </a:rPr>
              <a:t>Pemerintah daerah dapat menggunakan sekolah ini sebagai sekolah percontohan bagi peningkatan mutu sekolah khususnya di Provinsi Jawa Timur. 	</a:t>
            </a:r>
            <a:endParaRPr lang="id-ID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lide Number Placeholder 2"/>
          <p:cNvSpPr txBox="1"/>
          <p:nvPr/>
        </p:nvSpPr>
        <p:spPr>
          <a:xfrm>
            <a:off x="9372865" y="6492876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D5AE98C-15D9-458F-A510-09C1D3595E4F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594" y="77751"/>
            <a:ext cx="13163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NPSN = </a:t>
            </a:r>
            <a:r>
              <a:rPr lang="en-US" sz="1200" b="1" dirty="0">
                <a:solidFill>
                  <a:schemeClr val="bg1"/>
                </a:solidFill>
              </a:rPr>
              <a:t>20506292</a:t>
            </a:r>
          </a:p>
        </p:txBody>
      </p:sp>
    </p:spTree>
    <p:extLst>
      <p:ext uri="{BB962C8B-B14F-4D97-AF65-F5344CB8AC3E}">
        <p14:creationId xmlns:p14="http://schemas.microsoft.com/office/powerpoint/2010/main" val="257621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"/>
          <a:stretch/>
        </p:blipFill>
        <p:spPr bwMode="auto">
          <a:xfrm>
            <a:off x="1" y="592887"/>
            <a:ext cx="8244681" cy="6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810" y="-1274"/>
            <a:ext cx="9906000" cy="417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488" y="15729"/>
            <a:ext cx="9317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 smtClean="0">
                <a:solidFill>
                  <a:prstClr val="black"/>
                </a:solidFill>
              </a:rPr>
              <a:t>Sebaran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Sekolah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Menurut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Indeks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Kompetensi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Sekolah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dan</a:t>
            </a:r>
            <a:r>
              <a:rPr lang="en-US" b="1" dirty="0" smtClean="0">
                <a:solidFill>
                  <a:prstClr val="black"/>
                </a:solidFill>
              </a:rPr>
              <a:t> Program</a:t>
            </a:r>
            <a:r>
              <a:rPr lang="id-ID" b="1" dirty="0" smtClean="0">
                <a:solidFill>
                  <a:prstClr val="black"/>
                </a:solidFill>
              </a:rPr>
              <a:t> di Kota Batu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36554" y="5223302"/>
            <a:ext cx="18236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err="1" smtClean="0">
                <a:solidFill>
                  <a:srgbClr val="FF0000"/>
                </a:solidFill>
              </a:rPr>
              <a:t>Rerata</a:t>
            </a:r>
            <a:r>
              <a:rPr lang="en-US" sz="1000" b="1" dirty="0" smtClean="0">
                <a:solidFill>
                  <a:srgbClr val="FF0000"/>
                </a:solidFill>
              </a:rPr>
              <a:t> </a:t>
            </a:r>
            <a:r>
              <a:rPr lang="en-US" sz="1000" b="1" dirty="0" err="1" smtClean="0">
                <a:solidFill>
                  <a:srgbClr val="FF0000"/>
                </a:solidFill>
              </a:rPr>
              <a:t>Sekolah</a:t>
            </a:r>
            <a:r>
              <a:rPr lang="en-US" sz="1000" b="1" dirty="0" smtClean="0">
                <a:solidFill>
                  <a:srgbClr val="FF0000"/>
                </a:solidFill>
              </a:rPr>
              <a:t> </a:t>
            </a:r>
            <a:r>
              <a:rPr lang="en-US" sz="1000" b="1" dirty="0" err="1" smtClean="0">
                <a:solidFill>
                  <a:srgbClr val="FF0000"/>
                </a:solidFill>
              </a:rPr>
              <a:t>Nasional</a:t>
            </a:r>
            <a:r>
              <a:rPr lang="en-US" sz="1000" b="1" dirty="0" smtClean="0">
                <a:solidFill>
                  <a:srgbClr val="FF0000"/>
                </a:solidFill>
              </a:rPr>
              <a:t> = 60,58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8977" y="2372013"/>
            <a:ext cx="18236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solidFill>
                  <a:srgbClr val="FF0000"/>
                </a:solidFill>
              </a:rPr>
              <a:t>Rerata</a:t>
            </a:r>
            <a:r>
              <a:rPr lang="en-US" sz="1000" b="1" dirty="0" smtClean="0">
                <a:solidFill>
                  <a:srgbClr val="FF0000"/>
                </a:solidFill>
              </a:rPr>
              <a:t> </a:t>
            </a:r>
            <a:r>
              <a:rPr lang="en-US" sz="1000" b="1" dirty="0" err="1" smtClean="0">
                <a:solidFill>
                  <a:srgbClr val="FF0000"/>
                </a:solidFill>
              </a:rPr>
              <a:t>Sekolah</a:t>
            </a:r>
            <a:r>
              <a:rPr lang="en-US" sz="1000" b="1" dirty="0" smtClean="0">
                <a:solidFill>
                  <a:srgbClr val="FF0000"/>
                </a:solidFill>
              </a:rPr>
              <a:t> </a:t>
            </a:r>
            <a:r>
              <a:rPr lang="en-US" sz="1000" b="1" dirty="0" err="1" smtClean="0">
                <a:solidFill>
                  <a:srgbClr val="FF0000"/>
                </a:solidFill>
              </a:rPr>
              <a:t>Nasional</a:t>
            </a:r>
            <a:r>
              <a:rPr lang="en-US" sz="1000" b="1" dirty="0" smtClean="0">
                <a:solidFill>
                  <a:srgbClr val="FF0000"/>
                </a:solidFill>
              </a:rPr>
              <a:t> = 64,21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280968" y="2099057"/>
            <a:ext cx="1314491" cy="149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85033" y="2110071"/>
            <a:ext cx="13590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SMAN 1 Kota </a:t>
            </a:r>
            <a:r>
              <a:rPr lang="en-US" sz="1200" b="1" dirty="0" err="1" smtClean="0">
                <a:solidFill>
                  <a:srgbClr val="00B050"/>
                </a:solidFill>
              </a:rPr>
              <a:t>Batu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1052" y="2785506"/>
            <a:ext cx="2012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SMA ISLAM HASYIM </a:t>
            </a:r>
            <a:r>
              <a:rPr lang="en-US" sz="1200" b="1" dirty="0" smtClean="0">
                <a:solidFill>
                  <a:srgbClr val="00B050"/>
                </a:solidFill>
              </a:rPr>
              <a:t>ASY'ARI</a:t>
            </a:r>
          </a:p>
          <a:p>
            <a:r>
              <a:rPr lang="en-US" sz="1200" b="1" dirty="0" smtClean="0">
                <a:solidFill>
                  <a:srgbClr val="00B050"/>
                </a:solidFill>
              </a:rPr>
              <a:t>Kota </a:t>
            </a:r>
            <a:r>
              <a:rPr lang="en-US" sz="1200" b="1" dirty="0" err="1" smtClean="0">
                <a:solidFill>
                  <a:srgbClr val="00B050"/>
                </a:solidFill>
              </a:rPr>
              <a:t>Batu</a:t>
            </a:r>
            <a:endParaRPr lang="en-US" sz="1200" b="1" dirty="0">
              <a:solidFill>
                <a:srgbClr val="00B05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971801" y="3030193"/>
            <a:ext cx="1562018" cy="400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460" y="2488952"/>
            <a:ext cx="129844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20" y="3247170"/>
            <a:ext cx="111786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455144" y="1121923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(15.055)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8959" y="1288178"/>
            <a:ext cx="2370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(2.438 minus </a:t>
            </a:r>
            <a:r>
              <a:rPr lang="en-US" sz="1200" b="1" dirty="0" err="1" smtClean="0">
                <a:solidFill>
                  <a:schemeClr val="tx2"/>
                </a:solidFill>
              </a:rPr>
              <a:t>Lamongan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dan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Batu</a:t>
            </a:r>
            <a:r>
              <a:rPr lang="en-US" sz="1200" b="1" dirty="0" smtClean="0">
                <a:solidFill>
                  <a:schemeClr val="tx2"/>
                </a:solidFill>
              </a:rPr>
              <a:t>)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54739" y="1448029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(138)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33097" y="1601734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(12)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8" name="Slide Number Placeholder 2"/>
          <p:cNvSpPr txBox="1"/>
          <p:nvPr/>
        </p:nvSpPr>
        <p:spPr>
          <a:xfrm>
            <a:off x="9372865" y="6492876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>
              <a:defRPr/>
            </a:pPr>
            <a:fld id="{5FEF1EC9-2578-4114-A465-0EEF39C8E5FC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pPr algn="r">
                <a:defRPr/>
              </a:pPr>
              <a:t>36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0" y="3420070"/>
            <a:ext cx="1682601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097016" y="443088"/>
            <a:ext cx="266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Mapel</a:t>
            </a:r>
            <a:r>
              <a:rPr lang="en-US" b="1" dirty="0" smtClean="0"/>
              <a:t> </a:t>
            </a:r>
            <a:r>
              <a:rPr lang="en-US" b="1" dirty="0" err="1" smtClean="0"/>
              <a:t>Fisika</a:t>
            </a:r>
            <a:r>
              <a:rPr lang="en-US" b="1" dirty="0" smtClean="0"/>
              <a:t>, Program IPA</a:t>
            </a:r>
            <a:endParaRPr lang="en-US" b="1" dirty="0"/>
          </a:p>
        </p:txBody>
      </p:sp>
      <p:sp>
        <p:nvSpPr>
          <p:cNvPr id="40" name="Rectangle 39"/>
          <p:cNvSpPr/>
          <p:nvPr/>
        </p:nvSpPr>
        <p:spPr>
          <a:xfrm>
            <a:off x="4810" y="-1273"/>
            <a:ext cx="9906000" cy="413317"/>
          </a:xfrm>
          <a:prstGeom prst="rect">
            <a:avLst/>
          </a:prstGeom>
          <a:solidFill>
            <a:srgbClr val="9FF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SMAS ISLAM HASYIM ASY ARI BATU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, Kota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Batu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8556" y="443088"/>
            <a:ext cx="1691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Capaian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Indeks</a:t>
            </a:r>
            <a:r>
              <a:rPr lang="en-US" sz="1400" b="1" dirty="0" smtClean="0"/>
              <a:t> </a:t>
            </a:r>
          </a:p>
          <a:p>
            <a:pPr algn="ctr"/>
            <a:r>
              <a:rPr lang="en-US" sz="1400" b="1" dirty="0" err="1" smtClean="0"/>
              <a:t>Kompetensi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Sekolah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17369" y="2721112"/>
            <a:ext cx="1585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Capaian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Indeks</a:t>
            </a:r>
            <a:r>
              <a:rPr lang="en-US" sz="1400" b="1" dirty="0" smtClean="0"/>
              <a:t> </a:t>
            </a:r>
          </a:p>
          <a:p>
            <a:pPr algn="ctr"/>
            <a:r>
              <a:rPr lang="en-US" sz="1400" b="1" dirty="0" err="1" smtClean="0"/>
              <a:t>Kompetensi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Mapel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0472" y="3167655"/>
            <a:ext cx="915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Program IPA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3496" y="4708693"/>
            <a:ext cx="8659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Program IPS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594" y="77750"/>
            <a:ext cx="13163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NPSN = </a:t>
            </a:r>
            <a:r>
              <a:rPr lang="en-US" sz="1200" b="1" dirty="0"/>
              <a:t>20536831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0" y="989261"/>
            <a:ext cx="1620812" cy="71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974312" y="889944"/>
            <a:ext cx="7847049" cy="5707408"/>
            <a:chOff x="3950225" y="846666"/>
            <a:chExt cx="5871135" cy="3886200"/>
          </a:xfrm>
        </p:grpSpPr>
        <p:sp>
          <p:nvSpPr>
            <p:cNvPr id="8" name="Rectangle 7"/>
            <p:cNvSpPr/>
            <p:nvPr/>
          </p:nvSpPr>
          <p:spPr>
            <a:xfrm>
              <a:off x="4812359" y="846666"/>
              <a:ext cx="4928541" cy="388620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8" t="9926" r="1056" b="14819"/>
            <a:stretch/>
          </p:blipFill>
          <p:spPr bwMode="auto">
            <a:xfrm>
              <a:off x="4932407" y="1218257"/>
              <a:ext cx="4688445" cy="3087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6406831" y="901600"/>
              <a:ext cx="144860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i="1" dirty="0" err="1" smtClean="0">
                  <a:solidFill>
                    <a:srgbClr val="C00000"/>
                  </a:solidFill>
                </a:rPr>
                <a:t>Besaran</a:t>
              </a:r>
              <a:r>
                <a:rPr lang="en-US" sz="9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900" b="1" i="1" dirty="0" err="1" smtClean="0">
                  <a:solidFill>
                    <a:srgbClr val="C00000"/>
                  </a:solidFill>
                </a:rPr>
                <a:t>dan</a:t>
              </a:r>
              <a:r>
                <a:rPr lang="en-US" sz="9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900" b="1" i="1" dirty="0" err="1" smtClean="0">
                  <a:solidFill>
                    <a:srgbClr val="C00000"/>
                  </a:solidFill>
                </a:rPr>
                <a:t>satuan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875453" y="1373572"/>
              <a:ext cx="144860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i="1" dirty="0" err="1" smtClean="0">
                  <a:solidFill>
                    <a:srgbClr val="C00000"/>
                  </a:solidFill>
                </a:rPr>
                <a:t>Kinematika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372752" y="2660759"/>
              <a:ext cx="14486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i="1" dirty="0" err="1" smtClean="0">
                  <a:solidFill>
                    <a:srgbClr val="C00000"/>
                  </a:solidFill>
                </a:rPr>
                <a:t>Dinamika</a:t>
              </a:r>
              <a:r>
                <a:rPr lang="en-US" sz="9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900" b="1" i="1" dirty="0" err="1" smtClean="0">
                  <a:solidFill>
                    <a:srgbClr val="C00000"/>
                  </a:solidFill>
                </a:rPr>
                <a:t>dan</a:t>
              </a:r>
              <a:r>
                <a:rPr lang="en-US" sz="9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900" b="1" i="1" dirty="0" err="1" smtClean="0">
                  <a:solidFill>
                    <a:srgbClr val="C00000"/>
                  </a:solidFill>
                </a:rPr>
                <a:t>perubahan</a:t>
              </a:r>
              <a:r>
                <a:rPr lang="en-US" sz="9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900" b="1" i="1" dirty="0" err="1" smtClean="0">
                  <a:solidFill>
                    <a:srgbClr val="C00000"/>
                  </a:solidFill>
                </a:rPr>
                <a:t>energi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292292" y="3693972"/>
              <a:ext cx="14486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i="1" dirty="0" err="1" smtClean="0">
                  <a:solidFill>
                    <a:srgbClr val="C00000"/>
                  </a:solidFill>
                </a:rPr>
                <a:t>Fluida</a:t>
              </a:r>
              <a:r>
                <a:rPr lang="en-US" sz="9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900" b="1" i="1" dirty="0" err="1" smtClean="0">
                  <a:solidFill>
                    <a:srgbClr val="C00000"/>
                  </a:solidFill>
                </a:rPr>
                <a:t>statik</a:t>
              </a:r>
              <a:r>
                <a:rPr lang="en-US" sz="9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900" b="1" i="1" dirty="0" err="1" smtClean="0">
                  <a:solidFill>
                    <a:srgbClr val="C00000"/>
                  </a:solidFill>
                </a:rPr>
                <a:t>dan</a:t>
              </a:r>
              <a:r>
                <a:rPr lang="en-US" sz="9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900" b="1" i="1" dirty="0" err="1" smtClean="0">
                  <a:solidFill>
                    <a:srgbClr val="C00000"/>
                  </a:solidFill>
                </a:rPr>
                <a:t>fluida</a:t>
              </a:r>
              <a:r>
                <a:rPr lang="en-US" sz="9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900" b="1" i="1" dirty="0" err="1" smtClean="0">
                  <a:solidFill>
                    <a:srgbClr val="C00000"/>
                  </a:solidFill>
                </a:rPr>
                <a:t>dinamik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01984" y="4305607"/>
              <a:ext cx="216005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900" b="1" i="1" dirty="0" smtClean="0">
                  <a:solidFill>
                    <a:srgbClr val="C00000"/>
                  </a:solidFill>
                </a:rPr>
                <a:t>Suhu, kalor, dan hukum termodinamika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145663" y="4362794"/>
              <a:ext cx="14486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i="1" dirty="0" err="1" smtClean="0">
                  <a:solidFill>
                    <a:srgbClr val="C00000"/>
                  </a:solidFill>
                </a:rPr>
                <a:t>Gelombang</a:t>
              </a:r>
              <a:r>
                <a:rPr lang="en-US" sz="900" b="1" i="1" dirty="0" smtClean="0">
                  <a:solidFill>
                    <a:srgbClr val="C00000"/>
                  </a:solidFill>
                </a:rPr>
                <a:t>, </a:t>
              </a:r>
              <a:r>
                <a:rPr lang="en-US" sz="900" b="1" i="1" dirty="0" err="1" smtClean="0">
                  <a:solidFill>
                    <a:srgbClr val="C00000"/>
                  </a:solidFill>
                </a:rPr>
                <a:t>bunyi</a:t>
              </a:r>
              <a:r>
                <a:rPr lang="en-US" sz="900" b="1" i="1" dirty="0" smtClean="0">
                  <a:solidFill>
                    <a:srgbClr val="C00000"/>
                  </a:solidFill>
                </a:rPr>
                <a:t>, </a:t>
              </a:r>
              <a:r>
                <a:rPr lang="en-US" sz="900" b="1" i="1" dirty="0" err="1" smtClean="0">
                  <a:solidFill>
                    <a:srgbClr val="C00000"/>
                  </a:solidFill>
                </a:rPr>
                <a:t>dan</a:t>
              </a:r>
              <a:r>
                <a:rPr lang="en-US" sz="9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900" b="1" i="1" dirty="0" err="1" smtClean="0">
                  <a:solidFill>
                    <a:srgbClr val="C00000"/>
                  </a:solidFill>
                </a:rPr>
                <a:t>cahaya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08103" y="3711693"/>
              <a:ext cx="14486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i="1" dirty="0" err="1" smtClean="0">
                  <a:solidFill>
                    <a:srgbClr val="C00000"/>
                  </a:solidFill>
                </a:rPr>
                <a:t>Listrik</a:t>
              </a:r>
              <a:r>
                <a:rPr lang="en-US" sz="9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900" b="1" i="1" dirty="0" err="1" smtClean="0">
                  <a:solidFill>
                    <a:srgbClr val="C00000"/>
                  </a:solidFill>
                </a:rPr>
                <a:t>statik</a:t>
              </a:r>
              <a:r>
                <a:rPr lang="en-US" sz="9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900" b="1" i="1" dirty="0" err="1" smtClean="0">
                  <a:solidFill>
                    <a:srgbClr val="C00000"/>
                  </a:solidFill>
                </a:rPr>
                <a:t>dan</a:t>
              </a:r>
              <a:r>
                <a:rPr lang="en-US" sz="9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900" b="1" i="1" dirty="0" err="1" smtClean="0">
                  <a:solidFill>
                    <a:srgbClr val="C00000"/>
                  </a:solidFill>
                </a:rPr>
                <a:t>listrik</a:t>
              </a:r>
              <a:r>
                <a:rPr lang="en-US" sz="9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900" b="1" i="1" dirty="0" err="1" smtClean="0">
                  <a:solidFill>
                    <a:srgbClr val="C00000"/>
                  </a:solidFill>
                </a:rPr>
                <a:t>dinamik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50225" y="2086997"/>
              <a:ext cx="14486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i="1" dirty="0" err="1" smtClean="0">
                  <a:solidFill>
                    <a:srgbClr val="C00000"/>
                  </a:solidFill>
                </a:rPr>
                <a:t>Kemagnetan</a:t>
              </a:r>
              <a:r>
                <a:rPr lang="en-US" sz="9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900" b="1" i="1" dirty="0" err="1" smtClean="0">
                  <a:solidFill>
                    <a:srgbClr val="C00000"/>
                  </a:solidFill>
                </a:rPr>
                <a:t>dan</a:t>
              </a:r>
              <a:r>
                <a:rPr lang="en-US" sz="9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900" b="1" i="1" dirty="0" err="1" smtClean="0">
                  <a:solidFill>
                    <a:srgbClr val="C00000"/>
                  </a:solidFill>
                </a:rPr>
                <a:t>elektromagnetik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548400" y="1336209"/>
              <a:ext cx="144860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i="1" dirty="0" err="1" smtClean="0">
                  <a:solidFill>
                    <a:srgbClr val="C00000"/>
                  </a:solidFill>
                </a:rPr>
                <a:t>Fisika</a:t>
              </a:r>
              <a:r>
                <a:rPr lang="en-US" sz="900" b="1" i="1" dirty="0" smtClean="0">
                  <a:solidFill>
                    <a:srgbClr val="C00000"/>
                  </a:solidFill>
                </a:rPr>
                <a:t> modern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9" name="Slide Number Placeholder 2"/>
          <p:cNvSpPr txBox="1"/>
          <p:nvPr/>
        </p:nvSpPr>
        <p:spPr>
          <a:xfrm>
            <a:off x="9372865" y="6492876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>
              <a:defRPr/>
            </a:pPr>
            <a:fld id="{5FEF1EC9-2578-4114-A465-0EEF39C8E5FC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pPr algn="r">
                <a:defRPr/>
              </a:pPr>
              <a:t>37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flipV="1">
            <a:off x="1706917" y="3702770"/>
            <a:ext cx="1301867" cy="518318"/>
          </a:xfrm>
          <a:prstGeom prst="bentConnector3">
            <a:avLst/>
          </a:prstGeom>
          <a:ln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2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31"/>
            <a:ext cx="9906000" cy="4465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85537" y="762000"/>
            <a:ext cx="20654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2063" indent="-1262063"/>
            <a:r>
              <a:rPr lang="en-US" sz="1200" dirty="0" smtClean="0">
                <a:solidFill>
                  <a:prstClr val="black"/>
                </a:solidFill>
              </a:rPr>
              <a:t> 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359" y="6299200"/>
            <a:ext cx="488578" cy="39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678831" y="6271231"/>
            <a:ext cx="36630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/>
              <a:t>PUSAT DATA DAN STATISTIK PENDIDIKAN DAN KEBUDAYAAN </a:t>
            </a:r>
          </a:p>
          <a:p>
            <a:pPr algn="r"/>
            <a:r>
              <a:rPr lang="en-US" sz="900" dirty="0" smtClean="0"/>
              <a:t>KEMENTERIAN PENDIDIKAN DAN KEBUDAYAAN </a:t>
            </a:r>
          </a:p>
          <a:p>
            <a:pPr algn="r"/>
            <a:r>
              <a:rPr lang="en-US" sz="900" dirty="0" smtClean="0"/>
              <a:t>JAKARTA ,2013</a:t>
            </a:r>
          </a:p>
        </p:txBody>
      </p:sp>
      <p:sp>
        <p:nvSpPr>
          <p:cNvPr id="7" name="Rectangle 6"/>
          <p:cNvSpPr/>
          <p:nvPr/>
        </p:nvSpPr>
        <p:spPr>
          <a:xfrm>
            <a:off x="247650" y="6019801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64747" y="50331"/>
            <a:ext cx="594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prstClr val="white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Profil</a:t>
            </a:r>
            <a:r>
              <a:rPr lang="en-US" sz="2000" b="1" dirty="0">
                <a:solidFill>
                  <a:prstClr val="white"/>
                </a:solidFill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 SMAS ISLAM HASYIM ASY ARI BATU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026" y="476672"/>
            <a:ext cx="4953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/>
              <a:t>Nama</a:t>
            </a:r>
            <a:r>
              <a:rPr lang="en-US" sz="1200" dirty="0" smtClean="0"/>
              <a:t> </a:t>
            </a:r>
            <a:r>
              <a:rPr lang="en-US" sz="1200" dirty="0" err="1"/>
              <a:t>Sekolah</a:t>
            </a:r>
            <a:r>
              <a:rPr lang="en-US" sz="1200" dirty="0"/>
              <a:t> 	: </a:t>
            </a:r>
            <a:r>
              <a:rPr lang="en-US" sz="1200" dirty="0" smtClean="0"/>
              <a:t>SMAS </a:t>
            </a:r>
            <a:r>
              <a:rPr lang="en-US" sz="1200" dirty="0"/>
              <a:t>ISLAM HASYIM ASY ARI BATU</a:t>
            </a:r>
          </a:p>
          <a:p>
            <a:r>
              <a:rPr lang="en-US" sz="1200" dirty="0" smtClean="0"/>
              <a:t>NPSN </a:t>
            </a:r>
            <a:r>
              <a:rPr lang="en-US" sz="1200" dirty="0"/>
              <a:t>	</a:t>
            </a:r>
            <a:r>
              <a:rPr lang="en-US" sz="1200" dirty="0" smtClean="0"/>
              <a:t>	: 20536831</a:t>
            </a:r>
            <a:endParaRPr lang="en-US" sz="1200" dirty="0"/>
          </a:p>
          <a:p>
            <a:r>
              <a:rPr lang="en-US" sz="1200" dirty="0" err="1" smtClean="0"/>
              <a:t>Alamat</a:t>
            </a:r>
            <a:r>
              <a:rPr lang="en-US" sz="1200" dirty="0" smtClean="0"/>
              <a:t> </a:t>
            </a:r>
            <a:r>
              <a:rPr lang="en-US" sz="1200" dirty="0" err="1"/>
              <a:t>Sekolah</a:t>
            </a:r>
            <a:r>
              <a:rPr lang="en-US" sz="1200" dirty="0"/>
              <a:t> 	: </a:t>
            </a:r>
            <a:r>
              <a:rPr lang="en-US" sz="1200" dirty="0" smtClean="0"/>
              <a:t>JL</a:t>
            </a:r>
            <a:r>
              <a:rPr lang="en-US" sz="1200" dirty="0"/>
              <a:t>. SEMERU 22 B BATU</a:t>
            </a:r>
          </a:p>
          <a:p>
            <a:r>
              <a:rPr lang="en-US" sz="1200" dirty="0" err="1" smtClean="0"/>
              <a:t>Kabupaten</a:t>
            </a:r>
            <a:r>
              <a:rPr lang="en-US" sz="1200" dirty="0" smtClean="0"/>
              <a:t>/Kota </a:t>
            </a:r>
            <a:r>
              <a:rPr lang="en-US" sz="1200" dirty="0"/>
              <a:t>	: </a:t>
            </a:r>
            <a:r>
              <a:rPr lang="en-US" sz="1200" dirty="0" smtClean="0"/>
              <a:t>KOTA </a:t>
            </a:r>
            <a:r>
              <a:rPr lang="en-US" sz="1200" dirty="0"/>
              <a:t>BATU</a:t>
            </a:r>
          </a:p>
          <a:p>
            <a:r>
              <a:rPr lang="en-US" sz="1200" dirty="0" err="1" smtClean="0"/>
              <a:t>Propinsi</a:t>
            </a:r>
            <a:r>
              <a:rPr lang="en-US" sz="1200" dirty="0" smtClean="0"/>
              <a:t> </a:t>
            </a:r>
            <a:r>
              <a:rPr lang="en-US" sz="1200" dirty="0"/>
              <a:t>	</a:t>
            </a:r>
            <a:r>
              <a:rPr lang="en-US" sz="1200" dirty="0" smtClean="0"/>
              <a:t>	: JAWA </a:t>
            </a:r>
            <a:r>
              <a:rPr lang="en-US" sz="1200" dirty="0"/>
              <a:t>TIMUR</a:t>
            </a:r>
          </a:p>
          <a:p>
            <a:r>
              <a:rPr lang="en-US" sz="1200" dirty="0" smtClean="0"/>
              <a:t>Status </a:t>
            </a:r>
            <a:r>
              <a:rPr lang="en-US" sz="1200" dirty="0" err="1"/>
              <a:t>Sekolah</a:t>
            </a:r>
            <a:r>
              <a:rPr lang="en-US" sz="1200" dirty="0"/>
              <a:t> 	: </a:t>
            </a:r>
            <a:r>
              <a:rPr lang="en-US" sz="1200" dirty="0" smtClean="0"/>
              <a:t>SWASTA</a:t>
            </a:r>
            <a:endParaRPr lang="en-US" sz="1200" dirty="0"/>
          </a:p>
          <a:p>
            <a:r>
              <a:rPr lang="en-US" sz="1200" dirty="0" err="1" smtClean="0"/>
              <a:t>Tahun</a:t>
            </a:r>
            <a:r>
              <a:rPr lang="en-US" sz="1200" dirty="0" smtClean="0"/>
              <a:t> </a:t>
            </a:r>
            <a:r>
              <a:rPr lang="en-US" sz="1200" dirty="0" err="1"/>
              <a:t>Pendirian</a:t>
            </a:r>
            <a:r>
              <a:rPr lang="en-US" sz="1200" dirty="0"/>
              <a:t> 	: </a:t>
            </a:r>
            <a:r>
              <a:rPr lang="en-US" sz="1200" dirty="0" smtClean="0"/>
              <a:t>1980</a:t>
            </a:r>
            <a:endParaRPr lang="en-US" sz="1200" dirty="0"/>
          </a:p>
          <a:p>
            <a:r>
              <a:rPr lang="en-US" sz="1200" dirty="0" err="1" smtClean="0"/>
              <a:t>Waktu</a:t>
            </a:r>
            <a:r>
              <a:rPr lang="en-US" sz="1200" dirty="0" smtClean="0"/>
              <a:t> </a:t>
            </a:r>
            <a:r>
              <a:rPr lang="en-US" sz="1200" dirty="0" err="1"/>
              <a:t>Penyelenggaraan</a:t>
            </a:r>
            <a:r>
              <a:rPr lang="en-US" sz="1200" dirty="0"/>
              <a:t> 	: </a:t>
            </a:r>
            <a:r>
              <a:rPr lang="en-US" sz="1200" dirty="0" err="1" smtClean="0"/>
              <a:t>Pagi</a:t>
            </a:r>
            <a:endParaRPr lang="en-US" sz="1200" dirty="0"/>
          </a:p>
          <a:p>
            <a:r>
              <a:rPr lang="en-US" sz="1200" dirty="0" err="1" smtClean="0"/>
              <a:t>Jenjang</a:t>
            </a:r>
            <a:r>
              <a:rPr lang="en-US" sz="1200" dirty="0" smtClean="0"/>
              <a:t> </a:t>
            </a:r>
            <a:r>
              <a:rPr lang="en-US" sz="1200" dirty="0" err="1"/>
              <a:t>Pendidikan</a:t>
            </a:r>
            <a:r>
              <a:rPr lang="en-US" sz="1200" dirty="0"/>
              <a:t> 	: </a:t>
            </a:r>
            <a:r>
              <a:rPr lang="en-US" sz="1200" dirty="0" smtClean="0"/>
              <a:t>SMA</a:t>
            </a:r>
          </a:p>
          <a:p>
            <a:r>
              <a:rPr lang="en-US" sz="1200" dirty="0" err="1" smtClean="0"/>
              <a:t>Telpon</a:t>
            </a:r>
            <a:r>
              <a:rPr lang="en-US" sz="1200" dirty="0" smtClean="0"/>
              <a:t>		</a:t>
            </a:r>
            <a:r>
              <a:rPr lang="en-US" sz="1200" dirty="0"/>
              <a:t>: 0341-591527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08700" y="0"/>
            <a:ext cx="3632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</a:t>
            </a:r>
            <a:r>
              <a:rPr lang="id-ID" b="1" dirty="0">
                <a:solidFill>
                  <a:schemeClr val="bg1"/>
                </a:solidFill>
              </a:rPr>
              <a:t>S </a:t>
            </a:r>
            <a:r>
              <a:rPr lang="en-US" b="1" dirty="0">
                <a:solidFill>
                  <a:schemeClr val="bg1"/>
                </a:solidFill>
              </a:rPr>
              <a:t>-7.870210; BT</a:t>
            </a:r>
            <a:r>
              <a:rPr lang="id-ID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112.528180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96030" y="457200"/>
            <a:ext cx="421246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Profil</a:t>
            </a:r>
            <a:r>
              <a:rPr lang="en-US" sz="1200" b="1" dirty="0" smtClean="0"/>
              <a:t> Guru Dan </a:t>
            </a:r>
            <a:r>
              <a:rPr lang="en-US" sz="1200" b="1" dirty="0" err="1" smtClean="0"/>
              <a:t>Pegawai</a:t>
            </a:r>
            <a:endParaRPr lang="en-US" sz="1200" b="1" dirty="0" smtClean="0"/>
          </a:p>
          <a:p>
            <a:r>
              <a:rPr lang="en-US" sz="1050" dirty="0" err="1" smtClean="0"/>
              <a:t>Kepala</a:t>
            </a:r>
            <a:r>
              <a:rPr lang="en-US" sz="1050" dirty="0" smtClean="0"/>
              <a:t> </a:t>
            </a:r>
            <a:r>
              <a:rPr lang="en-US" sz="1050" dirty="0" err="1" smtClean="0"/>
              <a:t>Sekolah</a:t>
            </a:r>
            <a:r>
              <a:rPr lang="en-US" sz="1050" dirty="0" smtClean="0"/>
              <a:t> 		: 1</a:t>
            </a:r>
          </a:p>
          <a:p>
            <a:r>
              <a:rPr lang="en-US" sz="1050" dirty="0" err="1" smtClean="0"/>
              <a:t>Jumlah</a:t>
            </a:r>
            <a:r>
              <a:rPr lang="en-US" sz="1050" dirty="0" smtClean="0"/>
              <a:t> Guru	 	: 22</a:t>
            </a:r>
          </a:p>
          <a:p>
            <a:r>
              <a:rPr lang="en-US" sz="1050" dirty="0" err="1" smtClean="0"/>
              <a:t>Jumlah</a:t>
            </a:r>
            <a:r>
              <a:rPr lang="en-US" sz="1050" dirty="0" smtClean="0"/>
              <a:t> </a:t>
            </a:r>
            <a:r>
              <a:rPr lang="en-US" sz="1050" dirty="0" err="1" smtClean="0"/>
              <a:t>Pegawai</a:t>
            </a:r>
            <a:r>
              <a:rPr lang="en-US" sz="1050" dirty="0" smtClean="0"/>
              <a:t> 		: 2</a:t>
            </a:r>
          </a:p>
          <a:p>
            <a:r>
              <a:rPr lang="en-US" sz="1050" dirty="0" err="1" smtClean="0"/>
              <a:t>Sertifikasi</a:t>
            </a:r>
            <a:r>
              <a:rPr lang="en-US" sz="1050" dirty="0" smtClean="0"/>
              <a:t> Guru		: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b="1" dirty="0" err="1" smtClean="0"/>
              <a:t>Profil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Siswa</a:t>
            </a:r>
            <a:r>
              <a:rPr lang="en-US" sz="1200" b="1" dirty="0" smtClean="0"/>
              <a:t> Dan </a:t>
            </a:r>
            <a:r>
              <a:rPr lang="en-US" sz="1200" b="1" dirty="0" err="1" smtClean="0"/>
              <a:t>Rombel</a:t>
            </a:r>
            <a:endParaRPr lang="en-US" sz="1200" b="1" dirty="0" smtClean="0"/>
          </a:p>
          <a:p>
            <a:r>
              <a:rPr lang="en-US" sz="1050" dirty="0" err="1" smtClean="0"/>
              <a:t>Jumlah</a:t>
            </a:r>
            <a:r>
              <a:rPr lang="en-US" sz="1050" dirty="0" smtClean="0"/>
              <a:t> </a:t>
            </a:r>
            <a:r>
              <a:rPr lang="en-US" sz="1050" dirty="0" err="1" smtClean="0"/>
              <a:t>Siswa</a:t>
            </a:r>
            <a:r>
              <a:rPr lang="en-US" sz="1050" dirty="0" smtClean="0"/>
              <a:t> </a:t>
            </a:r>
            <a:r>
              <a:rPr lang="en-US" sz="1050" dirty="0" err="1" smtClean="0"/>
              <a:t>Kelas</a:t>
            </a:r>
            <a:r>
              <a:rPr lang="en-US" sz="1050" dirty="0" smtClean="0"/>
              <a:t> X 	: 75</a:t>
            </a:r>
          </a:p>
          <a:p>
            <a:r>
              <a:rPr lang="en-US" sz="1050" dirty="0" err="1" smtClean="0"/>
              <a:t>Jumlah</a:t>
            </a:r>
            <a:r>
              <a:rPr lang="en-US" sz="1050" dirty="0" smtClean="0"/>
              <a:t> </a:t>
            </a:r>
            <a:r>
              <a:rPr lang="en-US" sz="1050" dirty="0" err="1" smtClean="0"/>
              <a:t>Siswa</a:t>
            </a:r>
            <a:r>
              <a:rPr lang="en-US" sz="1050" dirty="0" smtClean="0"/>
              <a:t> </a:t>
            </a:r>
            <a:r>
              <a:rPr lang="en-US" sz="1050" dirty="0" err="1" smtClean="0"/>
              <a:t>Kelas</a:t>
            </a:r>
            <a:r>
              <a:rPr lang="en-US" sz="1050" dirty="0" smtClean="0"/>
              <a:t> XI 	: 52</a:t>
            </a:r>
          </a:p>
          <a:p>
            <a:r>
              <a:rPr lang="en-US" sz="1050" dirty="0" err="1" smtClean="0"/>
              <a:t>Jumlah</a:t>
            </a:r>
            <a:r>
              <a:rPr lang="en-US" sz="1050" dirty="0" smtClean="0"/>
              <a:t> </a:t>
            </a:r>
            <a:r>
              <a:rPr lang="en-US" sz="1050" dirty="0" err="1" smtClean="0"/>
              <a:t>Siswa</a:t>
            </a:r>
            <a:r>
              <a:rPr lang="en-US" sz="1050" dirty="0" smtClean="0"/>
              <a:t> </a:t>
            </a:r>
            <a:r>
              <a:rPr lang="en-US" sz="1050" dirty="0" err="1" smtClean="0"/>
              <a:t>Kelas</a:t>
            </a:r>
            <a:r>
              <a:rPr lang="en-US" sz="1050" dirty="0" smtClean="0"/>
              <a:t> XII 	: 30</a:t>
            </a:r>
          </a:p>
          <a:p>
            <a:r>
              <a:rPr lang="en-US" sz="1050" dirty="0" err="1" smtClean="0"/>
              <a:t>Jumlah</a:t>
            </a:r>
            <a:r>
              <a:rPr lang="en-US" sz="1050" dirty="0" smtClean="0"/>
              <a:t> </a:t>
            </a:r>
            <a:r>
              <a:rPr lang="en-US" sz="1050" dirty="0" err="1" smtClean="0"/>
              <a:t>Rombel</a:t>
            </a:r>
            <a:r>
              <a:rPr lang="en-US" sz="1050" dirty="0" smtClean="0"/>
              <a:t> 		: 7</a:t>
            </a:r>
          </a:p>
          <a:p>
            <a:endParaRPr lang="en-US" sz="1200" dirty="0" smtClean="0"/>
          </a:p>
          <a:p>
            <a:r>
              <a:rPr lang="en-US" sz="1200" b="1" dirty="0" err="1" smtClean="0"/>
              <a:t>Profil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Sarana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Prasarana</a:t>
            </a:r>
            <a:endParaRPr lang="en-US" sz="1200" b="1" dirty="0" smtClean="0"/>
          </a:p>
          <a:p>
            <a:r>
              <a:rPr lang="en-US" sz="1050" dirty="0" err="1" smtClean="0"/>
              <a:t>Jumlah</a:t>
            </a:r>
            <a:r>
              <a:rPr lang="en-US" sz="1050" dirty="0" smtClean="0"/>
              <a:t> </a:t>
            </a:r>
            <a:r>
              <a:rPr lang="en-US" sz="1050" dirty="0" err="1" smtClean="0"/>
              <a:t>Ruang</a:t>
            </a:r>
            <a:r>
              <a:rPr lang="en-US" sz="1050" dirty="0" smtClean="0"/>
              <a:t> </a:t>
            </a:r>
            <a:r>
              <a:rPr lang="en-US" sz="1050" dirty="0" err="1" smtClean="0"/>
              <a:t>Kelas</a:t>
            </a:r>
            <a:r>
              <a:rPr lang="en-US" sz="1050" dirty="0" smtClean="0"/>
              <a:t> 	: 7</a:t>
            </a:r>
          </a:p>
          <a:p>
            <a:r>
              <a:rPr lang="en-US" sz="1050" dirty="0" err="1" smtClean="0"/>
              <a:t>Jumlah</a:t>
            </a:r>
            <a:r>
              <a:rPr lang="en-US" sz="1050" dirty="0" smtClean="0"/>
              <a:t> Lab 		: </a:t>
            </a:r>
            <a:r>
              <a:rPr lang="en-US" sz="1050" b="1" dirty="0"/>
              <a:t>2</a:t>
            </a:r>
            <a:endParaRPr lang="en-US" sz="1050" b="1" dirty="0" smtClean="0"/>
          </a:p>
          <a:p>
            <a:endParaRPr lang="en-US" sz="1050" dirty="0"/>
          </a:p>
          <a:p>
            <a:endParaRPr lang="en-US" sz="1050" dirty="0" smtClean="0"/>
          </a:p>
          <a:p>
            <a:endParaRPr lang="en-US" sz="1050" dirty="0" smtClean="0"/>
          </a:p>
          <a:p>
            <a:endParaRPr lang="en-US" sz="1050" dirty="0" smtClean="0"/>
          </a:p>
          <a:p>
            <a:endParaRPr lang="en-US" sz="1050" dirty="0"/>
          </a:p>
          <a:p>
            <a:endParaRPr lang="en-US" sz="1050" dirty="0" smtClean="0"/>
          </a:p>
          <a:p>
            <a:endParaRPr lang="en-US" sz="1050" dirty="0"/>
          </a:p>
          <a:p>
            <a:r>
              <a:rPr lang="fi-FI" sz="1050" dirty="0" smtClean="0"/>
              <a:t>Jumlah Perpustakaan 	: 1</a:t>
            </a:r>
          </a:p>
          <a:p>
            <a:r>
              <a:rPr lang="fi-FI" sz="1050" dirty="0" smtClean="0"/>
              <a:t>Ruang Lainnya </a:t>
            </a:r>
            <a:r>
              <a:rPr lang="fi-FI" sz="1050" dirty="0"/>
              <a:t>	</a:t>
            </a:r>
            <a:r>
              <a:rPr lang="fi-FI" sz="1050" dirty="0" smtClean="0"/>
              <a:t>	: 10</a:t>
            </a:r>
            <a:endParaRPr lang="en-US" sz="12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60843"/>
              </p:ext>
            </p:extLst>
          </p:nvPr>
        </p:nvGraphicFramePr>
        <p:xfrm>
          <a:off x="5771269" y="1340768"/>
          <a:ext cx="3621712" cy="16154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99291"/>
                <a:gridCol w="702078"/>
                <a:gridCol w="1057607"/>
                <a:gridCol w="762736"/>
              </a:tblGrid>
              <a:tr h="22761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Mapel</a:t>
                      </a:r>
                      <a:endParaRPr lang="en-US" sz="1000" dirty="0"/>
                    </a:p>
                  </a:txBody>
                  <a:tcPr marL="99060" marR="99060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Jumlah</a:t>
                      </a:r>
                      <a:endParaRPr lang="en-US" sz="10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Mapel</a:t>
                      </a:r>
                      <a:endParaRPr lang="en-US" sz="10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Jumlah</a:t>
                      </a:r>
                      <a:endParaRPr lang="en-US" sz="10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84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Matematika</a:t>
                      </a:r>
                      <a:endParaRPr lang="en-US" sz="900" dirty="0"/>
                    </a:p>
                  </a:txBody>
                  <a:tcPr marL="99060" marR="99060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84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Bahasa</a:t>
                      </a:r>
                      <a:r>
                        <a:rPr lang="en-US" sz="900" dirty="0" smtClean="0"/>
                        <a:t> Indonesia</a:t>
                      </a:r>
                      <a:endParaRPr lang="en-US" sz="900" dirty="0"/>
                    </a:p>
                  </a:txBody>
                  <a:tcPr marL="99060" marR="99060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84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Bahasa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Inggris</a:t>
                      </a:r>
                      <a:endParaRPr lang="en-US" sz="900" dirty="0"/>
                    </a:p>
                  </a:txBody>
                  <a:tcPr marL="99060" marR="99060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84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Fisika</a:t>
                      </a:r>
                      <a:endParaRPr lang="en-US" sz="900" dirty="0" smtClean="0"/>
                    </a:p>
                  </a:txBody>
                  <a:tcPr marL="99060" marR="99060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Sosiologi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8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Kimia</a:t>
                      </a:r>
                      <a:endParaRPr lang="en-US" sz="900" dirty="0"/>
                    </a:p>
                  </a:txBody>
                  <a:tcPr marL="99060" marR="99060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Geografi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84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Biologi</a:t>
                      </a:r>
                      <a:endParaRPr lang="en-US" sz="900" dirty="0"/>
                    </a:p>
                  </a:txBody>
                  <a:tcPr marL="99060" marR="99060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Ekonomi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259104"/>
              </p:ext>
            </p:extLst>
          </p:nvPr>
        </p:nvGraphicFramePr>
        <p:xfrm>
          <a:off x="5786056" y="4672176"/>
          <a:ext cx="3621712" cy="701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99291"/>
                <a:gridCol w="702078"/>
                <a:gridCol w="1057607"/>
                <a:gridCol w="762736"/>
              </a:tblGrid>
              <a:tr h="22761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Lab</a:t>
                      </a:r>
                      <a:endParaRPr lang="en-US" sz="1000" dirty="0"/>
                    </a:p>
                  </a:txBody>
                  <a:tcPr marL="99060" marR="99060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Jumlah</a:t>
                      </a:r>
                      <a:endParaRPr lang="en-US" sz="10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Mapel</a:t>
                      </a:r>
                      <a:endParaRPr lang="en-US" sz="10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Jumlah</a:t>
                      </a:r>
                      <a:endParaRPr lang="en-US" sz="10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8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Lab. </a:t>
                      </a:r>
                      <a:r>
                        <a:rPr lang="en-US" sz="900" dirty="0" err="1" smtClean="0"/>
                        <a:t>Bahasa</a:t>
                      </a:r>
                      <a:endParaRPr lang="en-US" sz="900" dirty="0"/>
                    </a:p>
                  </a:txBody>
                  <a:tcPr marL="99060" marR="99060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/>
                        <a:t>Tidak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ada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Lab. </a:t>
                      </a:r>
                      <a:r>
                        <a:rPr lang="en-US" sz="900" dirty="0" err="1" smtClean="0"/>
                        <a:t>Komputer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8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Lab. IPA</a:t>
                      </a:r>
                      <a:endParaRPr lang="en-US" sz="900" dirty="0"/>
                    </a:p>
                  </a:txBody>
                  <a:tcPr marL="99060" marR="99060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Lab. </a:t>
                      </a:r>
                      <a:r>
                        <a:rPr lang="en-US" sz="900" dirty="0" err="1" smtClean="0"/>
                        <a:t>Lainnya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/>
                        <a:t>Tidak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ada</a:t>
                      </a:r>
                      <a:endParaRPr lang="en-US" sz="900" dirty="0"/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2618401"/>
            <a:ext cx="4981812" cy="2970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08" y="2348880"/>
            <a:ext cx="332142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foto.data.kemdikbud.go.id/getImage/20536831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6" y="5654792"/>
            <a:ext cx="1721317" cy="119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oto.data.kemdikbud.go.id/getImage/20536831/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62" y="5661249"/>
            <a:ext cx="1721317" cy="119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foto.data.kemdikbud.go.id/getImage/20536831/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70" y="5675390"/>
            <a:ext cx="1721317" cy="119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93087" y="3266302"/>
            <a:ext cx="869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Total = 157</a:t>
            </a:r>
            <a:endParaRPr lang="en-US" sz="1200" dirty="0"/>
          </a:p>
        </p:txBody>
      </p:sp>
      <p:sp>
        <p:nvSpPr>
          <p:cNvPr id="3" name="Right Brace 2"/>
          <p:cNvSpPr/>
          <p:nvPr/>
        </p:nvSpPr>
        <p:spPr>
          <a:xfrm>
            <a:off x="8017668" y="3181350"/>
            <a:ext cx="237643" cy="4446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2"/>
          <p:cNvSpPr txBox="1"/>
          <p:nvPr/>
        </p:nvSpPr>
        <p:spPr>
          <a:xfrm>
            <a:off x="9372865" y="6492876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>
              <a:defRPr/>
            </a:pPr>
            <a:fld id="{5FEF1EC9-2578-4114-A465-0EEF39C8E5FC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pPr algn="r">
                <a:defRPr/>
              </a:pPr>
              <a:t>38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60" y="985952"/>
            <a:ext cx="990084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id-ID" dirty="0"/>
              <a:t>Kesimpulan: </a:t>
            </a:r>
          </a:p>
          <a:p>
            <a:r>
              <a:rPr lang="en-US" b="0" dirty="0" err="1"/>
              <a:t>Secara</a:t>
            </a:r>
            <a:r>
              <a:rPr lang="en-US" b="0" dirty="0"/>
              <a:t> </a:t>
            </a:r>
            <a:r>
              <a:rPr lang="en-US" b="0" dirty="0" err="1"/>
              <a:t>umum</a:t>
            </a:r>
            <a:r>
              <a:rPr lang="en-US" b="0" dirty="0"/>
              <a:t> SMAS ISLAM HASYIM ASY ARI BATU </a:t>
            </a:r>
            <a:r>
              <a:rPr lang="en-US" b="0" dirty="0" err="1"/>
              <a:t>memiliki</a:t>
            </a:r>
            <a:r>
              <a:rPr lang="en-US" b="0" dirty="0"/>
              <a:t> output </a:t>
            </a:r>
            <a:r>
              <a:rPr lang="id-ID" b="0" dirty="0" smtClean="0"/>
              <a:t>(s</a:t>
            </a:r>
            <a:r>
              <a:rPr lang="pt-BR" b="0" dirty="0" smtClean="0"/>
              <a:t>emua </a:t>
            </a:r>
            <a:r>
              <a:rPr lang="pt-BR" b="0" dirty="0"/>
              <a:t>mapel pada Program IPA dan </a:t>
            </a:r>
            <a:r>
              <a:rPr lang="pt-BR" b="0" dirty="0" smtClean="0"/>
              <a:t>IPS</a:t>
            </a:r>
            <a:r>
              <a:rPr lang="id-ID" b="0" dirty="0" smtClean="0"/>
              <a:t>) </a:t>
            </a:r>
            <a:r>
              <a:rPr lang="en-US" b="0" dirty="0" err="1" smtClean="0"/>
              <a:t>masih</a:t>
            </a:r>
            <a:r>
              <a:rPr lang="en-US" b="0" dirty="0" smtClean="0"/>
              <a:t> </a:t>
            </a:r>
            <a:r>
              <a:rPr lang="en-US" b="0" dirty="0" err="1"/>
              <a:t>dibawah</a:t>
            </a:r>
            <a:r>
              <a:rPr lang="en-US" b="0" dirty="0"/>
              <a:t> </a:t>
            </a:r>
            <a:r>
              <a:rPr lang="en-US" b="0" dirty="0" err="1"/>
              <a:t>capaian</a:t>
            </a:r>
            <a:r>
              <a:rPr lang="en-US" b="0" dirty="0"/>
              <a:t> </a:t>
            </a:r>
            <a:r>
              <a:rPr lang="en-US" b="0" dirty="0" err="1"/>
              <a:t>kota</a:t>
            </a:r>
            <a:r>
              <a:rPr lang="en-US" b="0" dirty="0"/>
              <a:t>, </a:t>
            </a:r>
            <a:r>
              <a:rPr lang="en-US" b="0" dirty="0" err="1"/>
              <a:t>provinsi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 smtClean="0"/>
              <a:t>nasional</a:t>
            </a:r>
            <a:r>
              <a:rPr lang="id-ID" b="0" dirty="0" smtClean="0"/>
              <a:t>. </a:t>
            </a:r>
            <a:r>
              <a:rPr lang="en-US" b="0" dirty="0" smtClean="0"/>
              <a:t> </a:t>
            </a:r>
            <a:r>
              <a:rPr lang="id-ID" b="0" dirty="0" smtClean="0"/>
              <a:t>Belum semua guru bersertifikat. Fasilitas laboratorium masih terbatas, dan tidak memiliki laboratorium bahasa</a:t>
            </a:r>
            <a:endParaRPr lang="en-US" b="0" dirty="0"/>
          </a:p>
        </p:txBody>
      </p:sp>
      <p:sp>
        <p:nvSpPr>
          <p:cNvPr id="6" name="Rectangle 5"/>
          <p:cNvSpPr/>
          <p:nvPr/>
        </p:nvSpPr>
        <p:spPr>
          <a:xfrm>
            <a:off x="5160" y="-1588"/>
            <a:ext cx="9906000" cy="7662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2400" b="1" dirty="0">
                <a:solidFill>
                  <a:schemeClr val="bg1"/>
                </a:solidFill>
              </a:rPr>
              <a:t>SMAS Islam Hasyim Asy Ari </a:t>
            </a:r>
            <a:r>
              <a:rPr lang="da-DK" sz="2400" b="1" dirty="0" smtClean="0">
                <a:solidFill>
                  <a:schemeClr val="bg1"/>
                </a:solidFill>
              </a:rPr>
              <a:t>Batu</a:t>
            </a:r>
            <a:endParaRPr lang="id-ID" sz="2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d-ID" sz="2400" b="1" dirty="0" smtClean="0">
                <a:solidFill>
                  <a:schemeClr val="bg1"/>
                </a:solidFill>
              </a:rPr>
              <a:t>Kota Batu</a:t>
            </a:r>
            <a:r>
              <a:rPr lang="es-ES" sz="2400" b="1" dirty="0" smtClean="0">
                <a:solidFill>
                  <a:schemeClr val="bg1"/>
                </a:solidFill>
              </a:rPr>
              <a:t>, </a:t>
            </a:r>
            <a:r>
              <a:rPr lang="es-ES" sz="2400" b="1" dirty="0">
                <a:solidFill>
                  <a:schemeClr val="bg1"/>
                </a:solidFill>
              </a:rPr>
              <a:t>Prov. </a:t>
            </a:r>
            <a:r>
              <a:rPr lang="id-ID" sz="2400" b="1" dirty="0" smtClean="0">
                <a:solidFill>
                  <a:schemeClr val="bg1"/>
                </a:solidFill>
              </a:rPr>
              <a:t>Jawa Timur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0" y="3717032"/>
            <a:ext cx="9900840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360000" rIns="360000">
            <a:spAutoFit/>
          </a:bodyPr>
          <a:lstStyle/>
          <a:p>
            <a:pPr>
              <a:defRPr/>
            </a:pPr>
            <a:r>
              <a:rPr lang="id-ID" sz="2400" b="1" dirty="0" smtClean="0"/>
              <a:t>Rekomendasi Intervensi</a:t>
            </a:r>
            <a:r>
              <a:rPr lang="id-ID" sz="2400" b="1" dirty="0"/>
              <a:t>: </a:t>
            </a:r>
          </a:p>
          <a:p>
            <a:pPr>
              <a:defRPr/>
            </a:pPr>
            <a:r>
              <a:rPr lang="id-ID" sz="2400" dirty="0">
                <a:solidFill>
                  <a:schemeClr val="tx2">
                    <a:lumMod val="50000"/>
                  </a:schemeClr>
                </a:solidFill>
              </a:rPr>
              <a:t>Peningkatan Kompetensi Guru dan Sertifikasi </a:t>
            </a:r>
            <a:r>
              <a:rPr lang="id-ID" sz="2400" dirty="0" smtClean="0">
                <a:solidFill>
                  <a:schemeClr val="tx2">
                    <a:lumMod val="50000"/>
                  </a:schemeClr>
                </a:solidFill>
              </a:rPr>
              <a:t>Guru</a:t>
            </a:r>
          </a:p>
          <a:p>
            <a:pPr>
              <a:defRPr/>
            </a:pPr>
            <a:r>
              <a:rPr lang="id-ID" sz="2400" dirty="0" smtClean="0">
                <a:solidFill>
                  <a:schemeClr val="tx2">
                    <a:lumMod val="50000"/>
                  </a:schemeClr>
                </a:solidFill>
              </a:rPr>
              <a:t>Peningkatan pelatihan guru terkait dengan semua mapel pada Program IPA dan IPS</a:t>
            </a:r>
          </a:p>
          <a:p>
            <a:pPr>
              <a:defRPr/>
            </a:pPr>
            <a:r>
              <a:rPr lang="id-ID" sz="2400" dirty="0" smtClean="0">
                <a:solidFill>
                  <a:schemeClr val="tx2">
                    <a:lumMod val="50000"/>
                  </a:schemeClr>
                </a:solidFill>
              </a:rPr>
              <a:t>Peningkatan fasilitas laboratorium, termasuk pengembangan laboratorium bahasa</a:t>
            </a:r>
            <a:r>
              <a:rPr lang="id-ID" sz="2400" dirty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8" name="Slide Number Placeholder 2"/>
          <p:cNvSpPr txBox="1"/>
          <p:nvPr/>
        </p:nvSpPr>
        <p:spPr>
          <a:xfrm>
            <a:off x="9372865" y="6492876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D5AE98C-15D9-458F-A510-09C1D3595E4F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594" y="77750"/>
            <a:ext cx="13163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NPSN = </a:t>
            </a:r>
            <a:r>
              <a:rPr lang="en-US" sz="1200" b="1" dirty="0">
                <a:solidFill>
                  <a:schemeClr val="bg1"/>
                </a:solidFill>
              </a:rPr>
              <a:t>20536831</a:t>
            </a:r>
          </a:p>
        </p:txBody>
      </p:sp>
    </p:spTree>
    <p:extLst>
      <p:ext uri="{BB962C8B-B14F-4D97-AF65-F5344CB8AC3E}">
        <p14:creationId xmlns:p14="http://schemas.microsoft.com/office/powerpoint/2010/main" val="339746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3"/>
            <a:ext cx="9849544" cy="977255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Mengapa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Perlu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Persiapan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Khusus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1124744"/>
            <a:ext cx="89154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Tahun</a:t>
            </a:r>
            <a:r>
              <a:rPr lang="en-US" dirty="0" smtClean="0"/>
              <a:t> 2014: </a:t>
            </a:r>
            <a:r>
              <a:rPr lang="en-US" dirty="0" err="1" smtClean="0"/>
              <a:t>Hajat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(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). Kita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, </a:t>
            </a:r>
            <a:r>
              <a:rPr lang="en-US" dirty="0" err="1" smtClean="0"/>
              <a:t>pelaksanaan</a:t>
            </a:r>
            <a:r>
              <a:rPr lang="en-US" dirty="0" smtClean="0"/>
              <a:t> UN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r>
              <a:rPr lang="en-US" dirty="0" smtClean="0"/>
              <a:t> 2013 </a:t>
            </a:r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Hajat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id-ID" dirty="0"/>
              <a:t>;</a:t>
            </a:r>
            <a:endParaRPr lang="en-US" dirty="0" smtClean="0"/>
          </a:p>
          <a:p>
            <a:pPr algn="just"/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pemangku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, </a:t>
            </a:r>
            <a:r>
              <a:rPr lang="en-US" dirty="0" err="1" smtClean="0"/>
              <a:t>khususnya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didik</a:t>
            </a:r>
            <a:r>
              <a:rPr lang="id-ID" dirty="0" smtClean="0"/>
              <a:t>;</a:t>
            </a:r>
            <a:endParaRPr lang="en-US" dirty="0" smtClean="0"/>
          </a:p>
          <a:p>
            <a:pPr algn="just"/>
            <a:r>
              <a:rPr lang="en-US" dirty="0" smtClean="0"/>
              <a:t>Kita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membuktikan</a:t>
            </a:r>
            <a:r>
              <a:rPr lang="en-US" dirty="0" smtClean="0"/>
              <a:t>,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melaksanakannya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id-ID" dirty="0"/>
              <a:t>;</a:t>
            </a:r>
            <a:endParaRPr lang="en-US" dirty="0" smtClean="0"/>
          </a:p>
          <a:p>
            <a:pPr algn="just"/>
            <a:r>
              <a:rPr lang="en-US" dirty="0" err="1" smtClean="0"/>
              <a:t>Cakupan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r>
              <a:rPr lang="en-US" dirty="0" smtClean="0"/>
              <a:t> 2013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(SD,SMP </a:t>
            </a:r>
            <a:r>
              <a:rPr lang="en-US" dirty="0" err="1" smtClean="0"/>
              <a:t>dan</a:t>
            </a:r>
            <a:r>
              <a:rPr lang="en-US" dirty="0" smtClean="0"/>
              <a:t> SMA/K</a:t>
            </a:r>
            <a:r>
              <a:rPr lang="en-US" dirty="0" smtClean="0"/>
              <a:t>)</a:t>
            </a:r>
            <a:r>
              <a:rPr lang="id-ID" dirty="0" smtClean="0"/>
              <a:t>; dan</a:t>
            </a:r>
            <a:r>
              <a:rPr lang="en-US" dirty="0" smtClean="0"/>
              <a:t> </a:t>
            </a:r>
            <a:endParaRPr lang="en-US" dirty="0" smtClean="0"/>
          </a:p>
          <a:p>
            <a:pPr algn="just"/>
            <a:r>
              <a:rPr lang="en-US" dirty="0" err="1" smtClean="0"/>
              <a:t>Kesiapan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modal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/>
          <p:nvPr/>
        </p:nvSpPr>
        <p:spPr>
          <a:xfrm>
            <a:off x="9372600" y="649287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CAFF59-AEA8-4C5D-9FC6-D16E1A041248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772816"/>
            <a:ext cx="9906000" cy="1154116"/>
            <a:chOff x="350839" y="2346325"/>
            <a:chExt cx="9011707" cy="1154116"/>
          </a:xfrm>
        </p:grpSpPr>
        <p:sp>
          <p:nvSpPr>
            <p:cNvPr id="4" name="Rounded Rectangle 6"/>
            <p:cNvSpPr>
              <a:spLocks noChangeArrowheads="1"/>
            </p:cNvSpPr>
            <p:nvPr/>
          </p:nvSpPr>
          <p:spPr bwMode="auto">
            <a:xfrm>
              <a:off x="2151460" y="2354266"/>
              <a:ext cx="7211086" cy="1146175"/>
            </a:xfrm>
            <a:custGeom>
              <a:avLst/>
              <a:gdLst>
                <a:gd name="T0" fmla="*/ 4037805 w 8075615"/>
                <a:gd name="T1" fmla="*/ 0 h 411480"/>
                <a:gd name="T2" fmla="*/ 8075605 w 8075615"/>
                <a:gd name="T3" fmla="*/ 204950 h 411480"/>
                <a:gd name="T4" fmla="*/ 4037805 w 8075615"/>
                <a:gd name="T5" fmla="*/ 409897 h 411480"/>
                <a:gd name="T6" fmla="*/ 0 w 8075615"/>
                <a:gd name="T7" fmla="*/ 204950 h 41148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20087 w 8075615"/>
                <a:gd name="T13" fmla="*/ 20087 h 411480"/>
                <a:gd name="T14" fmla="*/ 8055531 w 8075615"/>
                <a:gd name="T15" fmla="*/ 391393 h 411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75615" h="411480">
                  <a:moveTo>
                    <a:pt x="68580" y="0"/>
                  </a:moveTo>
                  <a:lnTo>
                    <a:pt x="68579" y="0"/>
                  </a:lnTo>
                  <a:cubicBezTo>
                    <a:pt x="30704" y="0"/>
                    <a:pt x="0" y="30704"/>
                    <a:pt x="0" y="68579"/>
                  </a:cubicBezTo>
                  <a:lnTo>
                    <a:pt x="0" y="342900"/>
                  </a:lnTo>
                  <a:cubicBezTo>
                    <a:pt x="0" y="380775"/>
                    <a:pt x="30704" y="411479"/>
                    <a:pt x="68579" y="411480"/>
                  </a:cubicBezTo>
                  <a:lnTo>
                    <a:pt x="8007035" y="411480"/>
                  </a:lnTo>
                  <a:cubicBezTo>
                    <a:pt x="8044910" y="411479"/>
                    <a:pt x="8075615" y="380775"/>
                    <a:pt x="8075615" y="342900"/>
                  </a:cubicBezTo>
                  <a:lnTo>
                    <a:pt x="8075615" y="68580"/>
                  </a:lnTo>
                  <a:cubicBezTo>
                    <a:pt x="8075615" y="30704"/>
                    <a:pt x="8044910" y="0"/>
                    <a:pt x="8007035" y="0"/>
                  </a:cubicBezTo>
                  <a:lnTo>
                    <a:pt x="68580" y="0"/>
                  </a:lnTo>
                  <a:close/>
                </a:path>
              </a:pathLst>
            </a:custGeom>
            <a:solidFill>
              <a:srgbClr val="DCE6F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endParaRPr>
            </a:p>
            <a:p>
              <a:r>
                <a:rPr lang="id-ID" sz="4000" b="1" dirty="0" smtClean="0">
                  <a:solidFill>
                    <a:schemeClr val="tx2">
                      <a:lumMod val="75000"/>
                    </a:schemeClr>
                  </a:solidFill>
                </a:rPr>
                <a:t>Pemanfaatan Hasil UN 2012/2013</a:t>
              </a:r>
              <a:endParaRPr lang="id-ID" sz="32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30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+mn-cs"/>
                </a:rPr>
                <a:t> </a:t>
              </a:r>
              <a:endParaRPr lang="en-GB" sz="3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5" name="Rounded Rectangle 7"/>
            <p:cNvSpPr>
              <a:spLocks noChangeArrowheads="1"/>
            </p:cNvSpPr>
            <p:nvPr/>
          </p:nvSpPr>
          <p:spPr bwMode="auto">
            <a:xfrm>
              <a:off x="350839" y="2346325"/>
              <a:ext cx="1511697" cy="1149350"/>
            </a:xfrm>
            <a:custGeom>
              <a:avLst/>
              <a:gdLst>
                <a:gd name="T0" fmla="*/ 31956627 w 865186"/>
                <a:gd name="T1" fmla="*/ 0 h 411480"/>
                <a:gd name="T2" fmla="*/ 63913202 w 865186"/>
                <a:gd name="T3" fmla="*/ 2147483647 h 411480"/>
                <a:gd name="T4" fmla="*/ 31956627 w 865186"/>
                <a:gd name="T5" fmla="*/ 2147483647 h 411480"/>
                <a:gd name="T6" fmla="*/ 0 w 865186"/>
                <a:gd name="T7" fmla="*/ 2147483647 h 41148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20087 w 865186"/>
                <a:gd name="T13" fmla="*/ 20087 h 411480"/>
                <a:gd name="T14" fmla="*/ 845099 w 865186"/>
                <a:gd name="T15" fmla="*/ 391393 h 411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5186" h="411480">
                  <a:moveTo>
                    <a:pt x="68580" y="0"/>
                  </a:moveTo>
                  <a:lnTo>
                    <a:pt x="68579" y="0"/>
                  </a:lnTo>
                  <a:cubicBezTo>
                    <a:pt x="30704" y="0"/>
                    <a:pt x="0" y="30704"/>
                    <a:pt x="0" y="68579"/>
                  </a:cubicBezTo>
                  <a:lnTo>
                    <a:pt x="0" y="342900"/>
                  </a:lnTo>
                  <a:cubicBezTo>
                    <a:pt x="0" y="380775"/>
                    <a:pt x="30704" y="411479"/>
                    <a:pt x="68579" y="411480"/>
                  </a:cubicBezTo>
                  <a:lnTo>
                    <a:pt x="796606" y="411480"/>
                  </a:lnTo>
                  <a:cubicBezTo>
                    <a:pt x="834481" y="411479"/>
                    <a:pt x="865186" y="380775"/>
                    <a:pt x="865186" y="342900"/>
                  </a:cubicBezTo>
                  <a:lnTo>
                    <a:pt x="865186" y="68580"/>
                  </a:lnTo>
                  <a:cubicBezTo>
                    <a:pt x="865186" y="30704"/>
                    <a:pt x="834481" y="0"/>
                    <a:pt x="796606" y="0"/>
                  </a:cubicBezTo>
                  <a:lnTo>
                    <a:pt x="68580" y="0"/>
                  </a:lnTo>
                  <a:close/>
                </a:path>
              </a:pathLst>
            </a:custGeom>
            <a:solidFill>
              <a:srgbClr val="FDEADA"/>
            </a:solidFill>
            <a:ln w="3172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id-ID" sz="4000">
                  <a:solidFill>
                    <a:srgbClr val="E46C0A"/>
                  </a:solidFill>
                  <a:latin typeface="Arial Rounded MT Bold" pitchFamily="34" charset="0"/>
                </a:rPr>
                <a:t>B</a:t>
              </a:r>
            </a:p>
          </p:txBody>
        </p:sp>
      </p:grp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994861" y="3150619"/>
            <a:ext cx="7926691" cy="1146175"/>
          </a:xfrm>
          <a:custGeom>
            <a:avLst/>
            <a:gdLst>
              <a:gd name="T0" fmla="*/ 4037805 w 8075615"/>
              <a:gd name="T1" fmla="*/ 0 h 411480"/>
              <a:gd name="T2" fmla="*/ 8075605 w 8075615"/>
              <a:gd name="T3" fmla="*/ 204950 h 411480"/>
              <a:gd name="T4" fmla="*/ 4037805 w 8075615"/>
              <a:gd name="T5" fmla="*/ 409897 h 411480"/>
              <a:gd name="T6" fmla="*/ 0 w 8075615"/>
              <a:gd name="T7" fmla="*/ 204950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6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id-ID" sz="3600" b="1" dirty="0" smtClean="0">
                <a:solidFill>
                  <a:schemeClr val="tx2">
                    <a:lumMod val="75000"/>
                  </a:schemeClr>
                </a:solidFill>
              </a:rPr>
              <a:t>B3. Pembinaan dan Intervensi Kebijakan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en-GB" sz="36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1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896248" y="4281489"/>
            <a:ext cx="4880769" cy="2441575"/>
            <a:chOff x="511082" y="1340768"/>
            <a:chExt cx="8890013" cy="4280077"/>
          </a:xfrm>
        </p:grpSpPr>
        <p:pic>
          <p:nvPicPr>
            <p:cNvPr id="4716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3795" y="1340768"/>
              <a:ext cx="8877300" cy="25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6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1714"/>
            <a:stretch>
              <a:fillRect/>
            </a:stretch>
          </p:blipFill>
          <p:spPr bwMode="auto">
            <a:xfrm>
              <a:off x="511082" y="3392392"/>
              <a:ext cx="8877300" cy="2228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796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smtClean="0">
                <a:solidFill>
                  <a:schemeClr val="accent6">
                    <a:lumMod val="75000"/>
                  </a:schemeClr>
                </a:solidFill>
              </a:rPr>
              <a:t>DAMPAK INTERVENSI KEBIJAKAN</a:t>
            </a:r>
            <a:endParaRPr lang="en-GB" sz="3600" b="1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92942" y="1512888"/>
          <a:ext cx="6840759" cy="20603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4176"/>
                <a:gridCol w="1224136"/>
                <a:gridCol w="1440160"/>
                <a:gridCol w="1387219"/>
                <a:gridCol w="1205068"/>
              </a:tblGrid>
              <a:tr h="633299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SEKOLAH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RERATA NILAI</a:t>
                      </a:r>
                      <a:endParaRPr lang="id-ID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 UN-MURNI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</a:rPr>
                        <a:t> KELULUSAN </a:t>
                      </a:r>
                    </a:p>
                    <a:p>
                      <a:pPr algn="ctr"/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</a:rPr>
                        <a:t>BERDASAR UN</a:t>
                      </a:r>
                      <a:r>
                        <a:rPr lang="id-ID" sz="2000" b="1" baseline="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</a:rPr>
                        <a:t>MURNI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27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7651">
                <a:tc>
                  <a:txBody>
                    <a:bodyPr/>
                    <a:lstStyle/>
                    <a:p>
                      <a:r>
                        <a:rPr lang="en-GB" sz="2000" smtClean="0"/>
                        <a:t>SMA</a:t>
                      </a:r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6,16</a:t>
                      </a:r>
                      <a:endParaRPr lang="en-GB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6,78</a:t>
                      </a:r>
                      <a:endParaRPr lang="en-GB" sz="20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62,55</a:t>
                      </a:r>
                      <a:endParaRPr lang="en-GB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76,99</a:t>
                      </a:r>
                      <a:endParaRPr lang="en-GB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898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SMK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5,94</a:t>
                      </a:r>
                      <a:endParaRPr lang="en-GB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6,14</a:t>
                      </a:r>
                      <a:endParaRPr lang="en-GB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58,2</a:t>
                      </a:r>
                      <a:endParaRPr lang="en-GB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73,78</a:t>
                      </a:r>
                      <a:endParaRPr lang="en-GB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7140" name="TextBox 4"/>
          <p:cNvSpPr txBox="1">
            <a:spLocks noChangeArrowheads="1"/>
          </p:cNvSpPr>
          <p:nvPr/>
        </p:nvSpPr>
        <p:spPr bwMode="auto">
          <a:xfrm>
            <a:off x="1155701" y="849313"/>
            <a:ext cx="854908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>
                <a:solidFill>
                  <a:srgbClr val="C00000"/>
                </a:solidFill>
                <a:latin typeface="Calibri" pitchFamily="34" charset="0"/>
              </a:rPr>
              <a:t>Perbandingan rerata nilai UN-Murni dan % kelulusannya </a:t>
            </a:r>
            <a:endParaRPr lang="id-ID">
              <a:solidFill>
                <a:srgbClr val="C00000"/>
              </a:solidFill>
              <a:latin typeface="Calibri" pitchFamily="34" charset="0"/>
            </a:endParaRPr>
          </a:p>
          <a:p>
            <a:pPr algn="r"/>
            <a:r>
              <a:rPr lang="en-GB">
                <a:solidFill>
                  <a:srgbClr val="C00000"/>
                </a:solidFill>
                <a:latin typeface="Calibri" pitchFamily="34" charset="0"/>
              </a:rPr>
              <a:t>pada 100 Kab/Kota yang mendapatkan intervensi kebijakan pada tahun 201</a:t>
            </a:r>
            <a:r>
              <a:rPr lang="id-ID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161660" y="784225"/>
            <a:ext cx="101158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-15478" y="4286251"/>
            <a:ext cx="4751785" cy="2455863"/>
            <a:chOff x="1028700" y="1264915"/>
            <a:chExt cx="8877300" cy="4479669"/>
          </a:xfrm>
        </p:grpSpPr>
        <p:pic>
          <p:nvPicPr>
            <p:cNvPr id="4716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8700" y="1264915"/>
              <a:ext cx="8877300" cy="25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6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b="10962"/>
            <a:stretch>
              <a:fillRect/>
            </a:stretch>
          </p:blipFill>
          <p:spPr bwMode="auto">
            <a:xfrm>
              <a:off x="1028700" y="3497163"/>
              <a:ext cx="8877300" cy="2247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" name="Straight Connector 9"/>
          <p:cNvCxnSpPr/>
          <p:nvPr/>
        </p:nvCxnSpPr>
        <p:spPr>
          <a:xfrm>
            <a:off x="2234010" y="4297363"/>
            <a:ext cx="0" cy="2311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15552" y="4273550"/>
            <a:ext cx="0" cy="23129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40531" y="4329113"/>
            <a:ext cx="0" cy="2311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98752" y="4306888"/>
            <a:ext cx="0" cy="2311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4318" y="4251483"/>
            <a:ext cx="460382" cy="2616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/>
              <a:t>SMA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60442" y="4277976"/>
            <a:ext cx="452368" cy="2616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/>
              <a:t>SMK</a:t>
            </a:r>
          </a:p>
        </p:txBody>
      </p:sp>
      <p:sp>
        <p:nvSpPr>
          <p:cNvPr id="47153" name="TextBox 20"/>
          <p:cNvSpPr txBox="1">
            <a:spLocks noChangeArrowheads="1"/>
          </p:cNvSpPr>
          <p:nvPr/>
        </p:nvSpPr>
        <p:spPr bwMode="auto">
          <a:xfrm>
            <a:off x="3590925" y="4292601"/>
            <a:ext cx="11620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UN Tahun 2010</a:t>
            </a:r>
          </a:p>
        </p:txBody>
      </p:sp>
      <p:sp>
        <p:nvSpPr>
          <p:cNvPr id="47154" name="TextBox 21"/>
          <p:cNvSpPr txBox="1">
            <a:spLocks noChangeArrowheads="1"/>
          </p:cNvSpPr>
          <p:nvPr/>
        </p:nvSpPr>
        <p:spPr bwMode="auto">
          <a:xfrm>
            <a:off x="3547931" y="5526088"/>
            <a:ext cx="11620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UN Tahun 2011</a:t>
            </a:r>
          </a:p>
        </p:txBody>
      </p:sp>
      <p:sp>
        <p:nvSpPr>
          <p:cNvPr id="47155" name="TextBox 22"/>
          <p:cNvSpPr txBox="1">
            <a:spLocks noChangeArrowheads="1"/>
          </p:cNvSpPr>
          <p:nvPr/>
        </p:nvSpPr>
        <p:spPr bwMode="auto">
          <a:xfrm>
            <a:off x="8604118" y="4300538"/>
            <a:ext cx="11620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UN Tahun 2010</a:t>
            </a:r>
          </a:p>
        </p:txBody>
      </p:sp>
      <p:sp>
        <p:nvSpPr>
          <p:cNvPr id="47156" name="TextBox 23"/>
          <p:cNvSpPr txBox="1">
            <a:spLocks noChangeArrowheads="1"/>
          </p:cNvSpPr>
          <p:nvPr/>
        </p:nvSpPr>
        <p:spPr bwMode="auto">
          <a:xfrm>
            <a:off x="8588639" y="5464176"/>
            <a:ext cx="11620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alibri" pitchFamily="34" charset="0"/>
              </a:rPr>
              <a:t>UN Tahun 2011</a:t>
            </a:r>
          </a:p>
        </p:txBody>
      </p:sp>
      <p:sp>
        <p:nvSpPr>
          <p:cNvPr id="47157" name="TextBox 24"/>
          <p:cNvSpPr txBox="1">
            <a:spLocks noChangeArrowheads="1"/>
          </p:cNvSpPr>
          <p:nvPr/>
        </p:nvSpPr>
        <p:spPr bwMode="auto">
          <a:xfrm>
            <a:off x="1785144" y="5084763"/>
            <a:ext cx="4603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6,16</a:t>
            </a:r>
          </a:p>
        </p:txBody>
      </p:sp>
      <p:sp>
        <p:nvSpPr>
          <p:cNvPr id="47158" name="TextBox 25"/>
          <p:cNvSpPr txBox="1">
            <a:spLocks noChangeArrowheads="1"/>
          </p:cNvSpPr>
          <p:nvPr/>
        </p:nvSpPr>
        <p:spPr bwMode="auto">
          <a:xfrm>
            <a:off x="2729310" y="6297614"/>
            <a:ext cx="4603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6,78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234010" y="4540250"/>
            <a:ext cx="48154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840531" y="4976813"/>
            <a:ext cx="15822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61" name="TextBox 30"/>
          <p:cNvSpPr txBox="1">
            <a:spLocks noChangeArrowheads="1"/>
          </p:cNvSpPr>
          <p:nvPr/>
        </p:nvSpPr>
        <p:spPr bwMode="auto">
          <a:xfrm>
            <a:off x="7381346" y="5099051"/>
            <a:ext cx="4603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5,94</a:t>
            </a:r>
          </a:p>
        </p:txBody>
      </p:sp>
      <p:sp>
        <p:nvSpPr>
          <p:cNvPr id="47162" name="TextBox 31"/>
          <p:cNvSpPr txBox="1">
            <a:spLocks noChangeArrowheads="1"/>
          </p:cNvSpPr>
          <p:nvPr/>
        </p:nvSpPr>
        <p:spPr bwMode="auto">
          <a:xfrm>
            <a:off x="8021109" y="6310313"/>
            <a:ext cx="4603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6,14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4292601" y="3962400"/>
            <a:ext cx="1511697" cy="2159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4" name="Slide Number Placeholder 2"/>
          <p:cNvSpPr txBox="1"/>
          <p:nvPr/>
        </p:nvSpPr>
        <p:spPr>
          <a:xfrm>
            <a:off x="9441657" y="6492876"/>
            <a:ext cx="464344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1600026-F2CE-4976-B1FA-1963A69DF636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sma 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90" y="0"/>
            <a:ext cx="97168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2"/>
          <p:cNvSpPr txBox="1"/>
          <p:nvPr/>
        </p:nvSpPr>
        <p:spPr>
          <a:xfrm>
            <a:off x="9372865" y="6492876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3E64A9B-A597-4EB6-A3F3-F77AFD941CB3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31021"/>
            <a:ext cx="9906000" cy="1362075"/>
          </a:xfrm>
          <a:solidFill>
            <a:schemeClr val="tx2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Implementasi </a:t>
            </a:r>
            <a:r>
              <a:rPr lang="id-ID" dirty="0">
                <a:solidFill>
                  <a:schemeClr val="bg1"/>
                </a:solidFill>
              </a:rPr>
              <a:t>kurikulum 2013</a:t>
            </a:r>
          </a:p>
        </p:txBody>
      </p:sp>
      <p:sp>
        <p:nvSpPr>
          <p:cNvPr id="4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6" name="Rounded Rectangle 7"/>
          <p:cNvSpPr>
            <a:spLocks noChangeArrowheads="1"/>
          </p:cNvSpPr>
          <p:nvPr/>
        </p:nvSpPr>
        <p:spPr bwMode="auto">
          <a:xfrm>
            <a:off x="4223866" y="1412776"/>
            <a:ext cx="1511697" cy="1149350"/>
          </a:xfrm>
          <a:custGeom>
            <a:avLst/>
            <a:gdLst>
              <a:gd name="T0" fmla="*/ 31956627 w 865186"/>
              <a:gd name="T1" fmla="*/ 0 h 411480"/>
              <a:gd name="T2" fmla="*/ 63913202 w 865186"/>
              <a:gd name="T3" fmla="*/ 2147483647 h 411480"/>
              <a:gd name="T4" fmla="*/ 31956627 w 865186"/>
              <a:gd name="T5" fmla="*/ 2147483647 h 411480"/>
              <a:gd name="T6" fmla="*/ 0 w 865186"/>
              <a:gd name="T7" fmla="*/ 2147483647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65186"/>
              <a:gd name="T13" fmla="*/ 20087 h 411480"/>
              <a:gd name="T14" fmla="*/ 845099 w 865186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5186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796606" y="411480"/>
                </a:lnTo>
                <a:cubicBezTo>
                  <a:pt x="834481" y="411479"/>
                  <a:pt x="865186" y="380775"/>
                  <a:pt x="865186" y="342900"/>
                </a:cubicBezTo>
                <a:lnTo>
                  <a:pt x="865186" y="68580"/>
                </a:lnTo>
                <a:cubicBezTo>
                  <a:pt x="865186" y="30704"/>
                  <a:pt x="834481" y="0"/>
                  <a:pt x="796606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FDEADA"/>
          </a:solidFill>
          <a:ln w="3172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d-ID" sz="4000" dirty="0" smtClean="0">
                <a:solidFill>
                  <a:srgbClr val="E46C0A"/>
                </a:solidFill>
                <a:latin typeface="Arial Rounded MT Bold" pitchFamily="34" charset="0"/>
              </a:rPr>
              <a:t>II</a:t>
            </a:r>
            <a:endParaRPr lang="id-ID" sz="4000" dirty="0">
              <a:solidFill>
                <a:srgbClr val="E46C0A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9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8"/>
          <p:cNvSpPr txBox="1">
            <a:spLocks noChangeArrowheads="1"/>
          </p:cNvSpPr>
          <p:nvPr/>
        </p:nvSpPr>
        <p:spPr bwMode="auto">
          <a:xfrm>
            <a:off x="0" y="-36513"/>
            <a:ext cx="9906000" cy="6461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dirty="0" smtClean="0">
                <a:solidFill>
                  <a:schemeClr val="bg1"/>
                </a:solidFill>
                <a:latin typeface="Calibri" pitchFamily="34" charset="0"/>
              </a:rPr>
              <a:t>Sistematika</a:t>
            </a:r>
            <a:endParaRPr lang="id-ID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9" name="Rounded Rectangle 6"/>
          <p:cNvSpPr>
            <a:spLocks noChangeArrowheads="1"/>
          </p:cNvSpPr>
          <p:nvPr/>
        </p:nvSpPr>
        <p:spPr bwMode="auto">
          <a:xfrm>
            <a:off x="2151460" y="2140797"/>
            <a:ext cx="7211086" cy="1146175"/>
          </a:xfrm>
          <a:custGeom>
            <a:avLst/>
            <a:gdLst>
              <a:gd name="T0" fmla="*/ 4037805 w 8075615"/>
              <a:gd name="T1" fmla="*/ 0 h 411480"/>
              <a:gd name="T2" fmla="*/ 8075605 w 8075615"/>
              <a:gd name="T3" fmla="*/ 204950 h 411480"/>
              <a:gd name="T4" fmla="*/ 4037805 w 8075615"/>
              <a:gd name="T5" fmla="*/ 409897 h 411480"/>
              <a:gd name="T6" fmla="*/ 0 w 8075615"/>
              <a:gd name="T7" fmla="*/ 204950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DCE6F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id-ID" sz="3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id-ID" sz="3000" b="1" dirty="0" smtClean="0">
                <a:solidFill>
                  <a:schemeClr val="tx2"/>
                </a:solidFill>
                <a:latin typeface="Calibri" pitchFamily="34" charset="0"/>
              </a:rPr>
              <a:t>Sensus Tanggapan Pemangku Kepentingan yang Melaksanakan Kurikulum 2013</a:t>
            </a:r>
            <a:endParaRPr lang="en-AU" sz="3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3079" name="Rounded Rectangle 7"/>
          <p:cNvSpPr>
            <a:spLocks noChangeArrowheads="1"/>
          </p:cNvSpPr>
          <p:nvPr/>
        </p:nvSpPr>
        <p:spPr bwMode="auto">
          <a:xfrm>
            <a:off x="350839" y="2132856"/>
            <a:ext cx="1511697" cy="1149350"/>
          </a:xfrm>
          <a:custGeom>
            <a:avLst/>
            <a:gdLst>
              <a:gd name="T0" fmla="*/ 31956627 w 865186"/>
              <a:gd name="T1" fmla="*/ 0 h 411480"/>
              <a:gd name="T2" fmla="*/ 63913202 w 865186"/>
              <a:gd name="T3" fmla="*/ 2147483647 h 411480"/>
              <a:gd name="T4" fmla="*/ 31956627 w 865186"/>
              <a:gd name="T5" fmla="*/ 2147483647 h 411480"/>
              <a:gd name="T6" fmla="*/ 0 w 865186"/>
              <a:gd name="T7" fmla="*/ 2147483647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65186"/>
              <a:gd name="T13" fmla="*/ 20087 h 411480"/>
              <a:gd name="T14" fmla="*/ 845099 w 865186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5186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796606" y="411480"/>
                </a:lnTo>
                <a:cubicBezTo>
                  <a:pt x="834481" y="411479"/>
                  <a:pt x="865186" y="380775"/>
                  <a:pt x="865186" y="342900"/>
                </a:cubicBezTo>
                <a:lnTo>
                  <a:pt x="865186" y="68580"/>
                </a:lnTo>
                <a:cubicBezTo>
                  <a:pt x="865186" y="30704"/>
                  <a:pt x="834481" y="0"/>
                  <a:pt x="796606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FDEADA"/>
          </a:solidFill>
          <a:ln w="3172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d-ID" sz="4000">
                <a:solidFill>
                  <a:srgbClr val="E46C0A"/>
                </a:solidFill>
                <a:latin typeface="Arial Rounded MT Bold" pitchFamily="34" charset="0"/>
              </a:rPr>
              <a:t>B</a:t>
            </a:r>
          </a:p>
        </p:txBody>
      </p:sp>
      <p:sp>
        <p:nvSpPr>
          <p:cNvPr id="15" name="Rounded Rectangle 6"/>
          <p:cNvSpPr>
            <a:spLocks noChangeArrowheads="1"/>
          </p:cNvSpPr>
          <p:nvPr/>
        </p:nvSpPr>
        <p:spPr bwMode="auto">
          <a:xfrm>
            <a:off x="2151460" y="844550"/>
            <a:ext cx="7211086" cy="1146175"/>
          </a:xfrm>
          <a:custGeom>
            <a:avLst/>
            <a:gdLst>
              <a:gd name="T0" fmla="*/ 4037805 w 8075615"/>
              <a:gd name="T1" fmla="*/ 0 h 411480"/>
              <a:gd name="T2" fmla="*/ 8075605 w 8075615"/>
              <a:gd name="T3" fmla="*/ 204950 h 411480"/>
              <a:gd name="T4" fmla="*/ 4037805 w 8075615"/>
              <a:gd name="T5" fmla="*/ 409897 h 411480"/>
              <a:gd name="T6" fmla="*/ 0 w 8075615"/>
              <a:gd name="T7" fmla="*/ 204950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DCE6F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Sekilas Tentang Kurikulum 2013</a:t>
            </a:r>
            <a:endParaRPr lang="en-GB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3081" name="Rounded Rectangle 7"/>
          <p:cNvSpPr>
            <a:spLocks noChangeArrowheads="1"/>
          </p:cNvSpPr>
          <p:nvPr/>
        </p:nvSpPr>
        <p:spPr bwMode="auto">
          <a:xfrm>
            <a:off x="350839" y="836613"/>
            <a:ext cx="1511697" cy="1149350"/>
          </a:xfrm>
          <a:custGeom>
            <a:avLst/>
            <a:gdLst>
              <a:gd name="T0" fmla="*/ 31956627 w 865186"/>
              <a:gd name="T1" fmla="*/ 0 h 411480"/>
              <a:gd name="T2" fmla="*/ 63913202 w 865186"/>
              <a:gd name="T3" fmla="*/ 2147483647 h 411480"/>
              <a:gd name="T4" fmla="*/ 31956627 w 865186"/>
              <a:gd name="T5" fmla="*/ 2147483647 h 411480"/>
              <a:gd name="T6" fmla="*/ 0 w 865186"/>
              <a:gd name="T7" fmla="*/ 2147483647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65186"/>
              <a:gd name="T13" fmla="*/ 20087 h 411480"/>
              <a:gd name="T14" fmla="*/ 845099 w 865186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5186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796606" y="411480"/>
                </a:lnTo>
                <a:cubicBezTo>
                  <a:pt x="834481" y="411479"/>
                  <a:pt x="865186" y="380775"/>
                  <a:pt x="865186" y="342900"/>
                </a:cubicBezTo>
                <a:lnTo>
                  <a:pt x="865186" y="68580"/>
                </a:lnTo>
                <a:cubicBezTo>
                  <a:pt x="865186" y="30704"/>
                  <a:pt x="834481" y="0"/>
                  <a:pt x="796606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FDEADA"/>
          </a:solidFill>
          <a:ln w="3172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d-ID" sz="4000">
                <a:solidFill>
                  <a:srgbClr val="E46C0A"/>
                </a:solidFill>
                <a:latin typeface="Arial Rounded MT Bold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589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5" name="Rounded Rectangle 6"/>
          <p:cNvSpPr>
            <a:spLocks noChangeArrowheads="1"/>
          </p:cNvSpPr>
          <p:nvPr/>
        </p:nvSpPr>
        <p:spPr bwMode="auto">
          <a:xfrm>
            <a:off x="2151460" y="2786881"/>
            <a:ext cx="7211086" cy="1146175"/>
          </a:xfrm>
          <a:custGeom>
            <a:avLst/>
            <a:gdLst>
              <a:gd name="T0" fmla="*/ 4037805 w 8075615"/>
              <a:gd name="T1" fmla="*/ 0 h 411480"/>
              <a:gd name="T2" fmla="*/ 8075605 w 8075615"/>
              <a:gd name="T3" fmla="*/ 204950 h 411480"/>
              <a:gd name="T4" fmla="*/ 4037805 w 8075615"/>
              <a:gd name="T5" fmla="*/ 409897 h 411480"/>
              <a:gd name="T6" fmla="*/ 0 w 8075615"/>
              <a:gd name="T7" fmla="*/ 204950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DCE6F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Sekilas Tentang Kurikulum 2013</a:t>
            </a:r>
            <a:endParaRPr lang="en-GB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3081" name="Rounded Rectangle 7"/>
          <p:cNvSpPr>
            <a:spLocks noChangeArrowheads="1"/>
          </p:cNvSpPr>
          <p:nvPr/>
        </p:nvSpPr>
        <p:spPr bwMode="auto">
          <a:xfrm>
            <a:off x="350839" y="2778944"/>
            <a:ext cx="1511697" cy="1149350"/>
          </a:xfrm>
          <a:custGeom>
            <a:avLst/>
            <a:gdLst>
              <a:gd name="T0" fmla="*/ 31956627 w 865186"/>
              <a:gd name="T1" fmla="*/ 0 h 411480"/>
              <a:gd name="T2" fmla="*/ 63913202 w 865186"/>
              <a:gd name="T3" fmla="*/ 2147483647 h 411480"/>
              <a:gd name="T4" fmla="*/ 31956627 w 865186"/>
              <a:gd name="T5" fmla="*/ 2147483647 h 411480"/>
              <a:gd name="T6" fmla="*/ 0 w 865186"/>
              <a:gd name="T7" fmla="*/ 2147483647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65186"/>
              <a:gd name="T13" fmla="*/ 20087 h 411480"/>
              <a:gd name="T14" fmla="*/ 845099 w 865186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5186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796606" y="411480"/>
                </a:lnTo>
                <a:cubicBezTo>
                  <a:pt x="834481" y="411479"/>
                  <a:pt x="865186" y="380775"/>
                  <a:pt x="865186" y="342900"/>
                </a:cubicBezTo>
                <a:lnTo>
                  <a:pt x="865186" y="68580"/>
                </a:lnTo>
                <a:cubicBezTo>
                  <a:pt x="865186" y="30704"/>
                  <a:pt x="834481" y="0"/>
                  <a:pt x="796606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FDEADA"/>
          </a:solidFill>
          <a:ln w="3172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d-ID" sz="4000">
                <a:solidFill>
                  <a:srgbClr val="E46C0A"/>
                </a:solidFill>
                <a:latin typeface="Arial Rounded MT Bold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589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5817096" y="3477201"/>
            <a:ext cx="4032448" cy="1296144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         SOSIALISASI</a:t>
            </a:r>
            <a:endParaRPr lang="id-ID" sz="2400" b="1" dirty="0"/>
          </a:p>
        </p:txBody>
      </p:sp>
      <p:sp>
        <p:nvSpPr>
          <p:cNvPr id="6" name="Pentagon 5"/>
          <p:cNvSpPr/>
          <p:nvPr/>
        </p:nvSpPr>
        <p:spPr>
          <a:xfrm>
            <a:off x="3973116" y="3477201"/>
            <a:ext cx="3140124" cy="1296144"/>
          </a:xfrm>
          <a:prstGeom prst="homePlate">
            <a:avLst/>
          </a:prstGeom>
          <a:solidFill>
            <a:schemeClr val="accent5">
              <a:lumMod val="75000"/>
              <a:alpha val="7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906000" cy="6206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d-ID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Kurikulum 2013 Telah Melalui Tahapan yang Seharusnya...</a:t>
            </a:r>
            <a:endParaRPr lang="id-ID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000672" y="3477201"/>
            <a:ext cx="2664296" cy="129614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      UJI PUBLIK</a:t>
            </a:r>
            <a:endParaRPr lang="id-ID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755281" y="3909253"/>
            <a:ext cx="1562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</a:rPr>
              <a:t>FINALISASI</a:t>
            </a:r>
            <a:endParaRPr lang="id-ID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47598" y="2541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2380173" y="4203527"/>
            <a:ext cx="19967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dirty="0" smtClean="0">
                <a:solidFill>
                  <a:srgbClr val="FFFF00"/>
                </a:solidFill>
              </a:rPr>
              <a:t>29 Nov – 23 Des 2012</a:t>
            </a:r>
            <a:endParaRPr lang="id-ID" sz="16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67254" y="4218767"/>
            <a:ext cx="2215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 smtClean="0">
                <a:solidFill>
                  <a:srgbClr val="FFFF00"/>
                </a:solidFill>
              </a:rPr>
              <a:t>24</a:t>
            </a:r>
            <a:r>
              <a:rPr lang="nb-NO" sz="1600" dirty="0" smtClean="0">
                <a:solidFill>
                  <a:srgbClr val="FFFF00"/>
                </a:solidFill>
              </a:rPr>
              <a:t> Des 2012</a:t>
            </a:r>
            <a:r>
              <a:rPr lang="id-ID" sz="1600" dirty="0" smtClean="0">
                <a:solidFill>
                  <a:srgbClr val="FFFF00"/>
                </a:solidFill>
              </a:rPr>
              <a:t> – Mar 2013</a:t>
            </a:r>
            <a:endParaRPr lang="id-ID" sz="16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55996" y="4197281"/>
            <a:ext cx="1441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 smtClean="0">
                <a:solidFill>
                  <a:srgbClr val="FFFF00"/>
                </a:solidFill>
              </a:rPr>
              <a:t>Jan – Juni 2013</a:t>
            </a:r>
            <a:endParaRPr lang="id-ID" sz="1600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68624" y="2060850"/>
            <a:ext cx="36004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d-ID" b="1" dirty="0" smtClean="0">
                <a:solidFill>
                  <a:srgbClr val="C00000"/>
                </a:solidFill>
              </a:rPr>
              <a:t>Metode Uji Publik: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Dialog Tatap Muka di 33 Provinsi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Dialog Virtual (Online)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Tertulis</a:t>
            </a:r>
            <a:endParaRPr lang="id-ID" dirty="0"/>
          </a:p>
        </p:txBody>
      </p:sp>
      <p:sp>
        <p:nvSpPr>
          <p:cNvPr id="32" name="Rectangle 31"/>
          <p:cNvSpPr/>
          <p:nvPr/>
        </p:nvSpPr>
        <p:spPr>
          <a:xfrm>
            <a:off x="6568282" y="692698"/>
            <a:ext cx="3281264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d-ID" b="1" dirty="0" smtClean="0">
                <a:solidFill>
                  <a:srgbClr val="C00000"/>
                </a:solidFill>
              </a:rPr>
              <a:t>Sosialisasi diberikan kepada: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Guru, Kepala Sekolah, pengawas Sekolah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Dinas Pendidikan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Lembaga/Organisasi Pendidikan (PGRI, LP Ma’arif, Muhammadiyah, Penabur,...)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Media Massa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....</a:t>
            </a:r>
            <a:endParaRPr lang="id-ID" dirty="0"/>
          </a:p>
        </p:txBody>
      </p:sp>
      <p:sp>
        <p:nvSpPr>
          <p:cNvPr id="34" name="Slide Number Placeholder 2"/>
          <p:cNvSpPr txBox="1"/>
          <p:nvPr/>
        </p:nvSpPr>
        <p:spPr>
          <a:xfrm>
            <a:off x="9372606" y="6492901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E669813-E8E6-49A3-B94E-07F4A4A97DC9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4" name="Up Arrow 23"/>
          <p:cNvSpPr/>
          <p:nvPr/>
        </p:nvSpPr>
        <p:spPr>
          <a:xfrm rot="10800000">
            <a:off x="7473280" y="3284984"/>
            <a:ext cx="936104" cy="216024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Down Arrow 24"/>
          <p:cNvSpPr/>
          <p:nvPr/>
        </p:nvSpPr>
        <p:spPr>
          <a:xfrm>
            <a:off x="2792760" y="3261177"/>
            <a:ext cx="720080" cy="21602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Rectangle 30"/>
          <p:cNvSpPr/>
          <p:nvPr/>
        </p:nvSpPr>
        <p:spPr>
          <a:xfrm>
            <a:off x="3512839" y="4989373"/>
            <a:ext cx="2952328" cy="1528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d-ID" b="1" dirty="0" smtClean="0">
                <a:solidFill>
                  <a:srgbClr val="C00000"/>
                </a:solidFill>
              </a:rPr>
              <a:t>Finalisasi Bersama: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Wapres, UKP4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Nara Sumber Nasional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BSNP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Pengarah</a:t>
            </a:r>
          </a:p>
        </p:txBody>
      </p:sp>
      <p:sp>
        <p:nvSpPr>
          <p:cNvPr id="33" name="Up Arrow 32"/>
          <p:cNvSpPr/>
          <p:nvPr/>
        </p:nvSpPr>
        <p:spPr>
          <a:xfrm>
            <a:off x="4664968" y="4773345"/>
            <a:ext cx="936104" cy="216024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Curved Right Arrow 34"/>
          <p:cNvSpPr/>
          <p:nvPr/>
        </p:nvSpPr>
        <p:spPr>
          <a:xfrm rot="5400000">
            <a:off x="5961112" y="2613107"/>
            <a:ext cx="432048" cy="1296144"/>
          </a:xfrm>
          <a:prstGeom prst="curv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36" name="Pentagon 35"/>
          <p:cNvSpPr/>
          <p:nvPr/>
        </p:nvSpPr>
        <p:spPr>
          <a:xfrm>
            <a:off x="56456" y="3477201"/>
            <a:ext cx="2592288" cy="1296144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PERUMUSAN</a:t>
            </a:r>
            <a:endParaRPr lang="id-ID" sz="2400" b="1" dirty="0"/>
          </a:p>
        </p:txBody>
      </p:sp>
      <p:sp>
        <p:nvSpPr>
          <p:cNvPr id="37" name="Rectangle 36"/>
          <p:cNvSpPr/>
          <p:nvPr/>
        </p:nvSpPr>
        <p:spPr>
          <a:xfrm>
            <a:off x="56456" y="4989369"/>
            <a:ext cx="2952328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id-ID" b="1" dirty="0" smtClean="0">
                <a:solidFill>
                  <a:srgbClr val="C00000"/>
                </a:solidFill>
              </a:rPr>
              <a:t>Perumusan Bersama: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Nara Sumber Nasional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BSNP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Pengarah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Tim Inti (Ahli)</a:t>
            </a:r>
          </a:p>
        </p:txBody>
      </p:sp>
      <p:sp>
        <p:nvSpPr>
          <p:cNvPr id="38" name="Up Arrow 37"/>
          <p:cNvSpPr/>
          <p:nvPr/>
        </p:nvSpPr>
        <p:spPr>
          <a:xfrm>
            <a:off x="848544" y="4773345"/>
            <a:ext cx="936104" cy="216024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39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15891" y="4419600"/>
            <a:ext cx="9439275" cy="1828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>
              <a:defRPr/>
            </a:pPr>
            <a:r>
              <a:rPr lang="id-ID" b="1" dirty="0">
                <a:solidFill>
                  <a:srgbClr val="0070C0"/>
                </a:solidFill>
              </a:rPr>
              <a:t>Pemantauan dan Evaluasi</a:t>
            </a:r>
          </a:p>
        </p:txBody>
      </p:sp>
      <p:sp>
        <p:nvSpPr>
          <p:cNvPr id="53" name="Curved Up Arrow 52"/>
          <p:cNvSpPr/>
          <p:nvPr/>
        </p:nvSpPr>
        <p:spPr>
          <a:xfrm flipH="1">
            <a:off x="245838" y="4419600"/>
            <a:ext cx="8018689" cy="1448380"/>
          </a:xfrm>
          <a:prstGeom prst="curvedUpArrow">
            <a:avLst>
              <a:gd name="adj1" fmla="val 20102"/>
              <a:gd name="adj2" fmla="val 43552"/>
              <a:gd name="adj3" fmla="val 21536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906000" cy="714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0" y="13564"/>
            <a:ext cx="990600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z="4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Peta Jalan Implementasi Kurikulum 2013</a:t>
            </a:r>
            <a:endParaRPr lang="en-GB" sz="4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116463" y="1828800"/>
            <a:ext cx="2492471" cy="2514600"/>
          </a:xfrm>
          <a:prstGeom prst="homePlate">
            <a:avLst>
              <a:gd name="adj" fmla="val 2633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" name="Chevron 2"/>
          <p:cNvSpPr/>
          <p:nvPr/>
        </p:nvSpPr>
        <p:spPr>
          <a:xfrm>
            <a:off x="2089150" y="1828800"/>
            <a:ext cx="2863850" cy="2514600"/>
          </a:xfrm>
          <a:prstGeom prst="chevron">
            <a:avLst>
              <a:gd name="adj" fmla="val 2633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4451350" y="1794329"/>
            <a:ext cx="2863850" cy="2514600"/>
          </a:xfrm>
          <a:prstGeom prst="chevron">
            <a:avLst>
              <a:gd name="adj" fmla="val 2633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6813550" y="1794329"/>
            <a:ext cx="2863850" cy="2514600"/>
          </a:xfrm>
          <a:prstGeom prst="chevron">
            <a:avLst>
              <a:gd name="adj" fmla="val 2633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10260" name="TextBox 36"/>
          <p:cNvSpPr txBox="1">
            <a:spLocks noChangeArrowheads="1"/>
          </p:cNvSpPr>
          <p:nvPr/>
        </p:nvSpPr>
        <p:spPr bwMode="auto">
          <a:xfrm>
            <a:off x="381001" y="1328744"/>
            <a:ext cx="1523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400" b="1">
                <a:solidFill>
                  <a:srgbClr val="C00000"/>
                </a:solidFill>
              </a:rPr>
              <a:t>2010-2011</a:t>
            </a:r>
          </a:p>
        </p:txBody>
      </p:sp>
      <p:sp>
        <p:nvSpPr>
          <p:cNvPr id="10261" name="TextBox 37"/>
          <p:cNvSpPr txBox="1">
            <a:spLocks noChangeArrowheads="1"/>
          </p:cNvSpPr>
          <p:nvPr/>
        </p:nvSpPr>
        <p:spPr bwMode="auto">
          <a:xfrm>
            <a:off x="2286000" y="1331918"/>
            <a:ext cx="1523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400" b="1">
                <a:solidFill>
                  <a:srgbClr val="C00000"/>
                </a:solidFill>
              </a:rPr>
              <a:t>2012-2013</a:t>
            </a:r>
          </a:p>
        </p:txBody>
      </p:sp>
      <p:sp>
        <p:nvSpPr>
          <p:cNvPr id="10262" name="TextBox 38"/>
          <p:cNvSpPr txBox="1">
            <a:spLocks noChangeArrowheads="1"/>
          </p:cNvSpPr>
          <p:nvPr/>
        </p:nvSpPr>
        <p:spPr bwMode="auto">
          <a:xfrm>
            <a:off x="4724401" y="1323981"/>
            <a:ext cx="1523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400" b="1">
                <a:solidFill>
                  <a:srgbClr val="C00000"/>
                </a:solidFill>
              </a:rPr>
              <a:t>2013-2015</a:t>
            </a:r>
          </a:p>
        </p:txBody>
      </p:sp>
      <p:sp>
        <p:nvSpPr>
          <p:cNvPr id="10263" name="TextBox 39"/>
          <p:cNvSpPr txBox="1">
            <a:spLocks noChangeArrowheads="1"/>
          </p:cNvSpPr>
          <p:nvPr/>
        </p:nvSpPr>
        <p:spPr bwMode="auto">
          <a:xfrm>
            <a:off x="7164392" y="1295406"/>
            <a:ext cx="1293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400" b="1">
                <a:solidFill>
                  <a:srgbClr val="C00000"/>
                </a:solidFill>
              </a:rPr>
              <a:t>2015-dst</a:t>
            </a:r>
          </a:p>
        </p:txBody>
      </p:sp>
      <p:sp>
        <p:nvSpPr>
          <p:cNvPr id="10264" name="Rectangle 3"/>
          <p:cNvSpPr>
            <a:spLocks noChangeArrowheads="1"/>
          </p:cNvSpPr>
          <p:nvPr/>
        </p:nvSpPr>
        <p:spPr bwMode="auto">
          <a:xfrm>
            <a:off x="128464" y="2348883"/>
            <a:ext cx="21602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rgbClr val="FFFF00"/>
                </a:solidFill>
              </a:rPr>
              <a:t>Pengembangan</a:t>
            </a:r>
          </a:p>
          <a:p>
            <a:pPr algn="ctr">
              <a:buFontTx/>
              <a:buChar char="-"/>
            </a:pPr>
            <a:r>
              <a:rPr lang="id-ID" sz="2000" b="1" dirty="0">
                <a:solidFill>
                  <a:schemeClr val="bg1"/>
                </a:solidFill>
              </a:rPr>
              <a:t>Kurikulum</a:t>
            </a:r>
          </a:p>
        </p:txBody>
      </p:sp>
      <p:sp>
        <p:nvSpPr>
          <p:cNvPr id="10265" name="Rectangle 10"/>
          <p:cNvSpPr>
            <a:spLocks noChangeArrowheads="1"/>
          </p:cNvSpPr>
          <p:nvPr/>
        </p:nvSpPr>
        <p:spPr bwMode="auto">
          <a:xfrm>
            <a:off x="2597150" y="2370138"/>
            <a:ext cx="19748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400" b="1">
                <a:solidFill>
                  <a:srgbClr val="FFFF00"/>
                </a:solidFill>
              </a:rPr>
              <a:t>Persiapan</a:t>
            </a:r>
          </a:p>
          <a:p>
            <a:pPr algn="ctr">
              <a:buFontTx/>
              <a:buChar char="-"/>
            </a:pPr>
            <a:r>
              <a:rPr lang="id-ID" sz="2000" b="1">
                <a:solidFill>
                  <a:schemeClr val="bg1"/>
                </a:solidFill>
              </a:rPr>
              <a:t>Buku</a:t>
            </a:r>
          </a:p>
          <a:p>
            <a:pPr algn="ctr">
              <a:buFontTx/>
              <a:buChar char="-"/>
            </a:pPr>
            <a:r>
              <a:rPr lang="id-ID" sz="2000" b="1">
                <a:solidFill>
                  <a:schemeClr val="bg1"/>
                </a:solidFill>
              </a:rPr>
              <a:t>Guru</a:t>
            </a:r>
          </a:p>
          <a:p>
            <a:pPr algn="ctr">
              <a:buFontTx/>
              <a:buChar char="-"/>
            </a:pPr>
            <a:r>
              <a:rPr lang="id-ID" sz="2000" b="1">
                <a:solidFill>
                  <a:schemeClr val="bg1"/>
                </a:solidFill>
              </a:rPr>
              <a:t>KS &amp; PS</a:t>
            </a:r>
          </a:p>
        </p:txBody>
      </p:sp>
      <p:sp>
        <p:nvSpPr>
          <p:cNvPr id="10266" name="Rectangle 12"/>
          <p:cNvSpPr>
            <a:spLocks noChangeArrowheads="1"/>
          </p:cNvSpPr>
          <p:nvPr/>
        </p:nvSpPr>
        <p:spPr bwMode="auto">
          <a:xfrm>
            <a:off x="4800600" y="2284419"/>
            <a:ext cx="23241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400" b="1">
                <a:solidFill>
                  <a:srgbClr val="FFFF00"/>
                </a:solidFill>
              </a:rPr>
              <a:t>Implementasi Bertahap:</a:t>
            </a:r>
          </a:p>
          <a:p>
            <a:pPr algn="ctr">
              <a:buFontTx/>
              <a:buChar char="-"/>
            </a:pPr>
            <a:r>
              <a:rPr lang="id-ID" sz="2000" b="1">
                <a:solidFill>
                  <a:schemeClr val="bg1"/>
                </a:solidFill>
              </a:rPr>
              <a:t>Guru, KS, PS</a:t>
            </a:r>
          </a:p>
          <a:p>
            <a:pPr algn="ctr">
              <a:buFontTx/>
              <a:buChar char="-"/>
            </a:pPr>
            <a:r>
              <a:rPr lang="id-ID" sz="2000" b="1">
                <a:solidFill>
                  <a:schemeClr val="bg1"/>
                </a:solidFill>
              </a:rPr>
              <a:t>Siswa</a:t>
            </a:r>
          </a:p>
          <a:p>
            <a:pPr algn="ctr">
              <a:buFontTx/>
              <a:buChar char="-"/>
            </a:pPr>
            <a:r>
              <a:rPr lang="id-ID" sz="2000" b="1">
                <a:solidFill>
                  <a:schemeClr val="bg1"/>
                </a:solidFill>
              </a:rPr>
              <a:t>Sekolah</a:t>
            </a:r>
          </a:p>
        </p:txBody>
      </p:sp>
      <p:sp>
        <p:nvSpPr>
          <p:cNvPr id="10267" name="Rectangle 24"/>
          <p:cNvSpPr>
            <a:spLocks noChangeArrowheads="1"/>
          </p:cNvSpPr>
          <p:nvPr/>
        </p:nvSpPr>
        <p:spPr bwMode="auto">
          <a:xfrm>
            <a:off x="7232650" y="2284419"/>
            <a:ext cx="20637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400" b="1" dirty="0">
                <a:solidFill>
                  <a:srgbClr val="FFFF00"/>
                </a:solidFill>
              </a:rPr>
              <a:t>Implementasi </a:t>
            </a:r>
            <a:r>
              <a:rPr lang="id-ID" sz="2400" b="1" dirty="0" smtClean="0">
                <a:solidFill>
                  <a:srgbClr val="FFFF00"/>
                </a:solidFill>
              </a:rPr>
              <a:t>Menyeluruh:</a:t>
            </a:r>
            <a:endParaRPr lang="id-ID" sz="2400" b="1" dirty="0">
              <a:solidFill>
                <a:srgbClr val="FFFF00"/>
              </a:solidFill>
            </a:endParaRPr>
          </a:p>
          <a:p>
            <a:pPr algn="ctr">
              <a:buFontTx/>
              <a:buChar char="-"/>
            </a:pPr>
            <a:r>
              <a:rPr lang="id-ID" sz="2000" b="1" dirty="0">
                <a:solidFill>
                  <a:schemeClr val="bg1"/>
                </a:solidFill>
              </a:rPr>
              <a:t>Guru, KS, PS</a:t>
            </a:r>
          </a:p>
          <a:p>
            <a:pPr algn="ctr">
              <a:buFontTx/>
              <a:buChar char="-"/>
            </a:pPr>
            <a:r>
              <a:rPr lang="id-ID" sz="2000" b="1" dirty="0">
                <a:solidFill>
                  <a:schemeClr val="bg1"/>
                </a:solidFill>
              </a:rPr>
              <a:t>Siswa</a:t>
            </a:r>
          </a:p>
          <a:p>
            <a:pPr algn="ctr">
              <a:buFontTx/>
              <a:buChar char="-"/>
            </a:pPr>
            <a:r>
              <a:rPr lang="id-ID" sz="2000" b="1" dirty="0">
                <a:solidFill>
                  <a:schemeClr val="bg1"/>
                </a:solidFill>
              </a:rPr>
              <a:t>Sekolah</a:t>
            </a:r>
          </a:p>
        </p:txBody>
      </p:sp>
      <p:sp>
        <p:nvSpPr>
          <p:cNvPr id="41" name="Curved Up Arrow 40"/>
          <p:cNvSpPr/>
          <p:nvPr/>
        </p:nvSpPr>
        <p:spPr>
          <a:xfrm flipH="1">
            <a:off x="805544" y="4465712"/>
            <a:ext cx="876654" cy="504056"/>
          </a:xfrm>
          <a:prstGeom prst="curvedUpArrow">
            <a:avLst>
              <a:gd name="adj1" fmla="val 36037"/>
              <a:gd name="adj2" fmla="val 74762"/>
              <a:gd name="adj3" fmla="val 32559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42" name="Curved Up Arrow 41"/>
          <p:cNvSpPr/>
          <p:nvPr/>
        </p:nvSpPr>
        <p:spPr>
          <a:xfrm flipH="1">
            <a:off x="2799272" y="4465712"/>
            <a:ext cx="876654" cy="504056"/>
          </a:xfrm>
          <a:prstGeom prst="curvedUpArrow">
            <a:avLst>
              <a:gd name="adj1" fmla="val 36037"/>
              <a:gd name="adj2" fmla="val 74762"/>
              <a:gd name="adj3" fmla="val 32559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43" name="Curved Up Arrow 42"/>
          <p:cNvSpPr/>
          <p:nvPr/>
        </p:nvSpPr>
        <p:spPr>
          <a:xfrm flipH="1">
            <a:off x="5054678" y="4419600"/>
            <a:ext cx="876654" cy="504056"/>
          </a:xfrm>
          <a:prstGeom prst="curvedUpArrow">
            <a:avLst>
              <a:gd name="adj1" fmla="val 36037"/>
              <a:gd name="adj2" fmla="val 74762"/>
              <a:gd name="adj3" fmla="val 32559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44" name="Curved Up Arrow 43"/>
          <p:cNvSpPr/>
          <p:nvPr/>
        </p:nvSpPr>
        <p:spPr>
          <a:xfrm flipH="1">
            <a:off x="1714149" y="4465712"/>
            <a:ext cx="876654" cy="504056"/>
          </a:xfrm>
          <a:prstGeom prst="curvedUpArrow">
            <a:avLst>
              <a:gd name="adj1" fmla="val 36037"/>
              <a:gd name="adj2" fmla="val 74762"/>
              <a:gd name="adj3" fmla="val 32559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45" name="Curved Up Arrow 44"/>
          <p:cNvSpPr/>
          <p:nvPr/>
        </p:nvSpPr>
        <p:spPr>
          <a:xfrm flipH="1">
            <a:off x="3886202" y="4419600"/>
            <a:ext cx="876654" cy="504056"/>
          </a:xfrm>
          <a:prstGeom prst="curvedUpArrow">
            <a:avLst>
              <a:gd name="adj1" fmla="val 36037"/>
              <a:gd name="adj2" fmla="val 74762"/>
              <a:gd name="adj3" fmla="val 32559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10283" name="TextBox 45"/>
          <p:cNvSpPr txBox="1">
            <a:spLocks noChangeArrowheads="1"/>
          </p:cNvSpPr>
          <p:nvPr/>
        </p:nvSpPr>
        <p:spPr bwMode="auto">
          <a:xfrm>
            <a:off x="5029204" y="4918075"/>
            <a:ext cx="961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Reflektif</a:t>
            </a:r>
          </a:p>
        </p:txBody>
      </p:sp>
      <p:sp>
        <p:nvSpPr>
          <p:cNvPr id="10284" name="TextBox 46"/>
          <p:cNvSpPr txBox="1">
            <a:spLocks noChangeArrowheads="1"/>
          </p:cNvSpPr>
          <p:nvPr/>
        </p:nvSpPr>
        <p:spPr bwMode="auto">
          <a:xfrm>
            <a:off x="714379" y="4964114"/>
            <a:ext cx="961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Reflektif</a:t>
            </a:r>
          </a:p>
        </p:txBody>
      </p:sp>
      <p:sp>
        <p:nvSpPr>
          <p:cNvPr id="10285" name="TextBox 47"/>
          <p:cNvSpPr txBox="1">
            <a:spLocks noChangeArrowheads="1"/>
          </p:cNvSpPr>
          <p:nvPr/>
        </p:nvSpPr>
        <p:spPr bwMode="auto">
          <a:xfrm>
            <a:off x="2851153" y="4964114"/>
            <a:ext cx="961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Reflektif</a:t>
            </a:r>
          </a:p>
        </p:txBody>
      </p:sp>
      <p:sp>
        <p:nvSpPr>
          <p:cNvPr id="10286" name="TextBox 48"/>
          <p:cNvSpPr txBox="1">
            <a:spLocks noChangeArrowheads="1"/>
          </p:cNvSpPr>
          <p:nvPr/>
        </p:nvSpPr>
        <p:spPr bwMode="auto">
          <a:xfrm>
            <a:off x="3886203" y="4964114"/>
            <a:ext cx="9185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Korektif</a:t>
            </a:r>
          </a:p>
        </p:txBody>
      </p:sp>
      <p:sp>
        <p:nvSpPr>
          <p:cNvPr id="10287" name="TextBox 49"/>
          <p:cNvSpPr txBox="1">
            <a:spLocks noChangeArrowheads="1"/>
          </p:cNvSpPr>
          <p:nvPr/>
        </p:nvSpPr>
        <p:spPr bwMode="auto">
          <a:xfrm>
            <a:off x="1824042" y="4953000"/>
            <a:ext cx="9185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Korektif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5385048" y="1066800"/>
            <a:ext cx="0" cy="54102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289" name="TextBox 51"/>
          <p:cNvSpPr txBox="1">
            <a:spLocks noChangeArrowheads="1"/>
          </p:cNvSpPr>
          <p:nvPr/>
        </p:nvSpPr>
        <p:spPr bwMode="auto">
          <a:xfrm>
            <a:off x="4945254" y="6477000"/>
            <a:ext cx="871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dirty="0"/>
              <a:t>Saat Ini</a:t>
            </a:r>
          </a:p>
        </p:txBody>
      </p:sp>
      <p:sp>
        <p:nvSpPr>
          <p:cNvPr id="10290" name="TextBox 53"/>
          <p:cNvSpPr txBox="1">
            <a:spLocks noChangeArrowheads="1"/>
          </p:cNvSpPr>
          <p:nvPr/>
        </p:nvSpPr>
        <p:spPr bwMode="auto">
          <a:xfrm>
            <a:off x="4623559" y="5517232"/>
            <a:ext cx="905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dirty="0"/>
              <a:t>Sumatif</a:t>
            </a:r>
          </a:p>
        </p:txBody>
      </p:sp>
      <p:sp>
        <p:nvSpPr>
          <p:cNvPr id="31" name="Slide Number Placeholder 2"/>
          <p:cNvSpPr txBox="1"/>
          <p:nvPr/>
        </p:nvSpPr>
        <p:spPr>
          <a:xfrm>
            <a:off x="9245600" y="6492881"/>
            <a:ext cx="660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4F575E-5C21-4FE5-99A4-AA3A724B27FD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6506" y="640040"/>
          <a:ext cx="89154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275"/>
                <a:gridCol w="1470959"/>
                <a:gridCol w="1415362"/>
                <a:gridCol w="1716191"/>
                <a:gridCol w="1872208"/>
                <a:gridCol w="1805405"/>
              </a:tblGrid>
              <a:tr h="364579">
                <a:tc rowSpan="2">
                  <a:txBody>
                    <a:bodyPr/>
                    <a:lstStyle/>
                    <a:p>
                      <a:pPr algn="ctr"/>
                      <a:r>
                        <a:rPr lang="id-ID" sz="2400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id-ID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2400" b="1" dirty="0" smtClean="0">
                          <a:solidFill>
                            <a:schemeClr val="bg1"/>
                          </a:solidFill>
                        </a:rPr>
                        <a:t>Jenjang</a:t>
                      </a:r>
                      <a:r>
                        <a:rPr lang="id-ID" sz="2400" b="1" baseline="0" dirty="0" smtClean="0">
                          <a:solidFill>
                            <a:schemeClr val="bg1"/>
                          </a:solidFill>
                        </a:rPr>
                        <a:t> Satuan</a:t>
                      </a:r>
                      <a:endParaRPr lang="id-ID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2400" b="1" dirty="0" smtClean="0">
                          <a:solidFill>
                            <a:schemeClr val="bg1"/>
                          </a:solidFill>
                        </a:rPr>
                        <a:t>Kelas</a:t>
                      </a:r>
                      <a:endParaRPr lang="id-ID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bg1"/>
                          </a:solidFill>
                        </a:rPr>
                        <a:t>Tahun</a:t>
                      </a:r>
                      <a:endParaRPr lang="id-ID" sz="2400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64579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id-ID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id-ID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id-ID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solidFill>
                      <a:srgbClr val="0070C0"/>
                    </a:solidFill>
                  </a:tcPr>
                </a:tc>
              </a:tr>
              <a:tr h="291663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1</a:t>
                      </a:r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SD</a:t>
                      </a:r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I</a:t>
                      </a:r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2%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100%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100%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1663">
                <a:tc>
                  <a:txBody>
                    <a:bodyPr/>
                    <a:lstStyle/>
                    <a:p>
                      <a:pPr algn="ctr"/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II</a:t>
                      </a:r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id-ID" sz="1800" b="1" dirty="0"/>
                    </a:p>
                  </a:txBody>
                  <a:tcPr marL="99060" marR="9906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100%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100%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1663">
                <a:tc>
                  <a:txBody>
                    <a:bodyPr/>
                    <a:lstStyle/>
                    <a:p>
                      <a:pPr algn="ctr"/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III</a:t>
                      </a:r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id-ID" sz="1800" b="1" dirty="0"/>
                    </a:p>
                  </a:txBody>
                  <a:tcPr marL="99060" marR="9906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800" b="1" dirty="0"/>
                    </a:p>
                  </a:txBody>
                  <a:tcPr marL="99060" marR="9906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100%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1663">
                <a:tc>
                  <a:txBody>
                    <a:bodyPr/>
                    <a:lstStyle/>
                    <a:p>
                      <a:pPr algn="ctr"/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IV</a:t>
                      </a:r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2%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100%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100%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1663">
                <a:tc>
                  <a:txBody>
                    <a:bodyPr/>
                    <a:lstStyle/>
                    <a:p>
                      <a:pPr algn="ctr"/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V</a:t>
                      </a:r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id-ID" sz="1800" b="1" dirty="0"/>
                    </a:p>
                  </a:txBody>
                  <a:tcPr marL="99060" marR="9906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100%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100%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1663">
                <a:tc>
                  <a:txBody>
                    <a:bodyPr/>
                    <a:lstStyle/>
                    <a:p>
                      <a:pPr algn="ctr"/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VI</a:t>
                      </a:r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id-ID" sz="1800" b="1" dirty="0"/>
                    </a:p>
                  </a:txBody>
                  <a:tcPr marL="99060" marR="9906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800" b="1" dirty="0"/>
                    </a:p>
                  </a:txBody>
                  <a:tcPr marL="99060" marR="9906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100%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1663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2</a:t>
                      </a:r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SMP</a:t>
                      </a:r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VII</a:t>
                      </a:r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4%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100%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100%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1663">
                <a:tc>
                  <a:txBody>
                    <a:bodyPr/>
                    <a:lstStyle/>
                    <a:p>
                      <a:pPr algn="ctr"/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endParaRPr lang="id-ID" sz="1800" b="1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VIII</a:t>
                      </a:r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id-ID" sz="1800" b="1" dirty="0"/>
                    </a:p>
                  </a:txBody>
                  <a:tcPr marL="99060" marR="9906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100%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100%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1663">
                <a:tc>
                  <a:txBody>
                    <a:bodyPr/>
                    <a:lstStyle/>
                    <a:p>
                      <a:pPr algn="ctr"/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IX</a:t>
                      </a:r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id-ID" sz="1800" b="1" dirty="0"/>
                    </a:p>
                  </a:txBody>
                  <a:tcPr marL="99060" marR="9906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800" b="1" dirty="0"/>
                    </a:p>
                  </a:txBody>
                  <a:tcPr marL="99060" marR="9906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100%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1663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3</a:t>
                      </a:r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1" dirty="0" smtClean="0"/>
                        <a:t>SMA/SMK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X</a:t>
                      </a:r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10%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100%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100%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1663">
                <a:tc>
                  <a:txBody>
                    <a:bodyPr/>
                    <a:lstStyle/>
                    <a:p>
                      <a:pPr algn="ctr"/>
                      <a:endParaRPr lang="id-ID" sz="1800" b="1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endParaRPr lang="id-ID" sz="1800" b="1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XI</a:t>
                      </a:r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id-ID" sz="1800" b="1" dirty="0"/>
                    </a:p>
                  </a:txBody>
                  <a:tcPr marL="99060" marR="9906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100%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100%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1663">
                <a:tc>
                  <a:txBody>
                    <a:bodyPr/>
                    <a:lstStyle/>
                    <a:p>
                      <a:pPr algn="ctr"/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/>
                        <a:t>XII</a:t>
                      </a:r>
                      <a:endParaRPr lang="id-ID" sz="18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id-ID" sz="1800" b="1" dirty="0"/>
                    </a:p>
                  </a:txBody>
                  <a:tcPr marL="99060" marR="9906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800" b="1" dirty="0"/>
                    </a:p>
                  </a:txBody>
                  <a:tcPr marL="99060" marR="9906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/>
                        <a:t>100%</a:t>
                      </a:r>
                      <a:endParaRPr lang="id-ID" sz="1800" b="1" dirty="0"/>
                    </a:p>
                  </a:txBody>
                  <a:tcPr marL="99060" marR="9906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0" y="-23812"/>
            <a:ext cx="9906000" cy="6445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d-ID" sz="4000" dirty="0" smtClean="0">
                <a:solidFill>
                  <a:schemeClr val="bg1"/>
                </a:solidFill>
                <a:latin typeface="Calibri" pitchFamily="34" charset="0"/>
              </a:rPr>
              <a:t>Skala</a:t>
            </a:r>
            <a:r>
              <a:rPr lang="id-ID" sz="4000" dirty="0" smtClean="0">
                <a:solidFill>
                  <a:srgbClr val="31859C"/>
                </a:solidFill>
                <a:latin typeface="Calibri" pitchFamily="34" charset="0"/>
              </a:rPr>
              <a:t> </a:t>
            </a:r>
            <a:r>
              <a:rPr lang="id-ID" sz="4000" dirty="0" smtClean="0">
                <a:solidFill>
                  <a:schemeClr val="bg1"/>
                </a:solidFill>
                <a:latin typeface="Calibri" pitchFamily="34" charset="0"/>
              </a:rPr>
              <a:t>Implementasi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Slide Number Placeholder 2"/>
          <p:cNvSpPr txBox="1"/>
          <p:nvPr/>
        </p:nvSpPr>
        <p:spPr>
          <a:xfrm>
            <a:off x="9372605" y="649288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>
              <a:defRPr/>
            </a:pPr>
            <a:fld id="{B2C429D2-7D33-40AA-B8F4-8E517CA1F4E9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rPr>
              <a:pPr algn="r">
                <a:defRPr/>
              </a:pPr>
              <a:t>48</a:t>
            </a:fld>
            <a:endParaRPr lang="id-ID" sz="11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464" y="5949280"/>
            <a:ext cx="634731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id-ID" dirty="0" smtClean="0"/>
              <a:t>Skala implementasi SD tahun 2014 adalah 100 kali tahun 2013</a:t>
            </a:r>
          </a:p>
          <a:p>
            <a:pPr>
              <a:buFontTx/>
              <a:buChar char="-"/>
            </a:pPr>
            <a:r>
              <a:rPr lang="id-ID" dirty="0" smtClean="0"/>
              <a:t>Skala implementasi SMP tahun 2014 adalah 50 kali tahun 2013</a:t>
            </a:r>
          </a:p>
          <a:p>
            <a:pPr>
              <a:buFontTx/>
              <a:buChar char="-"/>
            </a:pPr>
            <a:r>
              <a:rPr lang="id-ID" dirty="0" smtClean="0"/>
              <a:t>Skala implementasi SMA/K tahun 2014 adalah 10 kali tahun 2013</a:t>
            </a:r>
            <a:endParaRPr lang="id-ID" dirty="0"/>
          </a:p>
        </p:txBody>
      </p:sp>
      <p:sp>
        <p:nvSpPr>
          <p:cNvPr id="13" name="Right Arrow 12"/>
          <p:cNvSpPr/>
          <p:nvPr/>
        </p:nvSpPr>
        <p:spPr>
          <a:xfrm>
            <a:off x="6537176" y="6093296"/>
            <a:ext cx="2880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6897216" y="6095037"/>
            <a:ext cx="216024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b="1" dirty="0" smtClean="0"/>
              <a:t>Perlu persiapan yang lebih matang!!!</a:t>
            </a:r>
            <a:endParaRPr lang="id-ID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9" name="Rounded Rectangle 6"/>
          <p:cNvSpPr>
            <a:spLocks noChangeArrowheads="1"/>
          </p:cNvSpPr>
          <p:nvPr/>
        </p:nvSpPr>
        <p:spPr bwMode="auto">
          <a:xfrm>
            <a:off x="2151460" y="2786881"/>
            <a:ext cx="7211086" cy="1146175"/>
          </a:xfrm>
          <a:custGeom>
            <a:avLst/>
            <a:gdLst>
              <a:gd name="T0" fmla="*/ 4037805 w 8075615"/>
              <a:gd name="T1" fmla="*/ 0 h 411480"/>
              <a:gd name="T2" fmla="*/ 8075605 w 8075615"/>
              <a:gd name="T3" fmla="*/ 204950 h 411480"/>
              <a:gd name="T4" fmla="*/ 4037805 w 8075615"/>
              <a:gd name="T5" fmla="*/ 409897 h 411480"/>
              <a:gd name="T6" fmla="*/ 0 w 8075615"/>
              <a:gd name="T7" fmla="*/ 204950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DCE6F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id-ID" sz="3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id-ID" sz="3000" b="1" dirty="0" smtClean="0">
                <a:solidFill>
                  <a:schemeClr val="tx2"/>
                </a:solidFill>
                <a:latin typeface="Calibri" pitchFamily="34" charset="0"/>
              </a:rPr>
              <a:t>Sensus Tanggapan Pemangku Kepentingan yang Melaksanakan Kurikulum 2013</a:t>
            </a:r>
            <a:endParaRPr lang="en-AU" sz="3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3079" name="Rounded Rectangle 7"/>
          <p:cNvSpPr>
            <a:spLocks noChangeArrowheads="1"/>
          </p:cNvSpPr>
          <p:nvPr/>
        </p:nvSpPr>
        <p:spPr bwMode="auto">
          <a:xfrm>
            <a:off x="350839" y="2778940"/>
            <a:ext cx="1511697" cy="1149350"/>
          </a:xfrm>
          <a:custGeom>
            <a:avLst/>
            <a:gdLst>
              <a:gd name="T0" fmla="*/ 31956627 w 865186"/>
              <a:gd name="T1" fmla="*/ 0 h 411480"/>
              <a:gd name="T2" fmla="*/ 63913202 w 865186"/>
              <a:gd name="T3" fmla="*/ 2147483647 h 411480"/>
              <a:gd name="T4" fmla="*/ 31956627 w 865186"/>
              <a:gd name="T5" fmla="*/ 2147483647 h 411480"/>
              <a:gd name="T6" fmla="*/ 0 w 865186"/>
              <a:gd name="T7" fmla="*/ 2147483647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65186"/>
              <a:gd name="T13" fmla="*/ 20087 h 411480"/>
              <a:gd name="T14" fmla="*/ 845099 w 865186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5186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796606" y="411480"/>
                </a:lnTo>
                <a:cubicBezTo>
                  <a:pt x="834481" y="411479"/>
                  <a:pt x="865186" y="380775"/>
                  <a:pt x="865186" y="342900"/>
                </a:cubicBezTo>
                <a:lnTo>
                  <a:pt x="865186" y="68580"/>
                </a:lnTo>
                <a:cubicBezTo>
                  <a:pt x="865186" y="30704"/>
                  <a:pt x="834481" y="0"/>
                  <a:pt x="796606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FDEADA"/>
          </a:solidFill>
          <a:ln w="3172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d-ID" sz="4000">
                <a:solidFill>
                  <a:srgbClr val="E46C0A"/>
                </a:solidFill>
                <a:latin typeface="Arial Rounded MT Bold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589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8"/>
          <p:cNvSpPr txBox="1">
            <a:spLocks noChangeArrowheads="1"/>
          </p:cNvSpPr>
          <p:nvPr/>
        </p:nvSpPr>
        <p:spPr bwMode="auto">
          <a:xfrm>
            <a:off x="0" y="-36513"/>
            <a:ext cx="9906000" cy="6461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dirty="0" smtClean="0">
                <a:solidFill>
                  <a:schemeClr val="bg1"/>
                </a:solidFill>
                <a:latin typeface="Calibri" pitchFamily="34" charset="0"/>
              </a:rPr>
              <a:t>SISTEMATIKA</a:t>
            </a:r>
            <a:endParaRPr lang="id-ID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9" name="Rounded Rectangle 6"/>
          <p:cNvSpPr>
            <a:spLocks noChangeArrowheads="1"/>
          </p:cNvSpPr>
          <p:nvPr/>
        </p:nvSpPr>
        <p:spPr bwMode="auto">
          <a:xfrm>
            <a:off x="2151460" y="2140797"/>
            <a:ext cx="7211086" cy="1146175"/>
          </a:xfrm>
          <a:custGeom>
            <a:avLst/>
            <a:gdLst>
              <a:gd name="T0" fmla="*/ 4037805 w 8075615"/>
              <a:gd name="T1" fmla="*/ 0 h 411480"/>
              <a:gd name="T2" fmla="*/ 8075605 w 8075615"/>
              <a:gd name="T3" fmla="*/ 204950 h 411480"/>
              <a:gd name="T4" fmla="*/ 4037805 w 8075615"/>
              <a:gd name="T5" fmla="*/ 409897 h 411480"/>
              <a:gd name="T6" fmla="*/ 0 w 8075615"/>
              <a:gd name="T7" fmla="*/ 204950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DCE6F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r>
              <a:rPr lang="id-ID" sz="3200" b="1" dirty="0" smtClean="0">
                <a:solidFill>
                  <a:schemeClr val="tx2">
                    <a:lumMod val="75000"/>
                  </a:schemeClr>
                </a:solidFill>
              </a:rPr>
              <a:t>IMPELEMENTASI KURIKULUM 2013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 </a:t>
            </a:r>
            <a:endParaRPr lang="en-GB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3079" name="Rounded Rectangle 7"/>
          <p:cNvSpPr>
            <a:spLocks noChangeArrowheads="1"/>
          </p:cNvSpPr>
          <p:nvPr/>
        </p:nvSpPr>
        <p:spPr bwMode="auto">
          <a:xfrm>
            <a:off x="350839" y="2132856"/>
            <a:ext cx="1511697" cy="1149350"/>
          </a:xfrm>
          <a:custGeom>
            <a:avLst/>
            <a:gdLst>
              <a:gd name="T0" fmla="*/ 31956627 w 865186"/>
              <a:gd name="T1" fmla="*/ 0 h 411480"/>
              <a:gd name="T2" fmla="*/ 63913202 w 865186"/>
              <a:gd name="T3" fmla="*/ 2147483647 h 411480"/>
              <a:gd name="T4" fmla="*/ 31956627 w 865186"/>
              <a:gd name="T5" fmla="*/ 2147483647 h 411480"/>
              <a:gd name="T6" fmla="*/ 0 w 865186"/>
              <a:gd name="T7" fmla="*/ 2147483647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65186"/>
              <a:gd name="T13" fmla="*/ 20087 h 411480"/>
              <a:gd name="T14" fmla="*/ 845099 w 865186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5186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796606" y="411480"/>
                </a:lnTo>
                <a:cubicBezTo>
                  <a:pt x="834481" y="411479"/>
                  <a:pt x="865186" y="380775"/>
                  <a:pt x="865186" y="342900"/>
                </a:cubicBezTo>
                <a:lnTo>
                  <a:pt x="865186" y="68580"/>
                </a:lnTo>
                <a:cubicBezTo>
                  <a:pt x="865186" y="30704"/>
                  <a:pt x="834481" y="0"/>
                  <a:pt x="796606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FDEADA"/>
          </a:solidFill>
          <a:ln w="3172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d-ID" sz="4000" dirty="0" smtClean="0">
                <a:solidFill>
                  <a:srgbClr val="E46C0A"/>
                </a:solidFill>
                <a:latin typeface="Arial Rounded MT Bold" pitchFamily="34" charset="0"/>
              </a:rPr>
              <a:t>II</a:t>
            </a:r>
            <a:endParaRPr lang="id-ID" sz="4000" dirty="0">
              <a:solidFill>
                <a:srgbClr val="E46C0A"/>
              </a:solidFill>
              <a:latin typeface="Arial Rounded MT Bold" pitchFamily="34" charset="0"/>
            </a:endParaRPr>
          </a:p>
        </p:txBody>
      </p:sp>
      <p:sp>
        <p:nvSpPr>
          <p:cNvPr id="15" name="Rounded Rectangle 6"/>
          <p:cNvSpPr>
            <a:spLocks noChangeArrowheads="1"/>
          </p:cNvSpPr>
          <p:nvPr/>
        </p:nvSpPr>
        <p:spPr bwMode="auto">
          <a:xfrm>
            <a:off x="2151460" y="844550"/>
            <a:ext cx="7211086" cy="1146175"/>
          </a:xfrm>
          <a:custGeom>
            <a:avLst/>
            <a:gdLst>
              <a:gd name="T0" fmla="*/ 4037805 w 8075615"/>
              <a:gd name="T1" fmla="*/ 0 h 411480"/>
              <a:gd name="T2" fmla="*/ 8075605 w 8075615"/>
              <a:gd name="T3" fmla="*/ 204950 h 411480"/>
              <a:gd name="T4" fmla="*/ 4037805 w 8075615"/>
              <a:gd name="T5" fmla="*/ 409897 h 411480"/>
              <a:gd name="T6" fmla="*/ 0 w 8075615"/>
              <a:gd name="T7" fmla="*/ 204950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DCE6F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indent="3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000" b="1" dirty="0" smtClean="0">
                <a:solidFill>
                  <a:schemeClr val="tx2"/>
                </a:solidFill>
                <a:latin typeface="Calibri" pitchFamily="34" charset="0"/>
              </a:rPr>
              <a:t>UJIAN SEKOLAH DAN UJIAN NASIONAL</a:t>
            </a:r>
            <a:endParaRPr lang="en-AU" sz="3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3081" name="Rounded Rectangle 7"/>
          <p:cNvSpPr>
            <a:spLocks noChangeArrowheads="1"/>
          </p:cNvSpPr>
          <p:nvPr/>
        </p:nvSpPr>
        <p:spPr bwMode="auto">
          <a:xfrm>
            <a:off x="350839" y="836613"/>
            <a:ext cx="1511697" cy="1149350"/>
          </a:xfrm>
          <a:custGeom>
            <a:avLst/>
            <a:gdLst>
              <a:gd name="T0" fmla="*/ 31956627 w 865186"/>
              <a:gd name="T1" fmla="*/ 0 h 411480"/>
              <a:gd name="T2" fmla="*/ 63913202 w 865186"/>
              <a:gd name="T3" fmla="*/ 2147483647 h 411480"/>
              <a:gd name="T4" fmla="*/ 31956627 w 865186"/>
              <a:gd name="T5" fmla="*/ 2147483647 h 411480"/>
              <a:gd name="T6" fmla="*/ 0 w 865186"/>
              <a:gd name="T7" fmla="*/ 2147483647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65186"/>
              <a:gd name="T13" fmla="*/ 20087 h 411480"/>
              <a:gd name="T14" fmla="*/ 845099 w 865186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5186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796606" y="411480"/>
                </a:lnTo>
                <a:cubicBezTo>
                  <a:pt x="834481" y="411479"/>
                  <a:pt x="865186" y="380775"/>
                  <a:pt x="865186" y="342900"/>
                </a:cubicBezTo>
                <a:lnTo>
                  <a:pt x="865186" y="68580"/>
                </a:lnTo>
                <a:cubicBezTo>
                  <a:pt x="865186" y="30704"/>
                  <a:pt x="834481" y="0"/>
                  <a:pt x="796606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FDEADA"/>
          </a:solidFill>
          <a:ln w="3172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d-ID" sz="4000" dirty="0" smtClean="0">
                <a:solidFill>
                  <a:srgbClr val="E46C0A"/>
                </a:solidFill>
                <a:latin typeface="Arial Rounded MT Bold" pitchFamily="34" charset="0"/>
              </a:rPr>
              <a:t>I</a:t>
            </a:r>
            <a:endParaRPr lang="id-ID" sz="4000" dirty="0">
              <a:solidFill>
                <a:srgbClr val="E46C0A"/>
              </a:solidFill>
              <a:latin typeface="Arial Rounded MT Bold" pitchFamily="34" charset="0"/>
            </a:endParaRP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2145109" y="3506961"/>
            <a:ext cx="7211086" cy="1146175"/>
          </a:xfrm>
          <a:custGeom>
            <a:avLst/>
            <a:gdLst>
              <a:gd name="T0" fmla="*/ 4037805 w 8075615"/>
              <a:gd name="T1" fmla="*/ 0 h 411480"/>
              <a:gd name="T2" fmla="*/ 8075605 w 8075615"/>
              <a:gd name="T3" fmla="*/ 204950 h 411480"/>
              <a:gd name="T4" fmla="*/ 4037805 w 8075615"/>
              <a:gd name="T5" fmla="*/ 409897 h 411480"/>
              <a:gd name="T6" fmla="*/ 0 w 8075615"/>
              <a:gd name="T7" fmla="*/ 204950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DCE6F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r>
              <a:rPr lang="id-ID" sz="3200" b="1" dirty="0" smtClean="0">
                <a:solidFill>
                  <a:schemeClr val="tx2">
                    <a:lumMod val="75000"/>
                  </a:schemeClr>
                </a:solidFill>
              </a:rPr>
              <a:t>FAKTOR KUNCI KEBERHASILAN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 </a:t>
            </a:r>
            <a:endParaRPr lang="en-GB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" name="Rounded Rectangle 7"/>
          <p:cNvSpPr>
            <a:spLocks noChangeArrowheads="1"/>
          </p:cNvSpPr>
          <p:nvPr/>
        </p:nvSpPr>
        <p:spPr bwMode="auto">
          <a:xfrm>
            <a:off x="344488" y="3499020"/>
            <a:ext cx="1511697" cy="1149350"/>
          </a:xfrm>
          <a:custGeom>
            <a:avLst/>
            <a:gdLst>
              <a:gd name="T0" fmla="*/ 31956627 w 865186"/>
              <a:gd name="T1" fmla="*/ 0 h 411480"/>
              <a:gd name="T2" fmla="*/ 63913202 w 865186"/>
              <a:gd name="T3" fmla="*/ 2147483647 h 411480"/>
              <a:gd name="T4" fmla="*/ 31956627 w 865186"/>
              <a:gd name="T5" fmla="*/ 2147483647 h 411480"/>
              <a:gd name="T6" fmla="*/ 0 w 865186"/>
              <a:gd name="T7" fmla="*/ 2147483647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65186"/>
              <a:gd name="T13" fmla="*/ 20087 h 411480"/>
              <a:gd name="T14" fmla="*/ 845099 w 865186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5186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796606" y="411480"/>
                </a:lnTo>
                <a:cubicBezTo>
                  <a:pt x="834481" y="411479"/>
                  <a:pt x="865186" y="380775"/>
                  <a:pt x="865186" y="342900"/>
                </a:cubicBezTo>
                <a:lnTo>
                  <a:pt x="865186" y="68580"/>
                </a:lnTo>
                <a:cubicBezTo>
                  <a:pt x="865186" y="30704"/>
                  <a:pt x="834481" y="0"/>
                  <a:pt x="796606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FDEADA"/>
          </a:solidFill>
          <a:ln w="3172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d-ID" sz="4000" dirty="0" smtClean="0">
                <a:solidFill>
                  <a:srgbClr val="E46C0A"/>
                </a:solidFill>
                <a:latin typeface="Arial Rounded MT Bold" pitchFamily="34" charset="0"/>
              </a:rPr>
              <a:t>III</a:t>
            </a:r>
            <a:endParaRPr lang="id-ID" sz="4000" dirty="0">
              <a:solidFill>
                <a:srgbClr val="E46C0A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466031"/>
              </p:ext>
            </p:extLst>
          </p:nvPr>
        </p:nvGraphicFramePr>
        <p:xfrm>
          <a:off x="128464" y="764704"/>
          <a:ext cx="9649072" cy="5728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23"/>
          <p:cNvSpPr/>
          <p:nvPr/>
        </p:nvSpPr>
        <p:spPr>
          <a:xfrm>
            <a:off x="0" y="0"/>
            <a:ext cx="9906000" cy="9807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PENDAPAT GURU, KEPALA SEKOLAH DAN PENGAWAS 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MENGENAI </a:t>
            </a:r>
            <a:r>
              <a:rPr lang="id-ID" sz="2800" b="1" dirty="0" smtClean="0">
                <a:solidFill>
                  <a:schemeClr val="bg1"/>
                </a:solidFill>
              </a:rPr>
              <a:t>PEMAHAMAN</a:t>
            </a:r>
            <a:r>
              <a:rPr lang="id-ID" sz="2000" b="1" dirty="0" smtClean="0">
                <a:solidFill>
                  <a:schemeClr val="bg1"/>
                </a:solidFill>
              </a:rPr>
              <a:t> TENTANG TUJUAN KURIKULUM 2013: </a:t>
            </a:r>
            <a:r>
              <a:rPr lang="id-ID" sz="3200" b="1" dirty="0" smtClean="0">
                <a:solidFill>
                  <a:schemeClr val="bg1"/>
                </a:solidFill>
              </a:rPr>
              <a:t>SD</a:t>
            </a:r>
            <a:endParaRPr lang="id-ID" sz="3200" b="1" dirty="0"/>
          </a:p>
        </p:txBody>
      </p:sp>
      <p:sp>
        <p:nvSpPr>
          <p:cNvPr id="18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2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906000" cy="76470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PENDAPAT  GURU, KEPALA SEKOLAH DAN PENGAWAS 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MENGENAI </a:t>
            </a:r>
            <a:r>
              <a:rPr lang="id-ID" sz="2800" b="1" dirty="0" smtClean="0">
                <a:solidFill>
                  <a:schemeClr val="bg1"/>
                </a:solidFill>
              </a:rPr>
              <a:t>PEMAHAMAN</a:t>
            </a:r>
            <a:r>
              <a:rPr lang="id-ID" sz="2000" b="1" dirty="0" smtClean="0">
                <a:solidFill>
                  <a:schemeClr val="bg1"/>
                </a:solidFill>
              </a:rPr>
              <a:t> TENTANG TUJUAN KURIKULUM 2013:  </a:t>
            </a:r>
            <a:r>
              <a:rPr lang="id-ID" sz="3200" b="1" dirty="0" smtClean="0">
                <a:solidFill>
                  <a:schemeClr val="bg1"/>
                </a:solidFill>
              </a:rPr>
              <a:t>SMP</a:t>
            </a:r>
            <a:endParaRPr lang="id-ID" sz="3200" b="1" dirty="0"/>
          </a:p>
        </p:txBody>
      </p:sp>
      <p:sp>
        <p:nvSpPr>
          <p:cNvPr id="18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822795"/>
              </p:ext>
            </p:extLst>
          </p:nvPr>
        </p:nvGraphicFramePr>
        <p:xfrm>
          <a:off x="235572" y="986808"/>
          <a:ext cx="964907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529064" y="2154922"/>
            <a:ext cx="2984757" cy="1490102"/>
            <a:chOff x="5529064" y="2154922"/>
            <a:chExt cx="2984757" cy="1490102"/>
          </a:xfrm>
        </p:grpSpPr>
        <p:sp>
          <p:nvSpPr>
            <p:cNvPr id="2" name="TextBox 1"/>
            <p:cNvSpPr txBox="1"/>
            <p:nvPr/>
          </p:nvSpPr>
          <p:spPr>
            <a:xfrm>
              <a:off x="7401272" y="3068960"/>
              <a:ext cx="1112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dirty="0" smtClean="0"/>
                <a:t>Pengawas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97216" y="2564904"/>
              <a:ext cx="1589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dirty="0" smtClean="0"/>
                <a:t>Kepala Sekolah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77136" y="2154922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dirty="0" smtClean="0"/>
                <a:t>Guru</a:t>
              </a:r>
              <a:endParaRPr lang="en-US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5529064" y="2348880"/>
              <a:ext cx="648072" cy="350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6422776" y="2812286"/>
              <a:ext cx="525467" cy="3693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6957768" y="3356992"/>
              <a:ext cx="44350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43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906000" cy="9807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PENDAPAT GURU, KEPALA SEKOLAH DAN PENGAWAS 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TERHADAP </a:t>
            </a:r>
            <a:r>
              <a:rPr lang="id-ID" sz="2800" b="1" dirty="0" smtClean="0">
                <a:solidFill>
                  <a:schemeClr val="bg1"/>
                </a:solidFill>
              </a:rPr>
              <a:t>BUKU PEDOMAN </a:t>
            </a:r>
            <a:r>
              <a:rPr lang="id-ID" sz="2000" b="1" dirty="0" smtClean="0">
                <a:solidFill>
                  <a:schemeClr val="bg1"/>
                </a:solidFill>
              </a:rPr>
              <a:t>KURIKULUM 2013: </a:t>
            </a:r>
            <a:r>
              <a:rPr lang="id-ID" sz="3200" b="1" dirty="0" smtClean="0">
                <a:solidFill>
                  <a:schemeClr val="bg1"/>
                </a:solidFill>
              </a:rPr>
              <a:t>SD</a:t>
            </a:r>
            <a:endParaRPr lang="id-ID" sz="3200" b="1" dirty="0"/>
          </a:p>
        </p:txBody>
      </p:sp>
      <p:sp>
        <p:nvSpPr>
          <p:cNvPr id="18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026251"/>
              </p:ext>
            </p:extLst>
          </p:nvPr>
        </p:nvGraphicFramePr>
        <p:xfrm>
          <a:off x="247650" y="1124744"/>
          <a:ext cx="916984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123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906000" cy="9807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PENDAPAT GURU, KEPALA SEKOLAH DAN PENGAWAS 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TERHADAP </a:t>
            </a:r>
            <a:r>
              <a:rPr lang="id-ID" sz="2800" b="1" dirty="0" smtClean="0">
                <a:solidFill>
                  <a:schemeClr val="bg1"/>
                </a:solidFill>
              </a:rPr>
              <a:t>BUKU PEDOMAN </a:t>
            </a:r>
            <a:r>
              <a:rPr lang="id-ID" sz="2000" b="1" dirty="0" smtClean="0">
                <a:solidFill>
                  <a:schemeClr val="bg1"/>
                </a:solidFill>
              </a:rPr>
              <a:t>KURIKULUM 2013: </a:t>
            </a:r>
            <a:r>
              <a:rPr lang="id-ID" sz="3200" b="1" dirty="0" smtClean="0">
                <a:solidFill>
                  <a:schemeClr val="bg1"/>
                </a:solidFill>
              </a:rPr>
              <a:t>SMP</a:t>
            </a:r>
            <a:endParaRPr lang="id-ID" sz="3200" b="1" dirty="0"/>
          </a:p>
        </p:txBody>
      </p:sp>
      <p:sp>
        <p:nvSpPr>
          <p:cNvPr id="18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90928"/>
              </p:ext>
            </p:extLst>
          </p:nvPr>
        </p:nvGraphicFramePr>
        <p:xfrm>
          <a:off x="416496" y="1052736"/>
          <a:ext cx="907300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61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906000" cy="9807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PENDAPAT GURU, KEPALA SEKOLAH DAN PENGAWAS 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TERHADAP </a:t>
            </a:r>
            <a:r>
              <a:rPr lang="id-ID" sz="2800" b="1" dirty="0" smtClean="0">
                <a:solidFill>
                  <a:schemeClr val="bg1"/>
                </a:solidFill>
              </a:rPr>
              <a:t>MATERI PELATIHAN </a:t>
            </a:r>
            <a:r>
              <a:rPr lang="id-ID" sz="2000" b="1" dirty="0" smtClean="0">
                <a:solidFill>
                  <a:schemeClr val="bg1"/>
                </a:solidFill>
              </a:rPr>
              <a:t>KURIKULUM 2013: </a:t>
            </a:r>
            <a:r>
              <a:rPr lang="id-ID" sz="3200" b="1" dirty="0" smtClean="0">
                <a:solidFill>
                  <a:schemeClr val="bg1"/>
                </a:solidFill>
              </a:rPr>
              <a:t>SD</a:t>
            </a:r>
            <a:endParaRPr lang="id-ID" sz="3200" b="1" dirty="0"/>
          </a:p>
        </p:txBody>
      </p:sp>
      <p:sp>
        <p:nvSpPr>
          <p:cNvPr id="18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38049"/>
              </p:ext>
            </p:extLst>
          </p:nvPr>
        </p:nvGraphicFramePr>
        <p:xfrm>
          <a:off x="128464" y="1002084"/>
          <a:ext cx="9649072" cy="5490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861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906000" cy="9807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PENDAPAT GURU, KEPALA SEKOLAH DAN PENGAWAS 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TERHADAP </a:t>
            </a:r>
            <a:r>
              <a:rPr lang="id-ID" sz="2800" b="1" dirty="0" smtClean="0">
                <a:solidFill>
                  <a:schemeClr val="bg1"/>
                </a:solidFill>
              </a:rPr>
              <a:t>MATERI PELATIHAN </a:t>
            </a:r>
            <a:r>
              <a:rPr lang="id-ID" sz="2000" b="1" dirty="0" smtClean="0">
                <a:solidFill>
                  <a:schemeClr val="bg1"/>
                </a:solidFill>
              </a:rPr>
              <a:t>KURIKULUM 2013: </a:t>
            </a:r>
            <a:r>
              <a:rPr lang="id-ID" sz="3200" b="1" dirty="0" smtClean="0">
                <a:solidFill>
                  <a:schemeClr val="bg1"/>
                </a:solidFill>
              </a:rPr>
              <a:t>SMP</a:t>
            </a:r>
            <a:endParaRPr lang="id-ID" sz="3200" b="1" dirty="0"/>
          </a:p>
        </p:txBody>
      </p:sp>
      <p:sp>
        <p:nvSpPr>
          <p:cNvPr id="18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621695"/>
              </p:ext>
            </p:extLst>
          </p:nvPr>
        </p:nvGraphicFramePr>
        <p:xfrm>
          <a:off x="128464" y="1052736"/>
          <a:ext cx="9649072" cy="544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102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906000" cy="9807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PENDAPAT GURU, KEPALA SEKOLAH DAN PENGAWAS 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MENGENAI  </a:t>
            </a:r>
            <a:r>
              <a:rPr lang="id-ID" sz="2800" b="1" dirty="0" smtClean="0">
                <a:solidFill>
                  <a:schemeClr val="bg1"/>
                </a:solidFill>
              </a:rPr>
              <a:t>DAMPAK </a:t>
            </a:r>
            <a:r>
              <a:rPr lang="id-ID" sz="2000" b="1" dirty="0" smtClean="0">
                <a:solidFill>
                  <a:schemeClr val="bg1"/>
                </a:solidFill>
              </a:rPr>
              <a:t>KURIKULUM 2013 THD MURID: </a:t>
            </a:r>
            <a:r>
              <a:rPr lang="id-ID" sz="3200" b="1" dirty="0" smtClean="0">
                <a:solidFill>
                  <a:schemeClr val="bg1"/>
                </a:solidFill>
              </a:rPr>
              <a:t>SD</a:t>
            </a:r>
            <a:endParaRPr lang="id-ID" sz="3200" b="1" dirty="0"/>
          </a:p>
        </p:txBody>
      </p:sp>
      <p:sp>
        <p:nvSpPr>
          <p:cNvPr id="18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444595"/>
              </p:ext>
            </p:extLst>
          </p:nvPr>
        </p:nvGraphicFramePr>
        <p:xfrm>
          <a:off x="0" y="993328"/>
          <a:ext cx="9906000" cy="5604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6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906000" cy="9807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PENDAPAT GURU, KEPALA SEKOLAH DAN PENGAWAS 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MENGENAI  </a:t>
            </a:r>
            <a:r>
              <a:rPr lang="id-ID" sz="2800" b="1" dirty="0" smtClean="0">
                <a:solidFill>
                  <a:schemeClr val="bg1"/>
                </a:solidFill>
              </a:rPr>
              <a:t>DAMPAK </a:t>
            </a:r>
            <a:r>
              <a:rPr lang="id-ID" sz="2000" b="1" dirty="0" smtClean="0">
                <a:solidFill>
                  <a:schemeClr val="bg1"/>
                </a:solidFill>
              </a:rPr>
              <a:t>KURIKULUM 2013 THD MURID: </a:t>
            </a:r>
            <a:r>
              <a:rPr lang="id-ID" sz="3200" b="1" dirty="0" smtClean="0">
                <a:solidFill>
                  <a:schemeClr val="bg1"/>
                </a:solidFill>
              </a:rPr>
              <a:t>SMP</a:t>
            </a:r>
            <a:endParaRPr lang="id-ID" sz="3200" b="1" dirty="0"/>
          </a:p>
        </p:txBody>
      </p:sp>
      <p:sp>
        <p:nvSpPr>
          <p:cNvPr id="18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359825"/>
              </p:ext>
            </p:extLst>
          </p:nvPr>
        </p:nvGraphicFramePr>
        <p:xfrm>
          <a:off x="0" y="984944"/>
          <a:ext cx="9777536" cy="550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252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906000" cy="9807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PENDAPAT GURU, KEPALA SEKOLAH DAN PENGAWAS 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MENGENAI  </a:t>
            </a:r>
            <a:r>
              <a:rPr lang="id-ID" sz="2800" b="1" dirty="0" smtClean="0">
                <a:solidFill>
                  <a:schemeClr val="bg1"/>
                </a:solidFill>
              </a:rPr>
              <a:t>DAMPAK </a:t>
            </a:r>
            <a:r>
              <a:rPr lang="id-ID" sz="2000" b="1" dirty="0" smtClean="0">
                <a:solidFill>
                  <a:schemeClr val="bg1"/>
                </a:solidFill>
              </a:rPr>
              <a:t>KURIKULUM 2013 THD MURID: </a:t>
            </a:r>
            <a:r>
              <a:rPr lang="id-ID" sz="3200" b="1" dirty="0" smtClean="0">
                <a:solidFill>
                  <a:schemeClr val="bg1"/>
                </a:solidFill>
              </a:rPr>
              <a:t>SMA</a:t>
            </a:r>
            <a:endParaRPr lang="id-ID" sz="3200" b="1" dirty="0"/>
          </a:p>
        </p:txBody>
      </p:sp>
      <p:sp>
        <p:nvSpPr>
          <p:cNvPr id="18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58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22760"/>
              </p:ext>
            </p:extLst>
          </p:nvPr>
        </p:nvGraphicFramePr>
        <p:xfrm>
          <a:off x="56456" y="980728"/>
          <a:ext cx="9649072" cy="569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031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906000" cy="9807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PENDAPAT GURU, KEPALA SEKOLAH DAN PENGAWAS 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MENGENAI  </a:t>
            </a:r>
            <a:r>
              <a:rPr lang="id-ID" sz="2800" b="1" dirty="0" smtClean="0">
                <a:solidFill>
                  <a:schemeClr val="bg1"/>
                </a:solidFill>
              </a:rPr>
              <a:t>DAMPAK </a:t>
            </a:r>
            <a:r>
              <a:rPr lang="id-ID" sz="2000" b="1" dirty="0" smtClean="0">
                <a:solidFill>
                  <a:schemeClr val="bg1"/>
                </a:solidFill>
              </a:rPr>
              <a:t>KURIKULUM 2013 THD MURID: </a:t>
            </a:r>
            <a:r>
              <a:rPr lang="id-ID" sz="3200" b="1" dirty="0" smtClean="0">
                <a:solidFill>
                  <a:schemeClr val="bg1"/>
                </a:solidFill>
              </a:rPr>
              <a:t>SMK</a:t>
            </a:r>
            <a:endParaRPr lang="id-ID" sz="3200" b="1" dirty="0"/>
          </a:p>
        </p:txBody>
      </p:sp>
      <p:sp>
        <p:nvSpPr>
          <p:cNvPr id="18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152781"/>
              </p:ext>
            </p:extLst>
          </p:nvPr>
        </p:nvGraphicFramePr>
        <p:xfrm>
          <a:off x="56456" y="980728"/>
          <a:ext cx="9721080" cy="569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74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5097016" y="1268760"/>
            <a:ext cx="3888432" cy="42484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d-ID" sz="2400" dirty="0" smtClean="0">
                <a:solidFill>
                  <a:schemeClr val="bg2">
                    <a:lumMod val="10000"/>
                  </a:schemeClr>
                </a:solidFill>
              </a:rPr>
              <a:t>Kurikulum</a:t>
            </a:r>
            <a:endParaRPr lang="id-ID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20552" y="1412776"/>
            <a:ext cx="2016224" cy="20882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Rectangle 44"/>
          <p:cNvSpPr/>
          <p:nvPr/>
        </p:nvSpPr>
        <p:spPr>
          <a:xfrm>
            <a:off x="5169024" y="1412776"/>
            <a:ext cx="2016224" cy="2088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648072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Keterkaitan Kurikulum dan UN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7256" y="1412776"/>
            <a:ext cx="1656184" cy="20882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Kompetensi Lulusan</a:t>
            </a:r>
            <a:endParaRPr lang="id-ID" sz="2400" dirty="0"/>
          </a:p>
        </p:txBody>
      </p:sp>
      <p:sp>
        <p:nvSpPr>
          <p:cNvPr id="30" name="Pentagon 29"/>
          <p:cNvSpPr/>
          <p:nvPr/>
        </p:nvSpPr>
        <p:spPr>
          <a:xfrm>
            <a:off x="5241032" y="1484784"/>
            <a:ext cx="1872208" cy="936104"/>
          </a:xfrm>
          <a:prstGeom prst="homePlate">
            <a:avLst>
              <a:gd name="adj" fmla="val 235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Materi</a:t>
            </a:r>
            <a:endParaRPr lang="id-ID" sz="2400" dirty="0"/>
          </a:p>
        </p:txBody>
      </p:sp>
      <p:sp>
        <p:nvSpPr>
          <p:cNvPr id="31" name="Pentagon 30"/>
          <p:cNvSpPr/>
          <p:nvPr/>
        </p:nvSpPr>
        <p:spPr>
          <a:xfrm>
            <a:off x="5241032" y="2492896"/>
            <a:ext cx="1872208" cy="936104"/>
          </a:xfrm>
          <a:prstGeom prst="homePlate">
            <a:avLst>
              <a:gd name="adj" fmla="val 235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Proses</a:t>
            </a:r>
            <a:endParaRPr lang="id-ID" sz="2400" dirty="0"/>
          </a:p>
        </p:txBody>
      </p:sp>
      <p:sp>
        <p:nvSpPr>
          <p:cNvPr id="18" name="Pentagon 17"/>
          <p:cNvSpPr/>
          <p:nvPr/>
        </p:nvSpPr>
        <p:spPr>
          <a:xfrm>
            <a:off x="3008784" y="1412776"/>
            <a:ext cx="2016224" cy="2088232"/>
          </a:xfrm>
          <a:prstGeom prst="homePlate">
            <a:avLst>
              <a:gd name="adj" fmla="val 14526"/>
            </a:avLst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Pendidik dan Tenaga Kependidikan</a:t>
            </a:r>
            <a:endParaRPr lang="id-ID" sz="2400" dirty="0"/>
          </a:p>
        </p:txBody>
      </p:sp>
      <p:sp>
        <p:nvSpPr>
          <p:cNvPr id="20" name="Pentagon 19"/>
          <p:cNvSpPr/>
          <p:nvPr/>
        </p:nvSpPr>
        <p:spPr>
          <a:xfrm>
            <a:off x="992560" y="1484784"/>
            <a:ext cx="1872208" cy="576064"/>
          </a:xfrm>
          <a:prstGeom prst="homePlate">
            <a:avLst>
              <a:gd name="adj" fmla="val 2354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Sarpras</a:t>
            </a:r>
            <a:endParaRPr lang="id-ID" sz="2400" dirty="0"/>
          </a:p>
        </p:txBody>
      </p:sp>
      <p:sp>
        <p:nvSpPr>
          <p:cNvPr id="23" name="Pentagon 22"/>
          <p:cNvSpPr/>
          <p:nvPr/>
        </p:nvSpPr>
        <p:spPr>
          <a:xfrm>
            <a:off x="992560" y="2852936"/>
            <a:ext cx="1872208" cy="576064"/>
          </a:xfrm>
          <a:prstGeom prst="homePlate">
            <a:avLst>
              <a:gd name="adj" fmla="val 2354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Pengelolaan</a:t>
            </a:r>
            <a:endParaRPr lang="id-ID" sz="2400" dirty="0"/>
          </a:p>
        </p:txBody>
      </p:sp>
      <p:sp>
        <p:nvSpPr>
          <p:cNvPr id="28" name="Pentagon 27"/>
          <p:cNvSpPr/>
          <p:nvPr/>
        </p:nvSpPr>
        <p:spPr>
          <a:xfrm>
            <a:off x="992560" y="2132856"/>
            <a:ext cx="1872208" cy="648072"/>
          </a:xfrm>
          <a:prstGeom prst="homePlate">
            <a:avLst>
              <a:gd name="adj" fmla="val 2354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Pembiayaan</a:t>
            </a:r>
            <a:endParaRPr lang="id-ID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208584" y="692696"/>
            <a:ext cx="129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Satuan Pendidikan</a:t>
            </a:r>
            <a:endParaRPr lang="id-ID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469054" y="980728"/>
            <a:ext cx="54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PTK</a:t>
            </a:r>
            <a:endParaRPr lang="id-ID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385050" y="692696"/>
            <a:ext cx="129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Substansi Pendidikan</a:t>
            </a:r>
            <a:endParaRPr lang="id-ID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545290" y="692696"/>
            <a:ext cx="129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Peserta Didik</a:t>
            </a:r>
            <a:endParaRPr lang="id-ID" b="1" dirty="0"/>
          </a:p>
        </p:txBody>
      </p:sp>
      <p:sp>
        <p:nvSpPr>
          <p:cNvPr id="26" name="Rectangle 25"/>
          <p:cNvSpPr/>
          <p:nvPr/>
        </p:nvSpPr>
        <p:spPr>
          <a:xfrm>
            <a:off x="6609184" y="4077072"/>
            <a:ext cx="2304256" cy="10081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Penilaian</a:t>
            </a:r>
          </a:p>
          <a:p>
            <a:pPr algn="ctr"/>
            <a:r>
              <a:rPr lang="id-ID" sz="2400" dirty="0" smtClean="0">
                <a:solidFill>
                  <a:srgbClr val="FFFF00"/>
                </a:solidFill>
              </a:rPr>
              <a:t>(Termasuk UN)</a:t>
            </a:r>
            <a:endParaRPr lang="id-ID" sz="2400" dirty="0">
              <a:solidFill>
                <a:srgbClr val="FFFF00"/>
              </a:solidFill>
            </a:endParaRPr>
          </a:p>
        </p:txBody>
      </p:sp>
      <p:sp>
        <p:nvSpPr>
          <p:cNvPr id="27" name="Bent-Up Arrow 26"/>
          <p:cNvSpPr/>
          <p:nvPr/>
        </p:nvSpPr>
        <p:spPr>
          <a:xfrm flipH="1">
            <a:off x="5889104" y="3573016"/>
            <a:ext cx="720080" cy="1008112"/>
          </a:xfrm>
          <a:prstGeom prst="bent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Bent-Up Arrow 45"/>
          <p:cNvSpPr/>
          <p:nvPr/>
        </p:nvSpPr>
        <p:spPr>
          <a:xfrm flipH="1">
            <a:off x="3800872" y="3573016"/>
            <a:ext cx="2808312" cy="1008112"/>
          </a:xfrm>
          <a:prstGeom prst="bentUpArrow">
            <a:avLst>
              <a:gd name="adj1" fmla="val 17886"/>
              <a:gd name="adj2" fmla="val 20109"/>
              <a:gd name="adj3" fmla="val 2144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Bent-Up Arrow 48"/>
          <p:cNvSpPr/>
          <p:nvPr/>
        </p:nvSpPr>
        <p:spPr>
          <a:xfrm flipH="1">
            <a:off x="1928664" y="3573016"/>
            <a:ext cx="4680520" cy="1008112"/>
          </a:xfrm>
          <a:prstGeom prst="bentUpArrow">
            <a:avLst>
              <a:gd name="adj1" fmla="val 17886"/>
              <a:gd name="adj2" fmla="val 20109"/>
              <a:gd name="adj3" fmla="val 2144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Down Arrow 51"/>
          <p:cNvSpPr/>
          <p:nvPr/>
        </p:nvSpPr>
        <p:spPr>
          <a:xfrm>
            <a:off x="7833320" y="3573016"/>
            <a:ext cx="360040" cy="50405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TextBox 52"/>
          <p:cNvSpPr txBox="1"/>
          <p:nvPr/>
        </p:nvSpPr>
        <p:spPr>
          <a:xfrm>
            <a:off x="920552" y="5589240"/>
            <a:ext cx="676875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5725" indent="-85725">
              <a:buFontTx/>
              <a:buChar char="-"/>
            </a:pPr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Penilaian adalah bagian dari kurikulum</a:t>
            </a:r>
          </a:p>
          <a:p>
            <a:pPr marL="85725" indent="-85725">
              <a:buFontTx/>
              <a:buChar char="-"/>
            </a:pPr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UN dan Ujian Sekolah adalah bagian dari penilaian</a:t>
            </a:r>
          </a:p>
          <a:p>
            <a:pPr marL="85725" indent="-85725">
              <a:buFontTx/>
              <a:buChar char="-"/>
            </a:pPr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Penilaian adalah alat evaluasi yang berfungsi sebagai catu balik untuk pencapaian Standar Nasional Pendidikan</a:t>
            </a:r>
            <a:endParaRPr lang="id-ID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906000" cy="9807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PENDAPAT ORANG TUA DAN KOMITE SEKOLAH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TERHADAP KURIKULUM 2013 : </a:t>
            </a:r>
            <a:r>
              <a:rPr lang="id-ID" sz="3200" b="1" dirty="0" smtClean="0">
                <a:solidFill>
                  <a:schemeClr val="bg1"/>
                </a:solidFill>
              </a:rPr>
              <a:t>SD</a:t>
            </a:r>
            <a:endParaRPr lang="id-ID" sz="3200" b="1" dirty="0"/>
          </a:p>
        </p:txBody>
      </p:sp>
      <p:sp>
        <p:nvSpPr>
          <p:cNvPr id="18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980988"/>
              </p:ext>
            </p:extLst>
          </p:nvPr>
        </p:nvGraphicFramePr>
        <p:xfrm>
          <a:off x="200472" y="1052736"/>
          <a:ext cx="9577064" cy="544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502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906000" cy="9807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PENDAPAT ORANG TUA DAN KOMITE SEKOLAH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TERHADAP KURIKULUM 2013 : </a:t>
            </a:r>
            <a:r>
              <a:rPr lang="id-ID" sz="3200" b="1" dirty="0" smtClean="0">
                <a:solidFill>
                  <a:schemeClr val="bg1"/>
                </a:solidFill>
              </a:rPr>
              <a:t>SMP</a:t>
            </a:r>
            <a:endParaRPr lang="id-ID" sz="3200" b="1" dirty="0"/>
          </a:p>
        </p:txBody>
      </p:sp>
      <p:sp>
        <p:nvSpPr>
          <p:cNvPr id="18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887195"/>
              </p:ext>
            </p:extLst>
          </p:nvPr>
        </p:nvGraphicFramePr>
        <p:xfrm>
          <a:off x="200472" y="1052736"/>
          <a:ext cx="9505056" cy="562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201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906000" cy="9807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PENDAPAT ORANG TUA DAN KOMITE SEKOLAH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TERHADAP KURIKULUM 2013 : </a:t>
            </a:r>
            <a:r>
              <a:rPr lang="id-ID" sz="3200" b="1" dirty="0" smtClean="0">
                <a:solidFill>
                  <a:schemeClr val="bg1"/>
                </a:solidFill>
              </a:rPr>
              <a:t>SMA</a:t>
            </a:r>
            <a:endParaRPr lang="id-ID" sz="3200" b="1" dirty="0"/>
          </a:p>
        </p:txBody>
      </p:sp>
      <p:sp>
        <p:nvSpPr>
          <p:cNvPr id="18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62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132579"/>
              </p:ext>
            </p:extLst>
          </p:nvPr>
        </p:nvGraphicFramePr>
        <p:xfrm>
          <a:off x="128464" y="1052736"/>
          <a:ext cx="9649072" cy="544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527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906000" cy="9807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PENDAPAT ORANG TUA DAN KOMITE SEKOLAH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TERHADAP KURIKULUM 2013 : </a:t>
            </a:r>
            <a:r>
              <a:rPr lang="id-ID" sz="3200" b="1" dirty="0" smtClean="0">
                <a:solidFill>
                  <a:schemeClr val="bg1"/>
                </a:solidFill>
              </a:rPr>
              <a:t>SMK</a:t>
            </a:r>
            <a:endParaRPr lang="id-ID" sz="3200" b="1" dirty="0"/>
          </a:p>
        </p:txBody>
      </p:sp>
      <p:sp>
        <p:nvSpPr>
          <p:cNvPr id="18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63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40945"/>
              </p:ext>
            </p:extLst>
          </p:nvPr>
        </p:nvGraphicFramePr>
        <p:xfrm>
          <a:off x="272480" y="1124744"/>
          <a:ext cx="9505056" cy="5550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34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31021"/>
            <a:ext cx="9906000" cy="1362075"/>
          </a:xfrm>
          <a:solidFill>
            <a:schemeClr val="tx2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Faktor kunci keberhasilan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6" name="Rounded Rectangle 7"/>
          <p:cNvSpPr>
            <a:spLocks noChangeArrowheads="1"/>
          </p:cNvSpPr>
          <p:nvPr/>
        </p:nvSpPr>
        <p:spPr bwMode="auto">
          <a:xfrm>
            <a:off x="4223866" y="1412776"/>
            <a:ext cx="1511697" cy="1149350"/>
          </a:xfrm>
          <a:custGeom>
            <a:avLst/>
            <a:gdLst>
              <a:gd name="T0" fmla="*/ 31956627 w 865186"/>
              <a:gd name="T1" fmla="*/ 0 h 411480"/>
              <a:gd name="T2" fmla="*/ 63913202 w 865186"/>
              <a:gd name="T3" fmla="*/ 2147483647 h 411480"/>
              <a:gd name="T4" fmla="*/ 31956627 w 865186"/>
              <a:gd name="T5" fmla="*/ 2147483647 h 411480"/>
              <a:gd name="T6" fmla="*/ 0 w 865186"/>
              <a:gd name="T7" fmla="*/ 2147483647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65186"/>
              <a:gd name="T13" fmla="*/ 20087 h 411480"/>
              <a:gd name="T14" fmla="*/ 845099 w 865186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5186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796606" y="411480"/>
                </a:lnTo>
                <a:cubicBezTo>
                  <a:pt x="834481" y="411479"/>
                  <a:pt x="865186" y="380775"/>
                  <a:pt x="865186" y="342900"/>
                </a:cubicBezTo>
                <a:lnTo>
                  <a:pt x="865186" y="68580"/>
                </a:lnTo>
                <a:cubicBezTo>
                  <a:pt x="865186" y="30704"/>
                  <a:pt x="834481" y="0"/>
                  <a:pt x="796606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FDEADA"/>
          </a:solidFill>
          <a:ln w="3172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d-ID" sz="4000" dirty="0" smtClean="0">
                <a:solidFill>
                  <a:srgbClr val="E46C0A"/>
                </a:solidFill>
                <a:latin typeface="Arial Rounded MT Bold" pitchFamily="34" charset="0"/>
              </a:rPr>
              <a:t>III</a:t>
            </a:r>
            <a:endParaRPr lang="id-ID" sz="4000" dirty="0">
              <a:solidFill>
                <a:srgbClr val="E46C0A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8"/>
          <p:cNvSpPr txBox="1">
            <a:spLocks noChangeArrowheads="1"/>
          </p:cNvSpPr>
          <p:nvPr/>
        </p:nvSpPr>
        <p:spPr bwMode="auto">
          <a:xfrm>
            <a:off x="0" y="-36513"/>
            <a:ext cx="9906000" cy="6461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dirty="0" smtClean="0">
                <a:solidFill>
                  <a:schemeClr val="bg1"/>
                </a:solidFill>
                <a:latin typeface="Calibri" pitchFamily="34" charset="0"/>
              </a:rPr>
              <a:t>Sistematika</a:t>
            </a:r>
            <a:endParaRPr lang="id-ID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65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9" name="Rounded Rectangle 6"/>
          <p:cNvSpPr>
            <a:spLocks noChangeArrowheads="1"/>
          </p:cNvSpPr>
          <p:nvPr/>
        </p:nvSpPr>
        <p:spPr bwMode="auto">
          <a:xfrm>
            <a:off x="2151460" y="2140797"/>
            <a:ext cx="7211086" cy="1146175"/>
          </a:xfrm>
          <a:custGeom>
            <a:avLst/>
            <a:gdLst>
              <a:gd name="T0" fmla="*/ 4037805 w 8075615"/>
              <a:gd name="T1" fmla="*/ 0 h 411480"/>
              <a:gd name="T2" fmla="*/ 8075605 w 8075615"/>
              <a:gd name="T3" fmla="*/ 204950 h 411480"/>
              <a:gd name="T4" fmla="*/ 4037805 w 8075615"/>
              <a:gd name="T5" fmla="*/ 409897 h 411480"/>
              <a:gd name="T6" fmla="*/ 0 w 8075615"/>
              <a:gd name="T7" fmla="*/ 204950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DCE6F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id-ID" sz="3000" b="1" dirty="0" smtClean="0">
                <a:solidFill>
                  <a:schemeClr val="tx2"/>
                </a:solidFill>
                <a:latin typeface="Calibri" pitchFamily="34" charset="0"/>
              </a:rPr>
              <a:t>Faktor Kunci Keberhasilan Implementasi Kurikulum 2013 </a:t>
            </a:r>
            <a:endParaRPr lang="en-AU" sz="3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3079" name="Rounded Rectangle 7"/>
          <p:cNvSpPr>
            <a:spLocks noChangeArrowheads="1"/>
          </p:cNvSpPr>
          <p:nvPr/>
        </p:nvSpPr>
        <p:spPr bwMode="auto">
          <a:xfrm>
            <a:off x="350839" y="2132856"/>
            <a:ext cx="1511697" cy="1149350"/>
          </a:xfrm>
          <a:custGeom>
            <a:avLst/>
            <a:gdLst>
              <a:gd name="T0" fmla="*/ 31956627 w 865186"/>
              <a:gd name="T1" fmla="*/ 0 h 411480"/>
              <a:gd name="T2" fmla="*/ 63913202 w 865186"/>
              <a:gd name="T3" fmla="*/ 2147483647 h 411480"/>
              <a:gd name="T4" fmla="*/ 31956627 w 865186"/>
              <a:gd name="T5" fmla="*/ 2147483647 h 411480"/>
              <a:gd name="T6" fmla="*/ 0 w 865186"/>
              <a:gd name="T7" fmla="*/ 2147483647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65186"/>
              <a:gd name="T13" fmla="*/ 20087 h 411480"/>
              <a:gd name="T14" fmla="*/ 845099 w 865186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5186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796606" y="411480"/>
                </a:lnTo>
                <a:cubicBezTo>
                  <a:pt x="834481" y="411479"/>
                  <a:pt x="865186" y="380775"/>
                  <a:pt x="865186" y="342900"/>
                </a:cubicBezTo>
                <a:lnTo>
                  <a:pt x="865186" y="68580"/>
                </a:lnTo>
                <a:cubicBezTo>
                  <a:pt x="865186" y="30704"/>
                  <a:pt x="834481" y="0"/>
                  <a:pt x="796606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FDEADA"/>
          </a:solidFill>
          <a:ln w="3172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d-ID" sz="4000">
                <a:solidFill>
                  <a:srgbClr val="E46C0A"/>
                </a:solidFill>
                <a:latin typeface="Arial Rounded MT Bold" pitchFamily="34" charset="0"/>
              </a:rPr>
              <a:t>B</a:t>
            </a:r>
          </a:p>
        </p:txBody>
      </p:sp>
      <p:sp>
        <p:nvSpPr>
          <p:cNvPr id="15" name="Rounded Rectangle 6"/>
          <p:cNvSpPr>
            <a:spLocks noChangeArrowheads="1"/>
          </p:cNvSpPr>
          <p:nvPr/>
        </p:nvSpPr>
        <p:spPr bwMode="auto">
          <a:xfrm>
            <a:off x="2151460" y="844550"/>
            <a:ext cx="7211086" cy="1146175"/>
          </a:xfrm>
          <a:custGeom>
            <a:avLst/>
            <a:gdLst>
              <a:gd name="T0" fmla="*/ 4037805 w 8075615"/>
              <a:gd name="T1" fmla="*/ 0 h 411480"/>
              <a:gd name="T2" fmla="*/ 8075605 w 8075615"/>
              <a:gd name="T3" fmla="*/ 204950 h 411480"/>
              <a:gd name="T4" fmla="*/ 4037805 w 8075615"/>
              <a:gd name="T5" fmla="*/ 409897 h 411480"/>
              <a:gd name="T6" fmla="*/ 0 w 8075615"/>
              <a:gd name="T7" fmla="*/ 204950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DCE6F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Faktor Kunci Keberhasilan US/M dan UN</a:t>
            </a:r>
            <a:endParaRPr lang="en-GB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3081" name="Rounded Rectangle 7"/>
          <p:cNvSpPr>
            <a:spLocks noChangeArrowheads="1"/>
          </p:cNvSpPr>
          <p:nvPr/>
        </p:nvSpPr>
        <p:spPr bwMode="auto">
          <a:xfrm>
            <a:off x="350839" y="836613"/>
            <a:ext cx="1511697" cy="1149350"/>
          </a:xfrm>
          <a:custGeom>
            <a:avLst/>
            <a:gdLst>
              <a:gd name="T0" fmla="*/ 31956627 w 865186"/>
              <a:gd name="T1" fmla="*/ 0 h 411480"/>
              <a:gd name="T2" fmla="*/ 63913202 w 865186"/>
              <a:gd name="T3" fmla="*/ 2147483647 h 411480"/>
              <a:gd name="T4" fmla="*/ 31956627 w 865186"/>
              <a:gd name="T5" fmla="*/ 2147483647 h 411480"/>
              <a:gd name="T6" fmla="*/ 0 w 865186"/>
              <a:gd name="T7" fmla="*/ 2147483647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65186"/>
              <a:gd name="T13" fmla="*/ 20087 h 411480"/>
              <a:gd name="T14" fmla="*/ 845099 w 865186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5186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796606" y="411480"/>
                </a:lnTo>
                <a:cubicBezTo>
                  <a:pt x="834481" y="411479"/>
                  <a:pt x="865186" y="380775"/>
                  <a:pt x="865186" y="342900"/>
                </a:cubicBezTo>
                <a:lnTo>
                  <a:pt x="865186" y="68580"/>
                </a:lnTo>
                <a:cubicBezTo>
                  <a:pt x="865186" y="30704"/>
                  <a:pt x="834481" y="0"/>
                  <a:pt x="796606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FDEADA"/>
          </a:solidFill>
          <a:ln w="3172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d-ID" sz="4000">
                <a:solidFill>
                  <a:srgbClr val="E46C0A"/>
                </a:solidFill>
                <a:latin typeface="Arial Rounded MT Bold" pitchFamily="34" charset="0"/>
              </a:rPr>
              <a:t>A</a:t>
            </a:r>
          </a:p>
        </p:txBody>
      </p:sp>
      <p:sp>
        <p:nvSpPr>
          <p:cNvPr id="8" name="Rounded Rectangle 6"/>
          <p:cNvSpPr>
            <a:spLocks noChangeArrowheads="1"/>
          </p:cNvSpPr>
          <p:nvPr/>
        </p:nvSpPr>
        <p:spPr bwMode="auto">
          <a:xfrm>
            <a:off x="2145109" y="3434953"/>
            <a:ext cx="7211086" cy="1146175"/>
          </a:xfrm>
          <a:custGeom>
            <a:avLst/>
            <a:gdLst>
              <a:gd name="T0" fmla="*/ 4037805 w 8075615"/>
              <a:gd name="T1" fmla="*/ 0 h 411480"/>
              <a:gd name="T2" fmla="*/ 8075605 w 8075615"/>
              <a:gd name="T3" fmla="*/ 204950 h 411480"/>
              <a:gd name="T4" fmla="*/ 4037805 w 8075615"/>
              <a:gd name="T5" fmla="*/ 409897 h 411480"/>
              <a:gd name="T6" fmla="*/ 0 w 8075615"/>
              <a:gd name="T7" fmla="*/ 204950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DCE6F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id-ID" sz="3000" b="1" dirty="0" smtClean="0">
                <a:solidFill>
                  <a:schemeClr val="tx2"/>
                </a:solidFill>
                <a:latin typeface="Calibri" pitchFamily="34" charset="0"/>
              </a:rPr>
              <a:t>Contoh Analisis Faktor Kunci Keberhasilan</a:t>
            </a:r>
            <a:endParaRPr lang="en-AU" sz="3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" name="Rounded Rectangle 7"/>
          <p:cNvSpPr>
            <a:spLocks noChangeArrowheads="1"/>
          </p:cNvSpPr>
          <p:nvPr/>
        </p:nvSpPr>
        <p:spPr bwMode="auto">
          <a:xfrm>
            <a:off x="344488" y="3427012"/>
            <a:ext cx="1511697" cy="1149350"/>
          </a:xfrm>
          <a:custGeom>
            <a:avLst/>
            <a:gdLst>
              <a:gd name="T0" fmla="*/ 31956627 w 865186"/>
              <a:gd name="T1" fmla="*/ 0 h 411480"/>
              <a:gd name="T2" fmla="*/ 63913202 w 865186"/>
              <a:gd name="T3" fmla="*/ 2147483647 h 411480"/>
              <a:gd name="T4" fmla="*/ 31956627 w 865186"/>
              <a:gd name="T5" fmla="*/ 2147483647 h 411480"/>
              <a:gd name="T6" fmla="*/ 0 w 865186"/>
              <a:gd name="T7" fmla="*/ 2147483647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65186"/>
              <a:gd name="T13" fmla="*/ 20087 h 411480"/>
              <a:gd name="T14" fmla="*/ 845099 w 865186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5186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796606" y="411480"/>
                </a:lnTo>
                <a:cubicBezTo>
                  <a:pt x="834481" y="411479"/>
                  <a:pt x="865186" y="380775"/>
                  <a:pt x="865186" y="342900"/>
                </a:cubicBezTo>
                <a:lnTo>
                  <a:pt x="865186" y="68580"/>
                </a:lnTo>
                <a:cubicBezTo>
                  <a:pt x="865186" y="30704"/>
                  <a:pt x="834481" y="0"/>
                  <a:pt x="796606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FDEADA"/>
          </a:solidFill>
          <a:ln w="3172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d-ID" sz="4000" dirty="0">
                <a:solidFill>
                  <a:srgbClr val="E46C0A"/>
                </a:solidFill>
                <a:latin typeface="Arial Rounded MT Bold" pitchFamily="34" charset="0"/>
              </a:rPr>
              <a:t>C</a:t>
            </a: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2145109" y="4733085"/>
            <a:ext cx="7211086" cy="1146175"/>
          </a:xfrm>
          <a:custGeom>
            <a:avLst/>
            <a:gdLst>
              <a:gd name="T0" fmla="*/ 4037805 w 8075615"/>
              <a:gd name="T1" fmla="*/ 0 h 411480"/>
              <a:gd name="T2" fmla="*/ 8075605 w 8075615"/>
              <a:gd name="T3" fmla="*/ 204950 h 411480"/>
              <a:gd name="T4" fmla="*/ 4037805 w 8075615"/>
              <a:gd name="T5" fmla="*/ 409897 h 411480"/>
              <a:gd name="T6" fmla="*/ 0 w 8075615"/>
              <a:gd name="T7" fmla="*/ 204950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DCE6F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id-ID" sz="3000" b="1" dirty="0" smtClean="0">
                <a:solidFill>
                  <a:schemeClr val="tx2"/>
                </a:solidFill>
                <a:latin typeface="Calibri" pitchFamily="34" charset="0"/>
              </a:rPr>
              <a:t>Beberapa Isu Implementasi Kurikulum 2013</a:t>
            </a:r>
            <a:endParaRPr lang="en-AU" sz="3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12" name="Rounded Rectangle 7"/>
          <p:cNvSpPr>
            <a:spLocks noChangeArrowheads="1"/>
          </p:cNvSpPr>
          <p:nvPr/>
        </p:nvSpPr>
        <p:spPr bwMode="auto">
          <a:xfrm>
            <a:off x="344488" y="4725144"/>
            <a:ext cx="1511697" cy="1149350"/>
          </a:xfrm>
          <a:custGeom>
            <a:avLst/>
            <a:gdLst>
              <a:gd name="T0" fmla="*/ 31956627 w 865186"/>
              <a:gd name="T1" fmla="*/ 0 h 411480"/>
              <a:gd name="T2" fmla="*/ 63913202 w 865186"/>
              <a:gd name="T3" fmla="*/ 2147483647 h 411480"/>
              <a:gd name="T4" fmla="*/ 31956627 w 865186"/>
              <a:gd name="T5" fmla="*/ 2147483647 h 411480"/>
              <a:gd name="T6" fmla="*/ 0 w 865186"/>
              <a:gd name="T7" fmla="*/ 2147483647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65186"/>
              <a:gd name="T13" fmla="*/ 20087 h 411480"/>
              <a:gd name="T14" fmla="*/ 845099 w 865186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5186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796606" y="411480"/>
                </a:lnTo>
                <a:cubicBezTo>
                  <a:pt x="834481" y="411479"/>
                  <a:pt x="865186" y="380775"/>
                  <a:pt x="865186" y="342900"/>
                </a:cubicBezTo>
                <a:lnTo>
                  <a:pt x="865186" y="68580"/>
                </a:lnTo>
                <a:cubicBezTo>
                  <a:pt x="865186" y="30704"/>
                  <a:pt x="834481" y="0"/>
                  <a:pt x="796606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FDEADA"/>
          </a:solidFill>
          <a:ln w="3172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d-ID" sz="4000" dirty="0" smtClean="0">
                <a:solidFill>
                  <a:srgbClr val="E46C0A"/>
                </a:solidFill>
                <a:latin typeface="Arial Rounded MT Bold" pitchFamily="34" charset="0"/>
              </a:rPr>
              <a:t>D</a:t>
            </a:r>
            <a:endParaRPr lang="id-ID" sz="4000" dirty="0">
              <a:solidFill>
                <a:srgbClr val="E46C0A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66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5" name="Rounded Rectangle 6"/>
          <p:cNvSpPr>
            <a:spLocks noChangeArrowheads="1"/>
          </p:cNvSpPr>
          <p:nvPr/>
        </p:nvSpPr>
        <p:spPr bwMode="auto">
          <a:xfrm>
            <a:off x="2151460" y="2860873"/>
            <a:ext cx="7211086" cy="1146175"/>
          </a:xfrm>
          <a:custGeom>
            <a:avLst/>
            <a:gdLst>
              <a:gd name="T0" fmla="*/ 4037805 w 8075615"/>
              <a:gd name="T1" fmla="*/ 0 h 411480"/>
              <a:gd name="T2" fmla="*/ 8075605 w 8075615"/>
              <a:gd name="T3" fmla="*/ 204950 h 411480"/>
              <a:gd name="T4" fmla="*/ 4037805 w 8075615"/>
              <a:gd name="T5" fmla="*/ 409897 h 411480"/>
              <a:gd name="T6" fmla="*/ 0 w 8075615"/>
              <a:gd name="T7" fmla="*/ 204950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DCE6F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Faktor Kunci Keberhasilan US/M dan UN</a:t>
            </a:r>
            <a:endParaRPr lang="en-GB" sz="32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3081" name="Rounded Rectangle 7"/>
          <p:cNvSpPr>
            <a:spLocks noChangeArrowheads="1"/>
          </p:cNvSpPr>
          <p:nvPr/>
        </p:nvSpPr>
        <p:spPr bwMode="auto">
          <a:xfrm>
            <a:off x="350839" y="2852936"/>
            <a:ext cx="1511697" cy="1149350"/>
          </a:xfrm>
          <a:custGeom>
            <a:avLst/>
            <a:gdLst>
              <a:gd name="T0" fmla="*/ 31956627 w 865186"/>
              <a:gd name="T1" fmla="*/ 0 h 411480"/>
              <a:gd name="T2" fmla="*/ 63913202 w 865186"/>
              <a:gd name="T3" fmla="*/ 2147483647 h 411480"/>
              <a:gd name="T4" fmla="*/ 31956627 w 865186"/>
              <a:gd name="T5" fmla="*/ 2147483647 h 411480"/>
              <a:gd name="T6" fmla="*/ 0 w 865186"/>
              <a:gd name="T7" fmla="*/ 2147483647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65186"/>
              <a:gd name="T13" fmla="*/ 20087 h 411480"/>
              <a:gd name="T14" fmla="*/ 845099 w 865186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5186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796606" y="411480"/>
                </a:lnTo>
                <a:cubicBezTo>
                  <a:pt x="834481" y="411479"/>
                  <a:pt x="865186" y="380775"/>
                  <a:pt x="865186" y="342900"/>
                </a:cubicBezTo>
                <a:lnTo>
                  <a:pt x="865186" y="68580"/>
                </a:lnTo>
                <a:cubicBezTo>
                  <a:pt x="865186" y="30704"/>
                  <a:pt x="834481" y="0"/>
                  <a:pt x="796606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FDEADA"/>
          </a:solidFill>
          <a:ln w="3172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d-ID" sz="4000">
                <a:solidFill>
                  <a:srgbClr val="E46C0A"/>
                </a:solidFill>
                <a:latin typeface="Arial Rounded MT Bold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673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648072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Perbedaan US/M dan UN</a:t>
            </a:r>
            <a:endParaRPr lang="id-ID" dirty="0">
              <a:solidFill>
                <a:schemeClr val="bg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28464" y="908720"/>
          <a:ext cx="972108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88"/>
                <a:gridCol w="1954584"/>
                <a:gridCol w="4032448"/>
                <a:gridCol w="324036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No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Komponen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UN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US/M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Penyelenggara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BSNP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Sekolah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Kisi-kisi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BSNP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BSNP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Soal</a:t>
                      </a:r>
                      <a:r>
                        <a:rPr lang="id-ID" sz="2000" b="1" baseline="0" dirty="0" smtClean="0">
                          <a:solidFill>
                            <a:srgbClr val="0070C0"/>
                          </a:solidFill>
                        </a:rPr>
                        <a:t> kontrol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Tidak</a:t>
                      </a:r>
                      <a:r>
                        <a:rPr lang="id-ID" sz="2000" b="1" baseline="0" dirty="0" smtClean="0">
                          <a:solidFill>
                            <a:srgbClr val="0070C0"/>
                          </a:solidFill>
                        </a:rPr>
                        <a:t> ada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Kemdikbud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Penyediaan soal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BSNP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Pemprov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Pelaksanaan (penggandaan,</a:t>
                      </a:r>
                      <a:r>
                        <a:rPr lang="id-ID" sz="2000" b="1" baseline="0" dirty="0" smtClean="0">
                          <a:solidFill>
                            <a:srgbClr val="0070C0"/>
                          </a:solidFill>
                        </a:rPr>
                        <a:t> distribusi, pengawasan)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Kemdikbud</a:t>
                      </a:r>
                      <a:r>
                        <a:rPr lang="id-ID" sz="2000" b="1" baseline="0" dirty="0" smtClean="0">
                          <a:solidFill>
                            <a:srgbClr val="0070C0"/>
                          </a:solidFill>
                        </a:rPr>
                        <a:t>, Pemprov, PTN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Pemkab/kot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Pengolahan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Puspendik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Pemkab/kot dan data</a:t>
                      </a:r>
                      <a:r>
                        <a:rPr lang="id-ID" sz="2000" b="1" baseline="0" dirty="0" smtClean="0">
                          <a:solidFill>
                            <a:srgbClr val="0070C0"/>
                          </a:solidFill>
                        </a:rPr>
                        <a:t> nilai dilaporkan ke Puspendik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Pemanfaatan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Kelulusan,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Tiket masuk ke jenjang berikutnya,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Pemetaan, dan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Intervensi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>
                        <a:buFontTx/>
                        <a:buChar char="-"/>
                      </a:pPr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Tiket masuk ke jenjang berikutnya</a:t>
                      </a:r>
                    </a:p>
                    <a:p>
                      <a:pPr marL="85725" indent="-85725">
                        <a:buFontTx/>
                        <a:buChar char="-"/>
                      </a:pPr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Pemetaan, dan</a:t>
                      </a:r>
                    </a:p>
                    <a:p>
                      <a:pPr marL="85725" indent="-85725">
                        <a:buFontTx/>
                        <a:buChar char="-"/>
                      </a:pPr>
                      <a:r>
                        <a:rPr lang="id-ID" sz="2000" b="1" dirty="0" smtClean="0">
                          <a:solidFill>
                            <a:srgbClr val="0070C0"/>
                          </a:solidFill>
                        </a:rPr>
                        <a:t>intervensi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67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50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648072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Ujian Sekolah/Madrasah dan yang Sederajat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7185248" y="2924944"/>
            <a:ext cx="2016224" cy="1296144"/>
          </a:xfrm>
          <a:prstGeom prst="homePlate">
            <a:avLst>
              <a:gd name="adj" fmla="val 29424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PENGOLAHAN DAN PEMANFAATAN HASIL</a:t>
            </a:r>
            <a:endParaRPr lang="id-ID" b="1" dirty="0"/>
          </a:p>
        </p:txBody>
      </p:sp>
      <p:sp>
        <p:nvSpPr>
          <p:cNvPr id="12" name="Pentagon 11"/>
          <p:cNvSpPr/>
          <p:nvPr/>
        </p:nvSpPr>
        <p:spPr>
          <a:xfrm>
            <a:off x="5169025" y="2924944"/>
            <a:ext cx="2016224" cy="1296144"/>
          </a:xfrm>
          <a:prstGeom prst="homePlate">
            <a:avLst>
              <a:gd name="adj" fmla="val 2281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PELAKSANAAN UJIAN</a:t>
            </a:r>
          </a:p>
        </p:txBody>
      </p:sp>
      <p:sp>
        <p:nvSpPr>
          <p:cNvPr id="13" name="Pentagon 12"/>
          <p:cNvSpPr/>
          <p:nvPr/>
        </p:nvSpPr>
        <p:spPr>
          <a:xfrm>
            <a:off x="2978465" y="2924944"/>
            <a:ext cx="2190559" cy="1296144"/>
          </a:xfrm>
          <a:prstGeom prst="homePlate">
            <a:avLst>
              <a:gd name="adj" fmla="val 2281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PENYUSUNAN MATERI</a:t>
            </a:r>
          </a:p>
        </p:txBody>
      </p:sp>
      <p:sp>
        <p:nvSpPr>
          <p:cNvPr id="14" name="Pentagon 13"/>
          <p:cNvSpPr/>
          <p:nvPr/>
        </p:nvSpPr>
        <p:spPr>
          <a:xfrm>
            <a:off x="704528" y="2924944"/>
            <a:ext cx="2254987" cy="1296144"/>
          </a:xfrm>
          <a:prstGeom prst="homePlate">
            <a:avLst>
              <a:gd name="adj" fmla="val 29424"/>
            </a:avLst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PENYEDIAAN ANGGARAN</a:t>
            </a:r>
            <a:endParaRPr lang="id-ID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8464" y="1090816"/>
          <a:ext cx="396044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3688"/>
                <a:gridCol w="3466752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Data</a:t>
                      </a:r>
                      <a:r>
                        <a:rPr lang="id-ID" b="1" baseline="0" dirty="0" smtClean="0"/>
                        <a:t> Siswa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2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Komposisi anggaran pusat/daerah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Surat Edaran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>
            <a:off x="1280592" y="2602984"/>
            <a:ext cx="936104" cy="28803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40632" y="4581128"/>
          <a:ext cx="381642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88"/>
                <a:gridCol w="332273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 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 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Ketersediaan kisi-kisi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2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Ketersedian soal kontrol</a:t>
                      </a:r>
                      <a:r>
                        <a:rPr lang="id-ID" b="1" baseline="0" dirty="0" smtClean="0"/>
                        <a:t> (25%)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Kesesuaian dengan kurikulum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4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Keluasan dan kedalaman materi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Kerahasiaan materi yang disusun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 rot="10800000">
            <a:off x="3512840" y="4221088"/>
            <a:ext cx="936104" cy="28803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448944" y="1081544"/>
          <a:ext cx="4392488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3688"/>
                <a:gridCol w="38988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id-ID" b="1" baseline="0" dirty="0" smtClean="0"/>
                        <a:t>Penggandaan dan distribusi soal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2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Pengawasan pelaksanaan ujian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Pengumpulan</a:t>
                      </a:r>
                      <a:r>
                        <a:rPr lang="id-ID" b="1" baseline="0" dirty="0" smtClean="0"/>
                        <a:t> dan pengiriman jawaban</a:t>
                      </a:r>
                      <a:endParaRPr lang="id-ID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Down Arrow 15"/>
          <p:cNvSpPr/>
          <p:nvPr/>
        </p:nvSpPr>
        <p:spPr>
          <a:xfrm>
            <a:off x="5601072" y="2636912"/>
            <a:ext cx="936104" cy="28803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681192" y="4581128"/>
          <a:ext cx="3096344" cy="2026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3688"/>
                <a:gridCol w="260265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Ketelitian</a:t>
                      </a:r>
                      <a:r>
                        <a:rPr lang="id-ID" b="1" baseline="0" dirty="0" smtClean="0"/>
                        <a:t> pengolahan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2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Kerahasiaan</a:t>
                      </a:r>
                      <a:r>
                        <a:rPr lang="id-ID" b="1" baseline="0" dirty="0" smtClean="0"/>
                        <a:t> pengolahan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Pemanfaatan untuk</a:t>
                      </a:r>
                      <a:r>
                        <a:rPr lang="id-ID" b="1" baseline="0" dirty="0" smtClean="0"/>
                        <a:t> pemetaan, melanjutkan, intervensi</a:t>
                      </a:r>
                      <a:endParaRPr lang="id-ID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Down Arrow 17"/>
          <p:cNvSpPr/>
          <p:nvPr/>
        </p:nvSpPr>
        <p:spPr>
          <a:xfrm rot="10800000">
            <a:off x="7761312" y="4221088"/>
            <a:ext cx="936104" cy="28803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68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74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648072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UN SMP/SMA/SMK dan Sederajat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7185248" y="2924944"/>
            <a:ext cx="2016224" cy="1296144"/>
          </a:xfrm>
          <a:prstGeom prst="homePlate">
            <a:avLst>
              <a:gd name="adj" fmla="val 29424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PENGOLAHAN DAN PEMANFAATAN HASIL</a:t>
            </a:r>
            <a:endParaRPr lang="id-ID" b="1" dirty="0"/>
          </a:p>
        </p:txBody>
      </p:sp>
      <p:sp>
        <p:nvSpPr>
          <p:cNvPr id="12" name="Pentagon 11"/>
          <p:cNvSpPr/>
          <p:nvPr/>
        </p:nvSpPr>
        <p:spPr>
          <a:xfrm>
            <a:off x="5169025" y="2924944"/>
            <a:ext cx="2016224" cy="1296144"/>
          </a:xfrm>
          <a:prstGeom prst="homePlate">
            <a:avLst>
              <a:gd name="adj" fmla="val 2281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PELAKSANAAN UJIAN</a:t>
            </a:r>
          </a:p>
        </p:txBody>
      </p:sp>
      <p:sp>
        <p:nvSpPr>
          <p:cNvPr id="13" name="Pentagon 12"/>
          <p:cNvSpPr/>
          <p:nvPr/>
        </p:nvSpPr>
        <p:spPr>
          <a:xfrm>
            <a:off x="2978465" y="2924944"/>
            <a:ext cx="2190559" cy="1296144"/>
          </a:xfrm>
          <a:prstGeom prst="homePlate">
            <a:avLst>
              <a:gd name="adj" fmla="val 2281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PENYUSUNAN MATERI</a:t>
            </a:r>
          </a:p>
        </p:txBody>
      </p:sp>
      <p:sp>
        <p:nvSpPr>
          <p:cNvPr id="14" name="Pentagon 13"/>
          <p:cNvSpPr/>
          <p:nvPr/>
        </p:nvSpPr>
        <p:spPr>
          <a:xfrm>
            <a:off x="704528" y="2924944"/>
            <a:ext cx="2254987" cy="1296144"/>
          </a:xfrm>
          <a:prstGeom prst="homePlate">
            <a:avLst>
              <a:gd name="adj" fmla="val 29424"/>
            </a:avLst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PENYEDIAAN ANGGARAN</a:t>
            </a:r>
            <a:endParaRPr lang="id-ID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2480" y="1452384"/>
          <a:ext cx="3096344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3688"/>
                <a:gridCol w="260265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Data</a:t>
                      </a:r>
                      <a:r>
                        <a:rPr lang="id-ID" b="1" baseline="0" dirty="0" smtClean="0"/>
                        <a:t> Siswa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2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Surat Edaran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>
            <a:off x="1280592" y="2602984"/>
            <a:ext cx="936104" cy="28803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72680" y="4581128"/>
          <a:ext cx="381642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88"/>
                <a:gridCol w="332273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 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 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Ketersediaan kisi-kisi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2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Keluasan dan kedalaman materi beserta komposisinya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smtClean="0"/>
                        <a:t>Kerahasiaan materi yang disusun</a:t>
                      </a:r>
                      <a:endParaRPr lang="id-ID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4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Keterujian soal yang dipilih</a:t>
                      </a:r>
                      <a:endParaRPr lang="id-ID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 rot="10800000">
            <a:off x="3512840" y="4221088"/>
            <a:ext cx="936104" cy="28803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944888" y="764704"/>
          <a:ext cx="4392488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3688"/>
                <a:gridCol w="38988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id-ID" b="1" baseline="0" dirty="0" smtClean="0"/>
                        <a:t>Penggandaan dan distribusi soal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2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Pengawasan pelaksanaan ujian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Pengumpulan</a:t>
                      </a:r>
                      <a:r>
                        <a:rPr lang="id-ID" b="1" baseline="0" dirty="0" smtClean="0"/>
                        <a:t> dan pengiriman jawaban</a:t>
                      </a:r>
                      <a:endParaRPr lang="id-ID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4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Dukungan</a:t>
                      </a:r>
                      <a:r>
                        <a:rPr lang="id-ID" b="1" baseline="0" dirty="0" smtClean="0"/>
                        <a:t> pihak terkait</a:t>
                      </a:r>
                      <a:endParaRPr lang="id-ID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Down Arrow 15"/>
          <p:cNvSpPr/>
          <p:nvPr/>
        </p:nvSpPr>
        <p:spPr>
          <a:xfrm>
            <a:off x="5601072" y="2636912"/>
            <a:ext cx="936104" cy="28803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681192" y="4581128"/>
          <a:ext cx="3096344" cy="2026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3688"/>
                <a:gridCol w="260265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Ketelitian</a:t>
                      </a:r>
                      <a:r>
                        <a:rPr lang="id-ID" b="1" baseline="0" dirty="0" smtClean="0"/>
                        <a:t> pengolahan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2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Kerahasiaan</a:t>
                      </a:r>
                      <a:r>
                        <a:rPr lang="id-ID" b="1" baseline="0" dirty="0" smtClean="0"/>
                        <a:t> pengolahan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Pemanfaatan untuk kelulusan,</a:t>
                      </a:r>
                      <a:r>
                        <a:rPr lang="id-ID" b="1" baseline="0" dirty="0" smtClean="0"/>
                        <a:t> pemetaan, melanjutkan, intervensi</a:t>
                      </a:r>
                      <a:endParaRPr lang="id-ID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Down Arrow 17"/>
          <p:cNvSpPr/>
          <p:nvPr/>
        </p:nvSpPr>
        <p:spPr>
          <a:xfrm rot="10800000">
            <a:off x="7617297" y="4221088"/>
            <a:ext cx="936104" cy="28803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69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6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852936"/>
            <a:ext cx="9906000" cy="1362075"/>
          </a:xfrm>
          <a:solidFill>
            <a:schemeClr val="tx2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Ujian sekolah dan ujian nasional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6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7" name="Rounded Rectangle 7"/>
          <p:cNvSpPr>
            <a:spLocks noChangeArrowheads="1"/>
          </p:cNvSpPr>
          <p:nvPr/>
        </p:nvSpPr>
        <p:spPr bwMode="auto">
          <a:xfrm>
            <a:off x="4223866" y="1412776"/>
            <a:ext cx="1511697" cy="1149350"/>
          </a:xfrm>
          <a:custGeom>
            <a:avLst/>
            <a:gdLst>
              <a:gd name="T0" fmla="*/ 31956627 w 865186"/>
              <a:gd name="T1" fmla="*/ 0 h 411480"/>
              <a:gd name="T2" fmla="*/ 63913202 w 865186"/>
              <a:gd name="T3" fmla="*/ 2147483647 h 411480"/>
              <a:gd name="T4" fmla="*/ 31956627 w 865186"/>
              <a:gd name="T5" fmla="*/ 2147483647 h 411480"/>
              <a:gd name="T6" fmla="*/ 0 w 865186"/>
              <a:gd name="T7" fmla="*/ 2147483647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65186"/>
              <a:gd name="T13" fmla="*/ 20087 h 411480"/>
              <a:gd name="T14" fmla="*/ 845099 w 865186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5186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796606" y="411480"/>
                </a:lnTo>
                <a:cubicBezTo>
                  <a:pt x="834481" y="411479"/>
                  <a:pt x="865186" y="380775"/>
                  <a:pt x="865186" y="342900"/>
                </a:cubicBezTo>
                <a:lnTo>
                  <a:pt x="865186" y="68580"/>
                </a:lnTo>
                <a:cubicBezTo>
                  <a:pt x="865186" y="30704"/>
                  <a:pt x="834481" y="0"/>
                  <a:pt x="796606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FDEADA"/>
          </a:solidFill>
          <a:ln w="3172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d-ID" sz="4000" dirty="0" smtClean="0">
                <a:solidFill>
                  <a:srgbClr val="E46C0A"/>
                </a:solidFill>
                <a:latin typeface="Arial Rounded MT Bold" pitchFamily="34" charset="0"/>
              </a:rPr>
              <a:t>I</a:t>
            </a:r>
            <a:endParaRPr lang="id-ID" sz="4000" dirty="0">
              <a:solidFill>
                <a:srgbClr val="E46C0A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70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5" name="Rounded Rectangle 6"/>
          <p:cNvSpPr>
            <a:spLocks noChangeArrowheads="1"/>
          </p:cNvSpPr>
          <p:nvPr/>
        </p:nvSpPr>
        <p:spPr bwMode="auto">
          <a:xfrm>
            <a:off x="2151460" y="2860873"/>
            <a:ext cx="7211086" cy="1146175"/>
          </a:xfrm>
          <a:custGeom>
            <a:avLst/>
            <a:gdLst>
              <a:gd name="T0" fmla="*/ 4037805 w 8075615"/>
              <a:gd name="T1" fmla="*/ 0 h 411480"/>
              <a:gd name="T2" fmla="*/ 8075605 w 8075615"/>
              <a:gd name="T3" fmla="*/ 204950 h 411480"/>
              <a:gd name="T4" fmla="*/ 4037805 w 8075615"/>
              <a:gd name="T5" fmla="*/ 409897 h 411480"/>
              <a:gd name="T6" fmla="*/ 0 w 8075615"/>
              <a:gd name="T7" fmla="*/ 204950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DCE6F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Faktor Kunci Keberhasilan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Implementasi Kurikulum 2013</a:t>
            </a:r>
            <a:endParaRPr lang="en-GB" sz="32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3081" name="Rounded Rectangle 7"/>
          <p:cNvSpPr>
            <a:spLocks noChangeArrowheads="1"/>
          </p:cNvSpPr>
          <p:nvPr/>
        </p:nvSpPr>
        <p:spPr bwMode="auto">
          <a:xfrm>
            <a:off x="350839" y="2852936"/>
            <a:ext cx="1511697" cy="1149350"/>
          </a:xfrm>
          <a:custGeom>
            <a:avLst/>
            <a:gdLst>
              <a:gd name="T0" fmla="*/ 31956627 w 865186"/>
              <a:gd name="T1" fmla="*/ 0 h 411480"/>
              <a:gd name="T2" fmla="*/ 63913202 w 865186"/>
              <a:gd name="T3" fmla="*/ 2147483647 h 411480"/>
              <a:gd name="T4" fmla="*/ 31956627 w 865186"/>
              <a:gd name="T5" fmla="*/ 2147483647 h 411480"/>
              <a:gd name="T6" fmla="*/ 0 w 865186"/>
              <a:gd name="T7" fmla="*/ 2147483647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65186"/>
              <a:gd name="T13" fmla="*/ 20087 h 411480"/>
              <a:gd name="T14" fmla="*/ 845099 w 865186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5186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796606" y="411480"/>
                </a:lnTo>
                <a:cubicBezTo>
                  <a:pt x="834481" y="411479"/>
                  <a:pt x="865186" y="380775"/>
                  <a:pt x="865186" y="342900"/>
                </a:cubicBezTo>
                <a:lnTo>
                  <a:pt x="865186" y="68580"/>
                </a:lnTo>
                <a:cubicBezTo>
                  <a:pt x="865186" y="30704"/>
                  <a:pt x="834481" y="0"/>
                  <a:pt x="796606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FDEADA"/>
          </a:solidFill>
          <a:ln w="3172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d-ID" sz="4000" dirty="0">
                <a:solidFill>
                  <a:srgbClr val="E46C0A"/>
                </a:solidFill>
                <a:latin typeface="Arial Rounded MT Bold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876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60512" y="2276872"/>
            <a:ext cx="8208912" cy="3240360"/>
            <a:chOff x="560512" y="2276872"/>
            <a:chExt cx="8208912" cy="3240360"/>
          </a:xfrm>
        </p:grpSpPr>
        <p:sp>
          <p:nvSpPr>
            <p:cNvPr id="12" name="Rectangle 11"/>
            <p:cNvSpPr/>
            <p:nvPr/>
          </p:nvSpPr>
          <p:spPr>
            <a:xfrm>
              <a:off x="560512" y="2276872"/>
              <a:ext cx="6768752" cy="32403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id-ID" sz="2800" b="1" dirty="0" smtClean="0">
                  <a:solidFill>
                    <a:schemeClr val="tx2">
                      <a:lumMod val="75000"/>
                    </a:schemeClr>
                  </a:solidFill>
                </a:rPr>
                <a:t>Ruang Lingkup Implementasi</a:t>
              </a:r>
              <a:endParaRPr lang="id-ID" sz="2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29264" y="3861048"/>
              <a:ext cx="1440160" cy="165618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648072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Proses Terkait Implementasi Kurikulum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7329264" y="2526824"/>
            <a:ext cx="2088232" cy="1296144"/>
          </a:xfrm>
          <a:prstGeom prst="homePlate">
            <a:avLst>
              <a:gd name="adj" fmla="val 29424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PELAKSANAAN PEMBELAJARAN</a:t>
            </a:r>
            <a:endParaRPr lang="id-ID" sz="2000" b="1" dirty="0"/>
          </a:p>
        </p:txBody>
      </p:sp>
      <p:sp>
        <p:nvSpPr>
          <p:cNvPr id="13" name="Pentagon 12"/>
          <p:cNvSpPr/>
          <p:nvPr/>
        </p:nvSpPr>
        <p:spPr>
          <a:xfrm>
            <a:off x="2978465" y="2526824"/>
            <a:ext cx="2190559" cy="1296144"/>
          </a:xfrm>
          <a:prstGeom prst="homePlate">
            <a:avLst>
              <a:gd name="adj" fmla="val 2281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PELATIHAN </a:t>
            </a:r>
          </a:p>
          <a:p>
            <a:pPr algn="ctr"/>
            <a:r>
              <a:rPr lang="id-ID" sz="2000" b="1" dirty="0" smtClean="0"/>
              <a:t>GURU</a:t>
            </a:r>
          </a:p>
        </p:txBody>
      </p:sp>
      <p:sp>
        <p:nvSpPr>
          <p:cNvPr id="14" name="Pentagon 13"/>
          <p:cNvSpPr/>
          <p:nvPr/>
        </p:nvSpPr>
        <p:spPr>
          <a:xfrm>
            <a:off x="704528" y="2526824"/>
            <a:ext cx="2254987" cy="1296144"/>
          </a:xfrm>
          <a:prstGeom prst="homePlate">
            <a:avLst>
              <a:gd name="adj" fmla="val 29424"/>
            </a:avLst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PENGADAAN </a:t>
            </a:r>
          </a:p>
          <a:p>
            <a:pPr algn="ctr"/>
            <a:r>
              <a:rPr lang="id-ID" sz="2000" b="1" dirty="0" smtClean="0"/>
              <a:t>BUKU</a:t>
            </a:r>
            <a:endParaRPr lang="id-ID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704528" y="4149080"/>
            <a:ext cx="792088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MONEV IMPLEMENTASI KURIKULUM</a:t>
            </a:r>
            <a:endParaRPr lang="id-ID" sz="2400" b="1" dirty="0"/>
          </a:p>
        </p:txBody>
      </p:sp>
      <p:sp>
        <p:nvSpPr>
          <p:cNvPr id="17" name="Up Arrow 16"/>
          <p:cNvSpPr/>
          <p:nvPr/>
        </p:nvSpPr>
        <p:spPr>
          <a:xfrm>
            <a:off x="1136576" y="3861048"/>
            <a:ext cx="1152128" cy="216024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Up Arrow 17"/>
          <p:cNvSpPr/>
          <p:nvPr/>
        </p:nvSpPr>
        <p:spPr>
          <a:xfrm>
            <a:off x="3368824" y="3861048"/>
            <a:ext cx="1152128" cy="216024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Up Arrow 18"/>
          <p:cNvSpPr/>
          <p:nvPr/>
        </p:nvSpPr>
        <p:spPr>
          <a:xfrm>
            <a:off x="5601072" y="3861048"/>
            <a:ext cx="1152128" cy="216024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Up Arrow 19"/>
          <p:cNvSpPr/>
          <p:nvPr/>
        </p:nvSpPr>
        <p:spPr>
          <a:xfrm>
            <a:off x="7401272" y="3861048"/>
            <a:ext cx="1152128" cy="216024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Pentagon 21"/>
          <p:cNvSpPr/>
          <p:nvPr/>
        </p:nvSpPr>
        <p:spPr>
          <a:xfrm>
            <a:off x="5169024" y="2521471"/>
            <a:ext cx="2160240" cy="1296144"/>
          </a:xfrm>
          <a:prstGeom prst="homePlate">
            <a:avLst>
              <a:gd name="adj" fmla="val 22810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PENDAMPINGAN </a:t>
            </a:r>
          </a:p>
          <a:p>
            <a:pPr algn="ctr"/>
            <a:r>
              <a:rPr lang="id-ID" sz="2000" b="1" dirty="0" smtClean="0"/>
              <a:t>GURU</a:t>
            </a:r>
          </a:p>
        </p:txBody>
      </p:sp>
      <p:sp>
        <p:nvSpPr>
          <p:cNvPr id="23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71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1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648072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Pengadaan Buku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7185248" y="2924944"/>
            <a:ext cx="2016224" cy="1296144"/>
          </a:xfrm>
          <a:prstGeom prst="homePlate">
            <a:avLst>
              <a:gd name="adj" fmla="val 29424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PEMBAGIAN BUKU KE SISWA</a:t>
            </a:r>
            <a:endParaRPr lang="id-ID" b="1" dirty="0"/>
          </a:p>
        </p:txBody>
      </p:sp>
      <p:sp>
        <p:nvSpPr>
          <p:cNvPr id="12" name="Pentagon 11"/>
          <p:cNvSpPr/>
          <p:nvPr/>
        </p:nvSpPr>
        <p:spPr>
          <a:xfrm>
            <a:off x="5169025" y="2924944"/>
            <a:ext cx="2016224" cy="1296144"/>
          </a:xfrm>
          <a:prstGeom prst="homePlate">
            <a:avLst>
              <a:gd name="adj" fmla="val 2281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PENERIMAAN BUKU OLEH SEKOLAH</a:t>
            </a:r>
          </a:p>
        </p:txBody>
      </p:sp>
      <p:sp>
        <p:nvSpPr>
          <p:cNvPr id="13" name="Pentagon 12"/>
          <p:cNvSpPr/>
          <p:nvPr/>
        </p:nvSpPr>
        <p:spPr>
          <a:xfrm>
            <a:off x="2978465" y="2924944"/>
            <a:ext cx="2190559" cy="1296144"/>
          </a:xfrm>
          <a:prstGeom prst="homePlate">
            <a:avLst>
              <a:gd name="adj" fmla="val 2281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PENGADAAN BUKU OLEH DINAS/SEKOLAH</a:t>
            </a:r>
          </a:p>
        </p:txBody>
      </p:sp>
      <p:sp>
        <p:nvSpPr>
          <p:cNvPr id="14" name="Pentagon 13"/>
          <p:cNvSpPr/>
          <p:nvPr/>
        </p:nvSpPr>
        <p:spPr>
          <a:xfrm>
            <a:off x="704528" y="2924944"/>
            <a:ext cx="2254987" cy="1296144"/>
          </a:xfrm>
          <a:prstGeom prst="homePlate">
            <a:avLst>
              <a:gd name="adj" fmla="val 29424"/>
            </a:avLst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PENYEDIAAN ANGGARAN</a:t>
            </a:r>
            <a:endParaRPr lang="id-ID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2520" y="692696"/>
          <a:ext cx="2437904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3688"/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Data siswa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2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HET/HPS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Juknis BOS/DAK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4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Surat edaran</a:t>
                      </a:r>
                      <a:endParaRPr lang="id-ID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>
            <a:off x="1424608" y="2602984"/>
            <a:ext cx="936104" cy="28803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59112" y="4581128"/>
          <a:ext cx="2725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88"/>
                <a:gridCol w="223224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Pemasok buku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2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HET/HPS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Dokumen pengadaan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 rot="10800000">
            <a:off x="3512840" y="4221088"/>
            <a:ext cx="936104" cy="28803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891360" y="1452384"/>
          <a:ext cx="2509912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3688"/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Jadwal semesteran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2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Jadwal</a:t>
                      </a:r>
                      <a:r>
                        <a:rPr lang="id-ID" b="1" baseline="0" dirty="0" smtClean="0"/>
                        <a:t> pelatihan</a:t>
                      </a:r>
                      <a:endParaRPr lang="id-ID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Down Arrow 15"/>
          <p:cNvSpPr/>
          <p:nvPr/>
        </p:nvSpPr>
        <p:spPr>
          <a:xfrm>
            <a:off x="5601072" y="2636912"/>
            <a:ext cx="936104" cy="28803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72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22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576064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Pelatihan Guru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7185248" y="3385800"/>
            <a:ext cx="2016224" cy="1296144"/>
          </a:xfrm>
          <a:prstGeom prst="homePlate">
            <a:avLst>
              <a:gd name="adj" fmla="val 29424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PELATIHAN GURU SASARAN</a:t>
            </a:r>
            <a:endParaRPr lang="id-ID" b="1" dirty="0"/>
          </a:p>
        </p:txBody>
      </p:sp>
      <p:sp>
        <p:nvSpPr>
          <p:cNvPr id="12" name="Pentagon 11"/>
          <p:cNvSpPr/>
          <p:nvPr/>
        </p:nvSpPr>
        <p:spPr>
          <a:xfrm>
            <a:off x="5169025" y="3385800"/>
            <a:ext cx="2016224" cy="1296144"/>
          </a:xfrm>
          <a:prstGeom prst="homePlate">
            <a:avLst>
              <a:gd name="adj" fmla="val 2281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PENYEDIAAN INSTRUKTUR NASIONAL</a:t>
            </a:r>
          </a:p>
        </p:txBody>
      </p:sp>
      <p:sp>
        <p:nvSpPr>
          <p:cNvPr id="13" name="Pentagon 12"/>
          <p:cNvSpPr/>
          <p:nvPr/>
        </p:nvSpPr>
        <p:spPr>
          <a:xfrm>
            <a:off x="2978465" y="3385800"/>
            <a:ext cx="2190559" cy="1296144"/>
          </a:xfrm>
          <a:prstGeom prst="homePlate">
            <a:avLst>
              <a:gd name="adj" fmla="val 2281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PERSIAPAN PELATIHAN</a:t>
            </a:r>
          </a:p>
        </p:txBody>
      </p:sp>
      <p:sp>
        <p:nvSpPr>
          <p:cNvPr id="14" name="Pentagon 13"/>
          <p:cNvSpPr/>
          <p:nvPr/>
        </p:nvSpPr>
        <p:spPr>
          <a:xfrm>
            <a:off x="704528" y="3385800"/>
            <a:ext cx="2254987" cy="1296144"/>
          </a:xfrm>
          <a:prstGeom prst="homePlate">
            <a:avLst>
              <a:gd name="adj" fmla="val 29424"/>
            </a:avLst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PENYEDIAAN ANGGARAN</a:t>
            </a:r>
            <a:endParaRPr lang="id-ID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6496" y="764704"/>
          <a:ext cx="3528392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3688"/>
                <a:gridCol w="3034704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Data guru,</a:t>
                      </a:r>
                      <a:r>
                        <a:rPr lang="id-ID" b="1" baseline="0" dirty="0" smtClean="0"/>
                        <a:t> KS, PS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2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Kurikulum</a:t>
                      </a:r>
                      <a:r>
                        <a:rPr lang="id-ID" b="1" baseline="0" dirty="0" smtClean="0"/>
                        <a:t> </a:t>
                      </a:r>
                      <a:r>
                        <a:rPr lang="id-ID" b="1" dirty="0" smtClean="0"/>
                        <a:t> pelatihan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Model pelatihan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4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Komposisi biaya pusat-daerah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Surat edaran</a:t>
                      </a:r>
                      <a:endParaRPr lang="id-ID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>
            <a:off x="1208584" y="3063840"/>
            <a:ext cx="936104" cy="28803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04728" y="5013176"/>
          <a:ext cx="30139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88"/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Penyiapan materi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2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Penentuan nara sumber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Penyiapan</a:t>
                      </a:r>
                      <a:r>
                        <a:rPr lang="id-ID" b="1" baseline="0" dirty="0" smtClean="0"/>
                        <a:t> nara sumber</a:t>
                      </a:r>
                      <a:endParaRPr lang="id-ID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 rot="10800000">
            <a:off x="3512840" y="4681944"/>
            <a:ext cx="936104" cy="28803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088904" y="548680"/>
          <a:ext cx="4032448" cy="2712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4214"/>
                <a:gridCol w="3468234"/>
              </a:tblGrid>
              <a:tr h="223306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</a:t>
                      </a:r>
                      <a:endParaRPr lang="id-ID" b="1" dirty="0"/>
                    </a:p>
                  </a:txBody>
                  <a:tcPr/>
                </a:tc>
              </a:tr>
              <a:tr h="204697"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1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Penyiapan materi pelatihan dan tes</a:t>
                      </a:r>
                      <a:endParaRPr lang="id-ID" sz="1600" b="1" dirty="0"/>
                    </a:p>
                  </a:txBody>
                  <a:tcPr/>
                </a:tc>
              </a:tr>
              <a:tr h="307072"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2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baseline="0" dirty="0" smtClean="0"/>
                        <a:t>Penjadwalan  pelatihan</a:t>
                      </a:r>
                      <a:endParaRPr lang="id-ID" sz="16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3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Penugasan nara sumber</a:t>
                      </a:r>
                      <a:endParaRPr lang="id-ID" sz="1600" b="1" dirty="0"/>
                    </a:p>
                  </a:txBody>
                  <a:tcPr/>
                </a:tc>
              </a:tr>
              <a:tr h="204697"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4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Seleksi calon instruktur nasional</a:t>
                      </a:r>
                      <a:endParaRPr lang="id-ID" sz="1600" b="1" dirty="0"/>
                    </a:p>
                  </a:txBody>
                  <a:tcPr/>
                </a:tc>
              </a:tr>
              <a:tr h="204697"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5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baseline="0" dirty="0" smtClean="0"/>
                        <a:t>Kelulusan sbg instruktur nasional</a:t>
                      </a:r>
                      <a:endParaRPr lang="id-ID" sz="1600" b="1" dirty="0"/>
                    </a:p>
                  </a:txBody>
                  <a:tcPr/>
                </a:tc>
              </a:tr>
              <a:tr h="204697"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6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Mobilisasi instruktur nasional</a:t>
                      </a:r>
                      <a:endParaRPr lang="id-ID" sz="1600" b="1" dirty="0"/>
                    </a:p>
                  </a:txBody>
                  <a:tcPr/>
                </a:tc>
              </a:tr>
              <a:tr h="204697"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7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Keterlibatan Yayasan Pendidikan Besar</a:t>
                      </a:r>
                      <a:endParaRPr lang="id-ID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Down Arrow 15"/>
          <p:cNvSpPr/>
          <p:nvPr/>
        </p:nvSpPr>
        <p:spPr>
          <a:xfrm>
            <a:off x="5601072" y="3212976"/>
            <a:ext cx="936104" cy="28803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889104" y="4869160"/>
          <a:ext cx="3960440" cy="2042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056"/>
                <a:gridCol w="3456384"/>
              </a:tblGrid>
              <a:tr h="169733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</a:t>
                      </a:r>
                      <a:endParaRPr lang="id-ID" b="1" dirty="0"/>
                    </a:p>
                  </a:txBody>
                  <a:tcPr/>
                </a:tc>
              </a:tr>
              <a:tr h="155589"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1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Penjadwalan pelatihan</a:t>
                      </a:r>
                      <a:endParaRPr lang="id-ID" sz="1600" b="1" dirty="0"/>
                    </a:p>
                  </a:txBody>
                  <a:tcPr/>
                </a:tc>
              </a:tr>
              <a:tr h="155589"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2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Penugasan instruktur nasional</a:t>
                      </a:r>
                      <a:endParaRPr lang="id-ID" sz="1600" b="1" dirty="0"/>
                    </a:p>
                  </a:txBody>
                  <a:tcPr/>
                </a:tc>
              </a:tr>
              <a:tr h="155589"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3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dirty="0" smtClean="0"/>
                        <a:t>Mobilisasi</a:t>
                      </a:r>
                      <a:r>
                        <a:rPr lang="id-ID" sz="1600" b="1" baseline="0" dirty="0" smtClean="0"/>
                        <a:t> guru sasaran</a:t>
                      </a:r>
                      <a:endParaRPr lang="id-ID" sz="1600" b="1" dirty="0" smtClean="0"/>
                    </a:p>
                  </a:txBody>
                  <a:tcPr/>
                </a:tc>
              </a:tr>
              <a:tr h="155589"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4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dirty="0" smtClean="0"/>
                        <a:t>Kelulusan sbg guru pendamping</a:t>
                      </a:r>
                    </a:p>
                  </a:txBody>
                  <a:tcPr/>
                </a:tc>
              </a:tr>
              <a:tr h="155589">
                <a:tc>
                  <a:txBody>
                    <a:bodyPr/>
                    <a:lstStyle/>
                    <a:p>
                      <a:r>
                        <a:rPr lang="id-ID" sz="1600" b="1" dirty="0" smtClean="0"/>
                        <a:t>5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dirty="0" smtClean="0"/>
                        <a:t>Keterlibatan</a:t>
                      </a:r>
                      <a:r>
                        <a:rPr lang="id-ID" sz="1600" b="1" baseline="0" dirty="0" smtClean="0"/>
                        <a:t> yayasan pendidikan besar</a:t>
                      </a:r>
                      <a:endParaRPr lang="id-ID" sz="16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Down Arrow 17"/>
          <p:cNvSpPr/>
          <p:nvPr/>
        </p:nvSpPr>
        <p:spPr>
          <a:xfrm rot="10800000">
            <a:off x="7617296" y="4581128"/>
            <a:ext cx="936104" cy="28803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Slide Number Placeholder 2"/>
          <p:cNvSpPr txBox="1"/>
          <p:nvPr/>
        </p:nvSpPr>
        <p:spPr>
          <a:xfrm>
            <a:off x="9372866" y="6232227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73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9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648072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Pendampingan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7185248" y="3230984"/>
            <a:ext cx="2016224" cy="1296144"/>
          </a:xfrm>
          <a:prstGeom prst="homePlate">
            <a:avLst>
              <a:gd name="adj" fmla="val 29424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PELAKSANAAN PEMBELAJARAN</a:t>
            </a:r>
            <a:endParaRPr lang="id-ID" b="1" dirty="0"/>
          </a:p>
        </p:txBody>
      </p:sp>
      <p:sp>
        <p:nvSpPr>
          <p:cNvPr id="12" name="Pentagon 11"/>
          <p:cNvSpPr/>
          <p:nvPr/>
        </p:nvSpPr>
        <p:spPr>
          <a:xfrm>
            <a:off x="5169025" y="3230984"/>
            <a:ext cx="2016224" cy="1296144"/>
          </a:xfrm>
          <a:prstGeom prst="homePlate">
            <a:avLst>
              <a:gd name="adj" fmla="val 2281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PELAKSANAAN PENDAMPINGAN</a:t>
            </a:r>
          </a:p>
        </p:txBody>
      </p:sp>
      <p:sp>
        <p:nvSpPr>
          <p:cNvPr id="13" name="Pentagon 12"/>
          <p:cNvSpPr/>
          <p:nvPr/>
        </p:nvSpPr>
        <p:spPr>
          <a:xfrm>
            <a:off x="2978465" y="3230984"/>
            <a:ext cx="2190559" cy="1296144"/>
          </a:xfrm>
          <a:prstGeom prst="homePlate">
            <a:avLst>
              <a:gd name="adj" fmla="val 2281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PENYIAPAN</a:t>
            </a:r>
          </a:p>
          <a:p>
            <a:pPr algn="ctr"/>
            <a:r>
              <a:rPr lang="id-ID" b="1" dirty="0" smtClean="0"/>
              <a:t> GURU PENDAMPING</a:t>
            </a:r>
          </a:p>
        </p:txBody>
      </p:sp>
      <p:sp>
        <p:nvSpPr>
          <p:cNvPr id="14" name="Pentagon 13"/>
          <p:cNvSpPr/>
          <p:nvPr/>
        </p:nvSpPr>
        <p:spPr>
          <a:xfrm>
            <a:off x="704528" y="3230984"/>
            <a:ext cx="2254987" cy="1296144"/>
          </a:xfrm>
          <a:prstGeom prst="homePlate">
            <a:avLst>
              <a:gd name="adj" fmla="val 29424"/>
            </a:avLst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PENYEDIAAN ANGGARAN</a:t>
            </a:r>
            <a:endParaRPr lang="id-ID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2480" y="699904"/>
          <a:ext cx="36004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3688"/>
                <a:gridCol w="3106712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Data guru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2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Data hasil pelatihan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Model</a:t>
                      </a:r>
                      <a:r>
                        <a:rPr lang="id-ID" b="1" baseline="0" dirty="0" smtClean="0"/>
                        <a:t> pendampingan</a:t>
                      </a:r>
                      <a:endParaRPr lang="id-ID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4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Komposisi  biaya pusat-daerah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Surat edaran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>
            <a:off x="1280592" y="2909024"/>
            <a:ext cx="936104" cy="28803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36576" y="4887168"/>
          <a:ext cx="5760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88"/>
                <a:gridCol w="5266952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Penyiapan materi, juknis dan</a:t>
                      </a:r>
                      <a:r>
                        <a:rPr lang="id-ID" b="1" baseline="0" dirty="0" smtClean="0"/>
                        <a:t> formulir </a:t>
                      </a:r>
                      <a:r>
                        <a:rPr lang="id-ID" b="1" dirty="0" smtClean="0"/>
                        <a:t>pendampingan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2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Pemilihan pelatih</a:t>
                      </a:r>
                      <a:r>
                        <a:rPr lang="id-ID" b="1" baseline="0" dirty="0" smtClean="0"/>
                        <a:t> pendampingan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smtClean="0"/>
                        <a:t>Penentuan klaster pendampingan</a:t>
                      </a:r>
                      <a:endParaRPr lang="id-ID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4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smtClean="0"/>
                        <a:t>Mobilisasi guru pendamping</a:t>
                      </a:r>
                      <a:endParaRPr lang="id-ID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 rot="10800000">
            <a:off x="3512840" y="4527128"/>
            <a:ext cx="936104" cy="28803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448944" y="692696"/>
          <a:ext cx="4392488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3688"/>
                <a:gridCol w="38988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Jadwal pelajaran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2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Jadwal &amp; lokasi pendampingan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Alokasi guru pendamping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4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Pelaporan hasil pendampingan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Penyiapan pengganti guru pendamping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Down Arrow 15"/>
          <p:cNvSpPr/>
          <p:nvPr/>
        </p:nvSpPr>
        <p:spPr>
          <a:xfrm>
            <a:off x="5601072" y="2942952"/>
            <a:ext cx="936104" cy="28803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74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7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648072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Pemantauan dan Evaluasi (Monev)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5169024" y="3302992"/>
            <a:ext cx="2088231" cy="1296144"/>
          </a:xfrm>
          <a:prstGeom prst="homePlate">
            <a:avLst>
              <a:gd name="adj" fmla="val 2281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PELAKSANAAN MONEV</a:t>
            </a:r>
          </a:p>
        </p:txBody>
      </p:sp>
      <p:sp>
        <p:nvSpPr>
          <p:cNvPr id="13" name="Pentagon 12"/>
          <p:cNvSpPr/>
          <p:nvPr/>
        </p:nvSpPr>
        <p:spPr>
          <a:xfrm>
            <a:off x="2978465" y="3302992"/>
            <a:ext cx="2190559" cy="1296144"/>
          </a:xfrm>
          <a:prstGeom prst="homePlate">
            <a:avLst>
              <a:gd name="adj" fmla="val 2281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PENYIAPAN</a:t>
            </a:r>
          </a:p>
          <a:p>
            <a:pPr algn="ctr"/>
            <a:r>
              <a:rPr lang="id-ID" b="1" dirty="0" smtClean="0"/>
              <a:t> PETUGAS MONEV</a:t>
            </a:r>
          </a:p>
        </p:txBody>
      </p:sp>
      <p:sp>
        <p:nvSpPr>
          <p:cNvPr id="14" name="Pentagon 13"/>
          <p:cNvSpPr/>
          <p:nvPr/>
        </p:nvSpPr>
        <p:spPr>
          <a:xfrm>
            <a:off x="704528" y="3302992"/>
            <a:ext cx="2254987" cy="1296144"/>
          </a:xfrm>
          <a:prstGeom prst="homePlate">
            <a:avLst>
              <a:gd name="adj" fmla="val 29424"/>
            </a:avLst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PENYEDIAAN ANGGARAN</a:t>
            </a:r>
            <a:endParaRPr lang="id-ID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8464" y="692696"/>
          <a:ext cx="3672408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3688"/>
                <a:gridCol w="317872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Data sekolah, guru, </a:t>
                      </a:r>
                      <a:r>
                        <a:rPr lang="id-ID" b="1" baseline="0" dirty="0" smtClean="0"/>
                        <a:t>siswa, buku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2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Model monev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Kebutuhan UIK Daerah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4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Komposisi biaya pusat-daerah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Surat edaran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>
            <a:off x="1280592" y="2981032"/>
            <a:ext cx="936104" cy="28803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40632" y="4959176"/>
          <a:ext cx="46805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88"/>
                <a:gridCol w="4186832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Penyiapan materi,</a:t>
                      </a:r>
                      <a:r>
                        <a:rPr lang="id-ID" b="1" baseline="0" dirty="0" smtClean="0"/>
                        <a:t> juknis</a:t>
                      </a:r>
                      <a:r>
                        <a:rPr lang="id-ID" b="1" dirty="0" smtClean="0"/>
                        <a:t> dan form monev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2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Pemilihan pelatih</a:t>
                      </a:r>
                      <a:r>
                        <a:rPr lang="id-ID" b="1" baseline="0" dirty="0" smtClean="0"/>
                        <a:t> monev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Penentuan klaster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4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Penentuan petugas monev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 rot="10800000">
            <a:off x="3512840" y="4599136"/>
            <a:ext cx="936104" cy="28803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592960" y="1081544"/>
          <a:ext cx="3024336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3688"/>
                <a:gridCol w="253064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Jadwal monev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2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Alokasi</a:t>
                      </a:r>
                      <a:r>
                        <a:rPr lang="id-ID" b="1" baseline="0" dirty="0" smtClean="0"/>
                        <a:t> petugas </a:t>
                      </a:r>
                      <a:r>
                        <a:rPr lang="id-ID" b="1" dirty="0" smtClean="0"/>
                        <a:t>monev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Pelaporan hasil monev</a:t>
                      </a:r>
                      <a:endParaRPr lang="id-ID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Down Arrow 15"/>
          <p:cNvSpPr/>
          <p:nvPr/>
        </p:nvSpPr>
        <p:spPr>
          <a:xfrm>
            <a:off x="5601072" y="3014960"/>
            <a:ext cx="936104" cy="28803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Pentagon 16"/>
          <p:cNvSpPr/>
          <p:nvPr/>
        </p:nvSpPr>
        <p:spPr>
          <a:xfrm>
            <a:off x="7257256" y="3302992"/>
            <a:ext cx="2088232" cy="1296144"/>
          </a:xfrm>
          <a:prstGeom prst="homePlate">
            <a:avLst>
              <a:gd name="adj" fmla="val 29424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TINDAK LANJUT MONEV</a:t>
            </a:r>
            <a:endParaRPr lang="id-ID" b="1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681192" y="4959176"/>
          <a:ext cx="3096344" cy="1752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3688"/>
                <a:gridCol w="260265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Faktor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1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Pengolahan hasil monev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2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Pembahasan hasil monev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3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Perumusan</a:t>
                      </a:r>
                      <a:r>
                        <a:rPr lang="id-ID" b="1" baseline="0" dirty="0" smtClean="0"/>
                        <a:t> kebijakan implementasi</a:t>
                      </a:r>
                      <a:endParaRPr lang="id-ID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Down Arrow 18"/>
          <p:cNvSpPr/>
          <p:nvPr/>
        </p:nvSpPr>
        <p:spPr>
          <a:xfrm rot="10800000">
            <a:off x="7761312" y="4599136"/>
            <a:ext cx="936104" cy="28803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75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2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76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5" name="Rounded Rectangle 6"/>
          <p:cNvSpPr>
            <a:spLocks noChangeArrowheads="1"/>
          </p:cNvSpPr>
          <p:nvPr/>
        </p:nvSpPr>
        <p:spPr bwMode="auto">
          <a:xfrm>
            <a:off x="2151460" y="2860873"/>
            <a:ext cx="7211086" cy="1146175"/>
          </a:xfrm>
          <a:custGeom>
            <a:avLst/>
            <a:gdLst>
              <a:gd name="T0" fmla="*/ 4037805 w 8075615"/>
              <a:gd name="T1" fmla="*/ 0 h 411480"/>
              <a:gd name="T2" fmla="*/ 8075605 w 8075615"/>
              <a:gd name="T3" fmla="*/ 204950 h 411480"/>
              <a:gd name="T4" fmla="*/ 4037805 w 8075615"/>
              <a:gd name="T5" fmla="*/ 409897 h 411480"/>
              <a:gd name="T6" fmla="*/ 0 w 8075615"/>
              <a:gd name="T7" fmla="*/ 204950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DCE6F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Contoh Analisis Faktor Kunci Keberhasilan (untuk Pengadaan Buku) </a:t>
            </a:r>
          </a:p>
        </p:txBody>
      </p:sp>
      <p:sp>
        <p:nvSpPr>
          <p:cNvPr id="3081" name="Rounded Rectangle 7"/>
          <p:cNvSpPr>
            <a:spLocks noChangeArrowheads="1"/>
          </p:cNvSpPr>
          <p:nvPr/>
        </p:nvSpPr>
        <p:spPr bwMode="auto">
          <a:xfrm>
            <a:off x="350839" y="2852936"/>
            <a:ext cx="1511697" cy="1149350"/>
          </a:xfrm>
          <a:custGeom>
            <a:avLst/>
            <a:gdLst>
              <a:gd name="T0" fmla="*/ 31956627 w 865186"/>
              <a:gd name="T1" fmla="*/ 0 h 411480"/>
              <a:gd name="T2" fmla="*/ 63913202 w 865186"/>
              <a:gd name="T3" fmla="*/ 2147483647 h 411480"/>
              <a:gd name="T4" fmla="*/ 31956627 w 865186"/>
              <a:gd name="T5" fmla="*/ 2147483647 h 411480"/>
              <a:gd name="T6" fmla="*/ 0 w 865186"/>
              <a:gd name="T7" fmla="*/ 2147483647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65186"/>
              <a:gd name="T13" fmla="*/ 20087 h 411480"/>
              <a:gd name="T14" fmla="*/ 845099 w 865186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5186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796606" y="411480"/>
                </a:lnTo>
                <a:cubicBezTo>
                  <a:pt x="834481" y="411479"/>
                  <a:pt x="865186" y="380775"/>
                  <a:pt x="865186" y="342900"/>
                </a:cubicBezTo>
                <a:lnTo>
                  <a:pt x="865186" y="68580"/>
                </a:lnTo>
                <a:cubicBezTo>
                  <a:pt x="865186" y="30704"/>
                  <a:pt x="834481" y="0"/>
                  <a:pt x="796606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FDEADA"/>
          </a:solidFill>
          <a:ln w="3172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d-ID" sz="4000" dirty="0" smtClean="0">
                <a:solidFill>
                  <a:srgbClr val="E46C0A"/>
                </a:solidFill>
                <a:latin typeface="Arial Rounded MT Bold" pitchFamily="34" charset="0"/>
              </a:rPr>
              <a:t>C</a:t>
            </a:r>
            <a:endParaRPr lang="id-ID" sz="4000" dirty="0">
              <a:solidFill>
                <a:srgbClr val="E46C0A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9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576064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Faktor Kunci Keberhasilan Komponen Buku</a:t>
            </a:r>
            <a:endParaRPr lang="id-ID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31656"/>
          <a:ext cx="9829093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515"/>
                <a:gridCol w="1848205"/>
                <a:gridCol w="2736304"/>
                <a:gridCol w="3096344"/>
                <a:gridCol w="1563725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No</a:t>
                      </a:r>
                      <a:endParaRPr lang="id-ID" sz="20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Faktor</a:t>
                      </a:r>
                      <a:endParaRPr lang="id-ID" sz="20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Penentu</a:t>
                      </a:r>
                      <a:endParaRPr lang="id-ID" sz="20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Yang perlu disiapkan</a:t>
                      </a:r>
                      <a:endParaRPr lang="id-ID" sz="20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Png. Jawab</a:t>
                      </a:r>
                      <a:endParaRPr lang="id-ID" sz="2000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Ketersediaan anggaran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Perhitungan kebutuhan anggaran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Penyediaan BOS/DAK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 dan 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APBD (non DAK)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85725" indent="-85725">
                        <a:buFontTx/>
                        <a:buChar char="-"/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HET/HPS per kab/kota</a:t>
                      </a:r>
                    </a:p>
                    <a:p>
                      <a:pPr marL="85725" indent="-85725">
                        <a:buFontTx/>
                        <a:buChar char="-"/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Jumlah siswa per rombel</a:t>
                      </a:r>
                    </a:p>
                    <a:p>
                      <a:pPr marL="85725" indent="-85725">
                        <a:buFontTx/>
                        <a:buChar char="-"/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Juknis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 BOS dan DAK</a:t>
                      </a:r>
                    </a:p>
                    <a:p>
                      <a:pPr marL="85725" indent="-85725">
                        <a:buFontTx/>
                        <a:buChar char="-"/>
                      </a:pP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Surat edaran Mendikbud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Kemdikbud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Disdik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Ketersediaan buku di pasar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Kesesuaian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 HET/HPS per kab/kota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Perkiraan HET/HPS yang akurat per kab/kota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Kemdikbud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Ketepatan jumlah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Jumlah siswa per rombel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Data siswa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 per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 rombel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 per 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sekolah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Sekolah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Ketepatan waktu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Jadwal semester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 I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Jadwal pelatihan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Data, anggaran,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 dan dokumen tersedia tepat waktu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Kemdikbud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Disdik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Sekolah 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Kualitas cetakan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Pemasok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 buku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Kriteria pemilihan pemasok buku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Disdik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Keterlaksanaan pembelajaran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85725" indent="-85725">
                        <a:buFontTx/>
                        <a:buChar char="-"/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Siswa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 menggunakan buku yang disediakan</a:t>
                      </a:r>
                    </a:p>
                    <a:p>
                      <a:pPr marL="85725" indent="-85725">
                        <a:buFontTx/>
                        <a:buChar char="-"/>
                      </a:pP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Guru menggunakan pada saat pelatihan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Pembagian buku ke siswa pada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 awal semester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Pembagian buku ke guru sasaran sebelum pelatihan</a:t>
                      </a:r>
                      <a:endParaRPr lang="id-ID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Sekolah</a:t>
                      </a:r>
                      <a:endParaRPr lang="id-ID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5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77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23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78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5" name="Rounded Rectangle 6"/>
          <p:cNvSpPr>
            <a:spLocks noChangeArrowheads="1"/>
          </p:cNvSpPr>
          <p:nvPr/>
        </p:nvSpPr>
        <p:spPr bwMode="auto">
          <a:xfrm>
            <a:off x="2151460" y="2860873"/>
            <a:ext cx="7211086" cy="1146175"/>
          </a:xfrm>
          <a:custGeom>
            <a:avLst/>
            <a:gdLst>
              <a:gd name="T0" fmla="*/ 4037805 w 8075615"/>
              <a:gd name="T1" fmla="*/ 0 h 411480"/>
              <a:gd name="T2" fmla="*/ 8075605 w 8075615"/>
              <a:gd name="T3" fmla="*/ 204950 h 411480"/>
              <a:gd name="T4" fmla="*/ 4037805 w 8075615"/>
              <a:gd name="T5" fmla="*/ 409897 h 411480"/>
              <a:gd name="T6" fmla="*/ 0 w 8075615"/>
              <a:gd name="T7" fmla="*/ 204950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DCE6F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Beberapa Isu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Implementasi Kurikulum 2013</a:t>
            </a:r>
            <a:endParaRPr lang="en-GB" sz="32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3081" name="Rounded Rectangle 7"/>
          <p:cNvSpPr>
            <a:spLocks noChangeArrowheads="1"/>
          </p:cNvSpPr>
          <p:nvPr/>
        </p:nvSpPr>
        <p:spPr bwMode="auto">
          <a:xfrm>
            <a:off x="350839" y="2852936"/>
            <a:ext cx="1511697" cy="1149350"/>
          </a:xfrm>
          <a:custGeom>
            <a:avLst/>
            <a:gdLst>
              <a:gd name="T0" fmla="*/ 31956627 w 865186"/>
              <a:gd name="T1" fmla="*/ 0 h 411480"/>
              <a:gd name="T2" fmla="*/ 63913202 w 865186"/>
              <a:gd name="T3" fmla="*/ 2147483647 h 411480"/>
              <a:gd name="T4" fmla="*/ 31956627 w 865186"/>
              <a:gd name="T5" fmla="*/ 2147483647 h 411480"/>
              <a:gd name="T6" fmla="*/ 0 w 865186"/>
              <a:gd name="T7" fmla="*/ 2147483647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65186"/>
              <a:gd name="T13" fmla="*/ 20087 h 411480"/>
              <a:gd name="T14" fmla="*/ 845099 w 865186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5186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796606" y="411480"/>
                </a:lnTo>
                <a:cubicBezTo>
                  <a:pt x="834481" y="411479"/>
                  <a:pt x="865186" y="380775"/>
                  <a:pt x="865186" y="342900"/>
                </a:cubicBezTo>
                <a:lnTo>
                  <a:pt x="865186" y="68580"/>
                </a:lnTo>
                <a:cubicBezTo>
                  <a:pt x="865186" y="30704"/>
                  <a:pt x="834481" y="0"/>
                  <a:pt x="796606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FDEADA"/>
          </a:solidFill>
          <a:ln w="3172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d-ID" sz="4000" dirty="0" smtClean="0">
                <a:solidFill>
                  <a:srgbClr val="E46C0A"/>
                </a:solidFill>
                <a:latin typeface="Arial Rounded MT Bold" pitchFamily="34" charset="0"/>
              </a:rPr>
              <a:t>D</a:t>
            </a:r>
            <a:endParaRPr lang="id-ID" sz="4000" dirty="0">
              <a:solidFill>
                <a:srgbClr val="E46C0A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914379"/>
              </p:ext>
            </p:extLst>
          </p:nvPr>
        </p:nvGraphicFramePr>
        <p:xfrm>
          <a:off x="56457" y="967720"/>
          <a:ext cx="9793087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/>
                <a:gridCol w="2016224"/>
                <a:gridCol w="720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No</a:t>
                      </a:r>
                      <a:endParaRPr lang="id-ID" sz="2400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Isu</a:t>
                      </a:r>
                      <a:endParaRPr lang="id-ID" sz="2400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Ketentuan</a:t>
                      </a:r>
                      <a:endParaRPr lang="id-ID" sz="2400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1</a:t>
                      </a:r>
                      <a:endParaRPr lang="id-ID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Muatan Lokal</a:t>
                      </a:r>
                      <a:endParaRPr lang="id-ID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Kekayaan lokal</a:t>
                      </a:r>
                      <a:r>
                        <a:rPr lang="id-ID" sz="2200" baseline="0" dirty="0" smtClean="0"/>
                        <a:t> (bahasa, seni budaya, permainan, dll) harus diwadahi dalam kurikulum yang disusun dan disahkan oleh pemerintah daerah</a:t>
                      </a:r>
                      <a:endParaRPr lang="id-ID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2</a:t>
                      </a:r>
                      <a:endParaRPr lang="id-ID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Kepramukaan</a:t>
                      </a:r>
                      <a:endParaRPr lang="id-ID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Wajib</a:t>
                      </a:r>
                      <a:r>
                        <a:rPr lang="id-ID" sz="2200" baseline="0" dirty="0" smtClean="0"/>
                        <a:t> dilaksanakan oleh tiap sekolah untuk meningkatkan kepedulian terhadap masyarakat sekitarnya dan dikaitkan kegiatan kurikuler</a:t>
                      </a:r>
                      <a:endParaRPr lang="id-ID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3</a:t>
                      </a:r>
                      <a:endParaRPr lang="id-ID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Peminatan</a:t>
                      </a:r>
                      <a:endParaRPr lang="id-ID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Siswa memilih kelompok minat,</a:t>
                      </a:r>
                      <a:r>
                        <a:rPr lang="id-ID" sz="2200" baseline="0" dirty="0" smtClean="0"/>
                        <a:t> lintas minat, dan pendalaman minat yang terarah sesuai dengan kemamppuannya</a:t>
                      </a:r>
                      <a:endParaRPr lang="id-ID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4</a:t>
                      </a:r>
                      <a:endParaRPr lang="id-ID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Guru TIK</a:t>
                      </a:r>
                      <a:endParaRPr lang="id-ID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200" baseline="0" dirty="0" smtClean="0"/>
                        <a:t>TIK digunakan di semua mapel dan sehingga guru TIK harus mampu melayani kebutuhan guru dan siswa dalam pemanfaatan TIK</a:t>
                      </a:r>
                      <a:endParaRPr lang="id-ID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5</a:t>
                      </a:r>
                      <a:endParaRPr lang="id-ID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Beban</a:t>
                      </a:r>
                      <a:r>
                        <a:rPr lang="id-ID" sz="2200" baseline="0" dirty="0" smtClean="0"/>
                        <a:t> Mengajar</a:t>
                      </a:r>
                      <a:endParaRPr lang="id-ID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Tidak ada yang dirugikan karena Kurikulum 2013 </a:t>
                      </a:r>
                      <a:endParaRPr lang="id-ID" sz="2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-18346"/>
            <a:ext cx="9906000" cy="64633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600" dirty="0" smtClean="0">
                <a:solidFill>
                  <a:schemeClr val="bg1"/>
                </a:solidFill>
              </a:rPr>
              <a:t>Beberapa Isu Implementasi Kurikulum 2013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8"/>
          <p:cNvSpPr txBox="1">
            <a:spLocks noChangeArrowheads="1"/>
          </p:cNvSpPr>
          <p:nvPr/>
        </p:nvSpPr>
        <p:spPr bwMode="auto">
          <a:xfrm>
            <a:off x="0" y="-36513"/>
            <a:ext cx="9906000" cy="6461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dirty="0" smtClean="0">
                <a:solidFill>
                  <a:schemeClr val="bg1"/>
                </a:solidFill>
                <a:latin typeface="Calibri" pitchFamily="34" charset="0"/>
              </a:rPr>
              <a:t>Sistematika</a:t>
            </a:r>
            <a:endParaRPr lang="id-ID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3076" name="Rounded Rectangle 6"/>
          <p:cNvSpPr>
            <a:spLocks noChangeArrowheads="1"/>
          </p:cNvSpPr>
          <p:nvPr/>
        </p:nvSpPr>
        <p:spPr bwMode="auto">
          <a:xfrm>
            <a:off x="2110185" y="3359547"/>
            <a:ext cx="7211086" cy="766362"/>
          </a:xfrm>
          <a:custGeom>
            <a:avLst/>
            <a:gdLst>
              <a:gd name="T0" fmla="*/ 709203 w 8075615"/>
              <a:gd name="T1" fmla="*/ 0 h 411480"/>
              <a:gd name="T2" fmla="*/ 1418404 w 8075615"/>
              <a:gd name="T3" fmla="*/ 1607026232 h 411480"/>
              <a:gd name="T4" fmla="*/ 709203 w 8075615"/>
              <a:gd name="T5" fmla="*/ 2147483647 h 411480"/>
              <a:gd name="T6" fmla="*/ 0 w 8075615"/>
              <a:gd name="T7" fmla="*/ 1607026232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d-ID" sz="3200" b="1" dirty="0" smtClean="0">
                <a:solidFill>
                  <a:schemeClr val="tx2"/>
                </a:solidFill>
                <a:latin typeface="Calibri" pitchFamily="34" charset="0"/>
              </a:rPr>
              <a:t>B.1 Pemetaan Tingkat Nasional</a:t>
            </a:r>
            <a:endParaRPr lang="id-ID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Rounded Rectangle 6"/>
          <p:cNvSpPr>
            <a:spLocks noChangeArrowheads="1"/>
          </p:cNvSpPr>
          <p:nvPr/>
        </p:nvSpPr>
        <p:spPr bwMode="auto">
          <a:xfrm>
            <a:off x="2151460" y="2140797"/>
            <a:ext cx="7211086" cy="1146175"/>
          </a:xfrm>
          <a:custGeom>
            <a:avLst/>
            <a:gdLst>
              <a:gd name="T0" fmla="*/ 4037805 w 8075615"/>
              <a:gd name="T1" fmla="*/ 0 h 411480"/>
              <a:gd name="T2" fmla="*/ 8075605 w 8075615"/>
              <a:gd name="T3" fmla="*/ 204950 h 411480"/>
              <a:gd name="T4" fmla="*/ 4037805 w 8075615"/>
              <a:gd name="T5" fmla="*/ 409897 h 411480"/>
              <a:gd name="T6" fmla="*/ 0 w 8075615"/>
              <a:gd name="T7" fmla="*/ 204950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DCE6F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r>
              <a:rPr lang="id-ID" sz="3200" b="1" dirty="0" smtClean="0">
                <a:solidFill>
                  <a:schemeClr val="tx2">
                    <a:lumMod val="75000"/>
                  </a:schemeClr>
                </a:solidFill>
              </a:rPr>
              <a:t>Pemanfaatan Hasil UN 2012/2013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 </a:t>
            </a:r>
            <a:endParaRPr lang="en-GB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3079" name="Rounded Rectangle 7"/>
          <p:cNvSpPr>
            <a:spLocks noChangeArrowheads="1"/>
          </p:cNvSpPr>
          <p:nvPr/>
        </p:nvSpPr>
        <p:spPr bwMode="auto">
          <a:xfrm>
            <a:off x="350839" y="2132856"/>
            <a:ext cx="1511697" cy="1149350"/>
          </a:xfrm>
          <a:custGeom>
            <a:avLst/>
            <a:gdLst>
              <a:gd name="T0" fmla="*/ 31956627 w 865186"/>
              <a:gd name="T1" fmla="*/ 0 h 411480"/>
              <a:gd name="T2" fmla="*/ 63913202 w 865186"/>
              <a:gd name="T3" fmla="*/ 2147483647 h 411480"/>
              <a:gd name="T4" fmla="*/ 31956627 w 865186"/>
              <a:gd name="T5" fmla="*/ 2147483647 h 411480"/>
              <a:gd name="T6" fmla="*/ 0 w 865186"/>
              <a:gd name="T7" fmla="*/ 2147483647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65186"/>
              <a:gd name="T13" fmla="*/ 20087 h 411480"/>
              <a:gd name="T14" fmla="*/ 845099 w 865186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5186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796606" y="411480"/>
                </a:lnTo>
                <a:cubicBezTo>
                  <a:pt x="834481" y="411479"/>
                  <a:pt x="865186" y="380775"/>
                  <a:pt x="865186" y="342900"/>
                </a:cubicBezTo>
                <a:lnTo>
                  <a:pt x="865186" y="68580"/>
                </a:lnTo>
                <a:cubicBezTo>
                  <a:pt x="865186" y="30704"/>
                  <a:pt x="834481" y="0"/>
                  <a:pt x="796606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FDEADA"/>
          </a:solidFill>
          <a:ln w="3172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d-ID" sz="4000">
                <a:solidFill>
                  <a:srgbClr val="E46C0A"/>
                </a:solidFill>
                <a:latin typeface="Arial Rounded MT Bold" pitchFamily="34" charset="0"/>
              </a:rPr>
              <a:t>B</a:t>
            </a:r>
          </a:p>
        </p:txBody>
      </p:sp>
      <p:sp>
        <p:nvSpPr>
          <p:cNvPr id="15" name="Rounded Rectangle 6"/>
          <p:cNvSpPr>
            <a:spLocks noChangeArrowheads="1"/>
          </p:cNvSpPr>
          <p:nvPr/>
        </p:nvSpPr>
        <p:spPr bwMode="auto">
          <a:xfrm>
            <a:off x="2151460" y="844550"/>
            <a:ext cx="7211086" cy="1146175"/>
          </a:xfrm>
          <a:custGeom>
            <a:avLst/>
            <a:gdLst>
              <a:gd name="T0" fmla="*/ 4037805 w 8075615"/>
              <a:gd name="T1" fmla="*/ 0 h 411480"/>
              <a:gd name="T2" fmla="*/ 8075605 w 8075615"/>
              <a:gd name="T3" fmla="*/ 204950 h 411480"/>
              <a:gd name="T4" fmla="*/ 4037805 w 8075615"/>
              <a:gd name="T5" fmla="*/ 409897 h 411480"/>
              <a:gd name="T6" fmla="*/ 0 w 8075615"/>
              <a:gd name="T7" fmla="*/ 204950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DCE6F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indent="3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000" b="1" dirty="0" smtClean="0">
                <a:solidFill>
                  <a:schemeClr val="tx2"/>
                </a:solidFill>
                <a:latin typeface="Calibri" pitchFamily="34" charset="0"/>
              </a:rPr>
              <a:t>Pentingnya UN</a:t>
            </a:r>
            <a:endParaRPr lang="en-AU" sz="3000" b="1" dirty="0">
              <a:solidFill>
                <a:schemeClr val="tx2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3081" name="Rounded Rectangle 7"/>
          <p:cNvSpPr>
            <a:spLocks noChangeArrowheads="1"/>
          </p:cNvSpPr>
          <p:nvPr/>
        </p:nvSpPr>
        <p:spPr bwMode="auto">
          <a:xfrm>
            <a:off x="350839" y="836613"/>
            <a:ext cx="1511697" cy="1149350"/>
          </a:xfrm>
          <a:custGeom>
            <a:avLst/>
            <a:gdLst>
              <a:gd name="T0" fmla="*/ 31956627 w 865186"/>
              <a:gd name="T1" fmla="*/ 0 h 411480"/>
              <a:gd name="T2" fmla="*/ 63913202 w 865186"/>
              <a:gd name="T3" fmla="*/ 2147483647 h 411480"/>
              <a:gd name="T4" fmla="*/ 31956627 w 865186"/>
              <a:gd name="T5" fmla="*/ 2147483647 h 411480"/>
              <a:gd name="T6" fmla="*/ 0 w 865186"/>
              <a:gd name="T7" fmla="*/ 2147483647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65186"/>
              <a:gd name="T13" fmla="*/ 20087 h 411480"/>
              <a:gd name="T14" fmla="*/ 845099 w 865186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5186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796606" y="411480"/>
                </a:lnTo>
                <a:cubicBezTo>
                  <a:pt x="834481" y="411479"/>
                  <a:pt x="865186" y="380775"/>
                  <a:pt x="865186" y="342900"/>
                </a:cubicBezTo>
                <a:lnTo>
                  <a:pt x="865186" y="68580"/>
                </a:lnTo>
                <a:cubicBezTo>
                  <a:pt x="865186" y="30704"/>
                  <a:pt x="834481" y="0"/>
                  <a:pt x="796606" y="0"/>
                </a:cubicBezTo>
                <a:lnTo>
                  <a:pt x="68580" y="0"/>
                </a:lnTo>
                <a:close/>
              </a:path>
            </a:pathLst>
          </a:custGeom>
          <a:solidFill>
            <a:srgbClr val="FDEADA"/>
          </a:solidFill>
          <a:ln w="3172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d-ID" sz="4000">
                <a:solidFill>
                  <a:srgbClr val="E46C0A"/>
                </a:solidFill>
                <a:latin typeface="Arial Rounded MT Bold" pitchFamily="34" charset="0"/>
              </a:rPr>
              <a:t>A</a:t>
            </a:r>
          </a:p>
        </p:txBody>
      </p:sp>
      <p:sp>
        <p:nvSpPr>
          <p:cNvPr id="3083" name="Rounded Rectangle 6"/>
          <p:cNvSpPr>
            <a:spLocks noChangeArrowheads="1"/>
          </p:cNvSpPr>
          <p:nvPr/>
        </p:nvSpPr>
        <p:spPr bwMode="auto">
          <a:xfrm>
            <a:off x="2144688" y="5240721"/>
            <a:ext cx="7211087" cy="792088"/>
          </a:xfrm>
          <a:custGeom>
            <a:avLst/>
            <a:gdLst>
              <a:gd name="T0" fmla="*/ 709203 w 8075615"/>
              <a:gd name="T1" fmla="*/ 0 h 411480"/>
              <a:gd name="T2" fmla="*/ 1418405 w 8075615"/>
              <a:gd name="T3" fmla="*/ 1607026232 h 411480"/>
              <a:gd name="T4" fmla="*/ 709203 w 8075615"/>
              <a:gd name="T5" fmla="*/ 2147483647 h 411480"/>
              <a:gd name="T6" fmla="*/ 0 w 8075615"/>
              <a:gd name="T7" fmla="*/ 1607026232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d-ID" sz="3200" b="1" dirty="0" smtClean="0">
                <a:solidFill>
                  <a:schemeClr val="tx2"/>
                </a:solidFill>
                <a:latin typeface="Calibri" pitchFamily="34" charset="0"/>
              </a:rPr>
              <a:t>B.3 Pembinaan dan Intervensi Kebijakan</a:t>
            </a:r>
            <a:endParaRPr lang="en-GB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Rounded Rectangle 6"/>
          <p:cNvSpPr>
            <a:spLocks noChangeArrowheads="1"/>
          </p:cNvSpPr>
          <p:nvPr/>
        </p:nvSpPr>
        <p:spPr bwMode="auto">
          <a:xfrm>
            <a:off x="2116472" y="4231743"/>
            <a:ext cx="7211086" cy="939980"/>
          </a:xfrm>
          <a:custGeom>
            <a:avLst/>
            <a:gdLst>
              <a:gd name="T0" fmla="*/ 709203 w 8075615"/>
              <a:gd name="T1" fmla="*/ 0 h 411480"/>
              <a:gd name="T2" fmla="*/ 1418404 w 8075615"/>
              <a:gd name="T3" fmla="*/ 1607026232 h 411480"/>
              <a:gd name="T4" fmla="*/ 709203 w 8075615"/>
              <a:gd name="T5" fmla="*/ 2147483647 h 411480"/>
              <a:gd name="T6" fmla="*/ 0 w 8075615"/>
              <a:gd name="T7" fmla="*/ 1607026232 h 4114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087 w 8075615"/>
              <a:gd name="T13" fmla="*/ 20087 h 411480"/>
              <a:gd name="T14" fmla="*/ 8055531 w 8075615"/>
              <a:gd name="T15" fmla="*/ 391393 h 41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75615" h="411480">
                <a:moveTo>
                  <a:pt x="68580" y="0"/>
                </a:moveTo>
                <a:lnTo>
                  <a:pt x="68579" y="0"/>
                </a:lnTo>
                <a:cubicBezTo>
                  <a:pt x="30704" y="0"/>
                  <a:pt x="0" y="30704"/>
                  <a:pt x="0" y="68579"/>
                </a:cubicBezTo>
                <a:lnTo>
                  <a:pt x="0" y="342900"/>
                </a:lnTo>
                <a:cubicBezTo>
                  <a:pt x="0" y="380775"/>
                  <a:pt x="30704" y="411479"/>
                  <a:pt x="68579" y="411480"/>
                </a:cubicBezTo>
                <a:lnTo>
                  <a:pt x="8007035" y="411480"/>
                </a:lnTo>
                <a:cubicBezTo>
                  <a:pt x="8044910" y="411479"/>
                  <a:pt x="8075615" y="380775"/>
                  <a:pt x="8075615" y="342900"/>
                </a:cubicBezTo>
                <a:lnTo>
                  <a:pt x="8075615" y="68580"/>
                </a:lnTo>
                <a:cubicBezTo>
                  <a:pt x="8075615" y="30704"/>
                  <a:pt x="8044910" y="0"/>
                  <a:pt x="8007035" y="0"/>
                </a:cubicBezTo>
                <a:lnTo>
                  <a:pt x="68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d-ID" sz="3200" b="1" dirty="0" smtClean="0">
                <a:solidFill>
                  <a:schemeClr val="tx2"/>
                </a:solidFill>
                <a:latin typeface="Calibri" pitchFamily="34" charset="0"/>
              </a:rPr>
              <a:t>B.2</a:t>
            </a:r>
            <a:r>
              <a:rPr lang="id-ID" sz="2800" b="1" dirty="0" smtClean="0">
                <a:solidFill>
                  <a:schemeClr val="tx2"/>
                </a:solidFill>
                <a:latin typeface="Calibri" pitchFamily="34" charset="0"/>
              </a:rPr>
              <a:t> Pemetaan Tingkat Provinsi,</a:t>
            </a:r>
          </a:p>
          <a:p>
            <a:r>
              <a:rPr lang="id-ID" sz="28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id-ID" sz="2800" b="1" dirty="0" smtClean="0">
                <a:solidFill>
                  <a:schemeClr val="tx2"/>
                </a:solidFill>
                <a:latin typeface="Calibri" pitchFamily="34" charset="0"/>
              </a:rPr>
              <a:t>       Kabupaten/Kota dan Satuan Pendidikan</a:t>
            </a:r>
            <a:endParaRPr lang="id-ID" sz="28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189805"/>
              </p:ext>
            </p:extLst>
          </p:nvPr>
        </p:nvGraphicFramePr>
        <p:xfrm>
          <a:off x="56457" y="908720"/>
          <a:ext cx="9793087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/>
                <a:gridCol w="1944216"/>
                <a:gridCol w="720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id-ID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bg1"/>
                          </a:solidFill>
                        </a:rPr>
                        <a:t>Isu</a:t>
                      </a:r>
                      <a:endParaRPr lang="id-ID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bg1"/>
                          </a:solidFill>
                        </a:rPr>
                        <a:t>Ketentuan</a:t>
                      </a:r>
                      <a:endParaRPr lang="id-ID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300" dirty="0" smtClean="0"/>
                        <a:t>6</a:t>
                      </a:r>
                      <a:endParaRPr lang="id-ID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300" dirty="0" smtClean="0"/>
                        <a:t>Sertifikasi dan Tunjangan</a:t>
                      </a:r>
                      <a:endParaRPr lang="id-ID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300" dirty="0" smtClean="0"/>
                        <a:t>Tidak ada yang dirugikan karena Kurikulum 2013</a:t>
                      </a:r>
                      <a:endParaRPr lang="id-ID" sz="2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300" dirty="0" smtClean="0"/>
                        <a:t>7</a:t>
                      </a:r>
                      <a:endParaRPr lang="id-ID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300" dirty="0" smtClean="0"/>
                        <a:t>IPA</a:t>
                      </a:r>
                      <a:r>
                        <a:rPr lang="id-ID" sz="2300" baseline="0" dirty="0" smtClean="0"/>
                        <a:t> dan IPS SMP</a:t>
                      </a:r>
                      <a:endParaRPr lang="id-ID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300" dirty="0" smtClean="0"/>
                        <a:t>Masing-masing merupakan pembelajaran terpadu, tidak boleh dipecah menjadi beberapa sub</a:t>
                      </a:r>
                      <a:r>
                        <a:rPr lang="id-ID" sz="2300" baseline="0" dirty="0" smtClean="0"/>
                        <a:t> mata pelajaran spesifik</a:t>
                      </a:r>
                      <a:endParaRPr lang="id-ID" sz="2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300" dirty="0" smtClean="0"/>
                        <a:t>8</a:t>
                      </a:r>
                      <a:endParaRPr lang="id-ID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300" dirty="0" smtClean="0"/>
                        <a:t>Media pembelajaran</a:t>
                      </a:r>
                      <a:endParaRPr lang="id-ID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300" dirty="0" smtClean="0"/>
                        <a:t>Buku didukung dengan media pembelajaran yang sejalan dengan buku teks untuk memudahkan guru dan siswa dalam proses pembelajaran</a:t>
                      </a:r>
                      <a:endParaRPr lang="id-ID" sz="2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300" dirty="0" smtClean="0"/>
                        <a:t>9</a:t>
                      </a:r>
                      <a:endParaRPr lang="id-ID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300" dirty="0" smtClean="0"/>
                        <a:t>Fasilitas pendukung</a:t>
                      </a:r>
                      <a:endParaRPr lang="id-ID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300" dirty="0" smtClean="0"/>
                        <a:t>Pembelajaran</a:t>
                      </a:r>
                      <a:r>
                        <a:rPr lang="id-ID" sz="2300" baseline="0" dirty="0" smtClean="0"/>
                        <a:t> didukung dengan fasilitas memadai yang sesuai dengan model pembelajaran berbasis Kurikulum 2013</a:t>
                      </a:r>
                      <a:endParaRPr lang="id-ID" sz="2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-18346"/>
            <a:ext cx="9906000" cy="64633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600" dirty="0" smtClean="0">
                <a:solidFill>
                  <a:schemeClr val="bg1"/>
                </a:solidFill>
              </a:rPr>
              <a:t>Beberapa Isu Implementasi Kurikulum 2013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6"/>
            <a:ext cx="9906000" cy="1946646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Terima Kasih</a:t>
            </a:r>
            <a:br>
              <a:rPr lang="id-ID" dirty="0" smtClean="0">
                <a:solidFill>
                  <a:schemeClr val="bg1"/>
                </a:solidFill>
              </a:rPr>
            </a:br>
            <a:r>
              <a:rPr lang="id-ID" dirty="0" smtClean="0">
                <a:solidFill>
                  <a:schemeClr val="bg1"/>
                </a:solidFill>
              </a:rPr>
              <a:t>Semoga Memberi Kemanfaatan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6" name="Slide Number Placeholder 2"/>
          <p:cNvSpPr txBox="1"/>
          <p:nvPr/>
        </p:nvSpPr>
        <p:spPr>
          <a:xfrm>
            <a:off x="9372600" y="6492875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CAFF59-AEA8-4C5D-9FC6-D16E1A041248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81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533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2774954"/>
            <a:ext cx="9906000" cy="1154112"/>
            <a:chOff x="350839" y="2774954"/>
            <a:chExt cx="9011707" cy="1154112"/>
          </a:xfrm>
        </p:grpSpPr>
        <p:sp>
          <p:nvSpPr>
            <p:cNvPr id="2" name="Rounded Rectangle 6"/>
            <p:cNvSpPr>
              <a:spLocks noChangeArrowheads="1"/>
            </p:cNvSpPr>
            <p:nvPr/>
          </p:nvSpPr>
          <p:spPr bwMode="auto">
            <a:xfrm>
              <a:off x="2151460" y="2782891"/>
              <a:ext cx="7211086" cy="1146175"/>
            </a:xfrm>
            <a:custGeom>
              <a:avLst/>
              <a:gdLst>
                <a:gd name="T0" fmla="*/ 4037805 w 8075615"/>
                <a:gd name="T1" fmla="*/ 0 h 411480"/>
                <a:gd name="T2" fmla="*/ 8075605 w 8075615"/>
                <a:gd name="T3" fmla="*/ 204950 h 411480"/>
                <a:gd name="T4" fmla="*/ 4037805 w 8075615"/>
                <a:gd name="T5" fmla="*/ 409897 h 411480"/>
                <a:gd name="T6" fmla="*/ 0 w 8075615"/>
                <a:gd name="T7" fmla="*/ 204950 h 41148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20087 w 8075615"/>
                <a:gd name="T13" fmla="*/ 20087 h 411480"/>
                <a:gd name="T14" fmla="*/ 8055531 w 8075615"/>
                <a:gd name="T15" fmla="*/ 391393 h 411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75615" h="411480">
                  <a:moveTo>
                    <a:pt x="68580" y="0"/>
                  </a:moveTo>
                  <a:lnTo>
                    <a:pt x="68579" y="0"/>
                  </a:lnTo>
                  <a:cubicBezTo>
                    <a:pt x="30704" y="0"/>
                    <a:pt x="0" y="30704"/>
                    <a:pt x="0" y="68579"/>
                  </a:cubicBezTo>
                  <a:lnTo>
                    <a:pt x="0" y="342900"/>
                  </a:lnTo>
                  <a:cubicBezTo>
                    <a:pt x="0" y="380775"/>
                    <a:pt x="30704" y="411479"/>
                    <a:pt x="68579" y="411480"/>
                  </a:cubicBezTo>
                  <a:lnTo>
                    <a:pt x="8007035" y="411480"/>
                  </a:lnTo>
                  <a:cubicBezTo>
                    <a:pt x="8044910" y="411479"/>
                    <a:pt x="8075615" y="380775"/>
                    <a:pt x="8075615" y="342900"/>
                  </a:cubicBezTo>
                  <a:lnTo>
                    <a:pt x="8075615" y="68580"/>
                  </a:lnTo>
                  <a:cubicBezTo>
                    <a:pt x="8075615" y="30704"/>
                    <a:pt x="8044910" y="0"/>
                    <a:pt x="8007035" y="0"/>
                  </a:cubicBezTo>
                  <a:lnTo>
                    <a:pt x="68580" y="0"/>
                  </a:lnTo>
                  <a:close/>
                </a:path>
              </a:pathLst>
            </a:custGeom>
            <a:solidFill>
              <a:srgbClr val="DCE6F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endParaRPr>
            </a:p>
            <a:p>
              <a:pPr indent="31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4400" b="1" dirty="0" smtClean="0">
                  <a:solidFill>
                    <a:schemeClr val="tx2"/>
                  </a:solidFill>
                  <a:latin typeface="Calibri" pitchFamily="34" charset="0"/>
                </a:rPr>
                <a:t>Pentingnya UN</a:t>
              </a:r>
              <a:endParaRPr lang="en-AU" sz="4400" b="1" dirty="0">
                <a:solidFill>
                  <a:schemeClr val="tx2"/>
                </a:solidFill>
                <a:latin typeface="Calibri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3" name="Rounded Rectangle 7"/>
            <p:cNvSpPr>
              <a:spLocks noChangeArrowheads="1"/>
            </p:cNvSpPr>
            <p:nvPr/>
          </p:nvSpPr>
          <p:spPr bwMode="auto">
            <a:xfrm>
              <a:off x="350839" y="2774954"/>
              <a:ext cx="1511697" cy="1149350"/>
            </a:xfrm>
            <a:custGeom>
              <a:avLst/>
              <a:gdLst>
                <a:gd name="T0" fmla="*/ 31956627 w 865186"/>
                <a:gd name="T1" fmla="*/ 0 h 411480"/>
                <a:gd name="T2" fmla="*/ 63913202 w 865186"/>
                <a:gd name="T3" fmla="*/ 2147483647 h 411480"/>
                <a:gd name="T4" fmla="*/ 31956627 w 865186"/>
                <a:gd name="T5" fmla="*/ 2147483647 h 411480"/>
                <a:gd name="T6" fmla="*/ 0 w 865186"/>
                <a:gd name="T7" fmla="*/ 2147483647 h 41148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20087 w 865186"/>
                <a:gd name="T13" fmla="*/ 20087 h 411480"/>
                <a:gd name="T14" fmla="*/ 845099 w 865186"/>
                <a:gd name="T15" fmla="*/ 391393 h 411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5186" h="411480">
                  <a:moveTo>
                    <a:pt x="68580" y="0"/>
                  </a:moveTo>
                  <a:lnTo>
                    <a:pt x="68579" y="0"/>
                  </a:lnTo>
                  <a:cubicBezTo>
                    <a:pt x="30704" y="0"/>
                    <a:pt x="0" y="30704"/>
                    <a:pt x="0" y="68579"/>
                  </a:cubicBezTo>
                  <a:lnTo>
                    <a:pt x="0" y="342900"/>
                  </a:lnTo>
                  <a:cubicBezTo>
                    <a:pt x="0" y="380775"/>
                    <a:pt x="30704" y="411479"/>
                    <a:pt x="68579" y="411480"/>
                  </a:cubicBezTo>
                  <a:lnTo>
                    <a:pt x="796606" y="411480"/>
                  </a:lnTo>
                  <a:cubicBezTo>
                    <a:pt x="834481" y="411479"/>
                    <a:pt x="865186" y="380775"/>
                    <a:pt x="865186" y="342900"/>
                  </a:cubicBezTo>
                  <a:lnTo>
                    <a:pt x="865186" y="68580"/>
                  </a:lnTo>
                  <a:cubicBezTo>
                    <a:pt x="865186" y="30704"/>
                    <a:pt x="834481" y="0"/>
                    <a:pt x="796606" y="0"/>
                  </a:cubicBezTo>
                  <a:lnTo>
                    <a:pt x="68580" y="0"/>
                  </a:lnTo>
                  <a:close/>
                </a:path>
              </a:pathLst>
            </a:custGeom>
            <a:solidFill>
              <a:srgbClr val="FDEADA"/>
            </a:solidFill>
            <a:ln w="3172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id-ID" sz="4000">
                  <a:solidFill>
                    <a:srgbClr val="E46C0A"/>
                  </a:solidFill>
                  <a:latin typeface="Arial Rounded MT Bold" pitchFamily="34" charset="0"/>
                </a:rPr>
                <a:t>A</a:t>
              </a:r>
            </a:p>
          </p:txBody>
        </p:sp>
      </p:grpSp>
      <p:sp>
        <p:nvSpPr>
          <p:cNvPr id="5" name="Slide Number Placeholder 2"/>
          <p:cNvSpPr txBox="1"/>
          <p:nvPr/>
        </p:nvSpPr>
        <p:spPr>
          <a:xfrm>
            <a:off x="9372866" y="6492878"/>
            <a:ext cx="533135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87A032-95A5-49D0-9B47-C8B098EED86B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4029</Words>
  <Application>Microsoft Office PowerPoint</Application>
  <PresentationFormat>A4 Paper (210x297 mm)</PresentationFormat>
  <Paragraphs>1350</Paragraphs>
  <Slides>81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PowerPoint Presentation</vt:lpstr>
      <vt:lpstr>PowerPoint Presentation</vt:lpstr>
      <vt:lpstr>Target Rakor</vt:lpstr>
      <vt:lpstr>Mengapa Perlu Persiapan Khusus</vt:lpstr>
      <vt:lpstr>PowerPoint Presentation</vt:lpstr>
      <vt:lpstr>Keterkaitan Kurikulum dan UN</vt:lpstr>
      <vt:lpstr>Ujian sekolah dan ujian nasional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Keterkaitan Motivasi, Ikhtiar Maksimal dan Prestasi Belajar </vt:lpstr>
      <vt:lpstr>Distribusi Tingkat Kesukaran Soal-soal  Ujian Nasional 2011/2012-2012/2013</vt:lpstr>
      <vt:lpstr>Kompetensi yang Diukur: UN dan PISA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DAMPAK INTERVENSI KEBIJAKAN</vt:lpstr>
      <vt:lpstr>PowerPoint Presentation</vt:lpstr>
      <vt:lpstr>Implementasi kurikulum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Faktor kunci keberhasilan</vt:lpstr>
      <vt:lpstr>PowerPoint Presentation</vt:lpstr>
      <vt:lpstr>PowerPoint Presentation</vt:lpstr>
      <vt:lpstr>Perbedaan US/M dan UN</vt:lpstr>
      <vt:lpstr>Ujian Sekolah/Madrasah dan yang Sederajat</vt:lpstr>
      <vt:lpstr>UN SMP/SMA/SMK dan Sederajat</vt:lpstr>
      <vt:lpstr>PowerPoint Presentation</vt:lpstr>
      <vt:lpstr>Proses Terkait Implementasi Kurikulum</vt:lpstr>
      <vt:lpstr>Pengadaan Buku</vt:lpstr>
      <vt:lpstr>Pelatihan Guru</vt:lpstr>
      <vt:lpstr>Pendampingan</vt:lpstr>
      <vt:lpstr>Pemantauan dan Evaluasi (Monev)</vt:lpstr>
      <vt:lpstr>PowerPoint Presentation</vt:lpstr>
      <vt:lpstr>Faktor Kunci Keberhasilan Komponen Buku</vt:lpstr>
      <vt:lpstr>PowerPoint Presentation</vt:lpstr>
      <vt:lpstr>PowerPoint Presentation</vt:lpstr>
      <vt:lpstr>PowerPoint Presentation</vt:lpstr>
      <vt:lpstr>Terima Kasih Semoga Memberi Kemanfaatan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Ananto K. Seta</dc:creator>
  <cp:lastModifiedBy>User</cp:lastModifiedBy>
  <cp:revision>88</cp:revision>
  <dcterms:created xsi:type="dcterms:W3CDTF">2013-09-10T17:43:13Z</dcterms:created>
  <dcterms:modified xsi:type="dcterms:W3CDTF">2013-12-01T12:16:49Z</dcterms:modified>
</cp:coreProperties>
</file>